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31"/>
  </p:notesMasterIdLst>
  <p:sldIdLst>
    <p:sldId id="266" r:id="rId3"/>
    <p:sldId id="271" r:id="rId4"/>
    <p:sldId id="272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273" r:id="rId20"/>
    <p:sldId id="304" r:id="rId21"/>
    <p:sldId id="305" r:id="rId22"/>
    <p:sldId id="315" r:id="rId23"/>
    <p:sldId id="309" r:id="rId24"/>
    <p:sldId id="310" r:id="rId25"/>
    <p:sldId id="316" r:id="rId26"/>
    <p:sldId id="317" r:id="rId27"/>
    <p:sldId id="312" r:id="rId28"/>
    <p:sldId id="313" r:id="rId29"/>
    <p:sldId id="31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774EE-AE11-4034-B9F8-9482CEC07A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21ED7-0349-448E-9959-14B987BE3CB3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>
            <a:tabLst>
              <a:tab pos="0" algn="l"/>
            </a:tabLst>
          </a:pPr>
          <a:r>
            <a:rPr lang="en-US" sz="2400" b="1" dirty="0" err="1" smtClean="0"/>
            <a:t>Instalasi</a:t>
          </a:r>
          <a:r>
            <a:rPr lang="en-US" sz="2400" b="1" dirty="0" smtClean="0"/>
            <a:t> Software Java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Komponen</a:t>
          </a:r>
          <a:r>
            <a:rPr lang="en-US" sz="2400" b="1" dirty="0" smtClean="0"/>
            <a:t> </a:t>
          </a:r>
          <a:r>
            <a:rPr lang="en-US" sz="2400" b="1" dirty="0" err="1" smtClean="0"/>
            <a:t>pendukung,Pengenalan</a:t>
          </a:r>
          <a:r>
            <a:rPr lang="en-US" sz="2400" b="1" dirty="0" smtClean="0"/>
            <a:t> </a:t>
          </a:r>
          <a:r>
            <a:rPr lang="en-US" sz="2400" b="1" dirty="0" err="1" smtClean="0"/>
            <a:t>Konsep</a:t>
          </a:r>
          <a:r>
            <a:rPr lang="en-US" sz="2400" b="1" dirty="0" smtClean="0"/>
            <a:t> GUI, </a:t>
          </a:r>
          <a:r>
            <a:rPr lang="en-US" sz="2400" b="1" dirty="0" err="1" smtClean="0"/>
            <a:t>Membuat</a:t>
          </a:r>
          <a:r>
            <a:rPr lang="en-US" sz="2400" b="1" dirty="0" smtClean="0"/>
            <a:t> </a:t>
          </a:r>
          <a:r>
            <a:rPr lang="en-US" sz="2400" b="1" dirty="0" err="1" smtClean="0"/>
            <a:t>FormHello</a:t>
          </a:r>
          <a:r>
            <a:rPr lang="en-US" sz="2400" b="1" dirty="0" smtClean="0"/>
            <a:t> </a:t>
          </a:r>
          <a:endParaRPr lang="en-US" sz="2400" b="1" dirty="0"/>
        </a:p>
      </dgm:t>
    </dgm:pt>
    <dgm:pt modelId="{88C2BCAF-92C3-4790-AA6E-F8F62359E433}" type="parTrans" cxnId="{E020EB5B-8D2D-424D-BE39-F36C3AC0DC06}">
      <dgm:prSet/>
      <dgm:spPr/>
      <dgm:t>
        <a:bodyPr/>
        <a:lstStyle/>
        <a:p>
          <a:endParaRPr lang="en-US"/>
        </a:p>
      </dgm:t>
    </dgm:pt>
    <dgm:pt modelId="{313501B7-850F-4C65-ABE3-DF0D8B65D571}" type="sibTrans" cxnId="{E020EB5B-8D2D-424D-BE39-F36C3AC0DC06}">
      <dgm:prSet/>
      <dgm:spPr/>
      <dgm:t>
        <a:bodyPr/>
        <a:lstStyle/>
        <a:p>
          <a:endParaRPr lang="en-US"/>
        </a:p>
      </dgm:t>
    </dgm:pt>
    <dgm:pt modelId="{FEF2E847-0F7D-4574-992A-D48405229BCC}">
      <dgm:prSet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/>
        <a:lstStyle/>
        <a:p>
          <a:r>
            <a:rPr lang="nb-NO" dirty="0" smtClean="0">
              <a:latin typeface="Arial" pitchFamily="34" charset="0"/>
              <a:cs typeface="Arial" pitchFamily="34" charset="0"/>
            </a:rPr>
            <a:t>Konsep GUI</a:t>
          </a:r>
        </a:p>
      </dgm:t>
    </dgm:pt>
    <dgm:pt modelId="{208CD17E-F53A-45AE-90B7-59DB30EB55D1}" type="parTrans" cxnId="{99B8A2CA-304D-4E8E-AFEE-0D5ED16A35EE}">
      <dgm:prSet/>
      <dgm:spPr/>
      <dgm:t>
        <a:bodyPr/>
        <a:lstStyle/>
        <a:p>
          <a:endParaRPr lang="en-US"/>
        </a:p>
      </dgm:t>
    </dgm:pt>
    <dgm:pt modelId="{45D73275-8791-46B0-A05A-776BA88F912B}" type="sibTrans" cxnId="{99B8A2CA-304D-4E8E-AFEE-0D5ED16A35EE}">
      <dgm:prSet/>
      <dgm:spPr/>
      <dgm:t>
        <a:bodyPr/>
        <a:lstStyle/>
        <a:p>
          <a:endParaRPr lang="en-US"/>
        </a:p>
      </dgm:t>
    </dgm:pt>
    <dgm:pt modelId="{65BC5275-3CB2-4830-A78F-95B55CF2B55A}">
      <dgm:prSet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/>
        <a:lstStyle/>
        <a:p>
          <a:r>
            <a:rPr lang="nb-NO" dirty="0" smtClean="0">
              <a:latin typeface="Arial" pitchFamily="34" charset="0"/>
              <a:cs typeface="Arial" pitchFamily="34" charset="0"/>
            </a:rPr>
            <a:t>Instalasi Jdk (Java Development Kit) dan Netbeans</a:t>
          </a:r>
          <a:endParaRPr lang="en-US" dirty="0"/>
        </a:p>
      </dgm:t>
    </dgm:pt>
    <dgm:pt modelId="{E25D495A-5E0B-4159-9AE3-7A928F1AB33C}" type="sibTrans" cxnId="{B45CC899-82E0-473A-82BE-FE8F7C8112EA}">
      <dgm:prSet/>
      <dgm:spPr/>
      <dgm:t>
        <a:bodyPr/>
        <a:lstStyle/>
        <a:p>
          <a:endParaRPr lang="en-US"/>
        </a:p>
      </dgm:t>
    </dgm:pt>
    <dgm:pt modelId="{CD2A883C-2DC3-4F56-8FAC-E024B3B54EBA}" type="parTrans" cxnId="{B45CC899-82E0-473A-82BE-FE8F7C8112EA}">
      <dgm:prSet/>
      <dgm:spPr/>
      <dgm:t>
        <a:bodyPr/>
        <a:lstStyle/>
        <a:p>
          <a:endParaRPr lang="en-US"/>
        </a:p>
      </dgm:t>
    </dgm:pt>
    <dgm:pt modelId="{1918007E-7B93-4E44-A907-27289E0AC18B}">
      <dgm:prSet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/>
        <a:lstStyle/>
        <a:p>
          <a:r>
            <a:rPr lang="nb-NO" dirty="0" smtClean="0">
              <a:latin typeface="Arial" pitchFamily="34" charset="0"/>
              <a:cs typeface="Arial" pitchFamily="34" charset="0"/>
            </a:rPr>
            <a:t>Membuat Aplikasi Sederhana ‘‘FormHello’’</a:t>
          </a:r>
        </a:p>
      </dgm:t>
    </dgm:pt>
    <dgm:pt modelId="{F7427B77-E8EF-4A53-8A63-C5ACB89848EE}" type="parTrans" cxnId="{9F950256-ADAF-4292-9F61-E673C707B5F9}">
      <dgm:prSet/>
      <dgm:spPr/>
      <dgm:t>
        <a:bodyPr/>
        <a:lstStyle/>
        <a:p>
          <a:endParaRPr lang="en-US"/>
        </a:p>
      </dgm:t>
    </dgm:pt>
    <dgm:pt modelId="{0F8E2A6B-704F-4230-BCC3-79481EB481FA}" type="sibTrans" cxnId="{9F950256-ADAF-4292-9F61-E673C707B5F9}">
      <dgm:prSet/>
      <dgm:spPr/>
      <dgm:t>
        <a:bodyPr/>
        <a:lstStyle/>
        <a:p>
          <a:endParaRPr lang="en-US"/>
        </a:p>
      </dgm:t>
    </dgm:pt>
    <dgm:pt modelId="{57958AAB-16E5-436A-8911-E7DE229E3868}">
      <dgm:prSet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/>
        <a:lstStyle/>
        <a:p>
          <a:r>
            <a:rPr lang="nb-NO" dirty="0" smtClean="0">
              <a:latin typeface="Arial" pitchFamily="34" charset="0"/>
              <a:cs typeface="Arial" pitchFamily="34" charset="0"/>
            </a:rPr>
            <a:t>Pengenalan IDE Netbeans</a:t>
          </a:r>
        </a:p>
      </dgm:t>
    </dgm:pt>
    <dgm:pt modelId="{E15318A0-2972-410F-B05C-30EB9393BAD9}" type="parTrans" cxnId="{192C4CDC-4E25-48D6-A2D2-3071FED697A7}">
      <dgm:prSet/>
      <dgm:spPr/>
      <dgm:t>
        <a:bodyPr/>
        <a:lstStyle/>
        <a:p>
          <a:endParaRPr lang="en-US"/>
        </a:p>
      </dgm:t>
    </dgm:pt>
    <dgm:pt modelId="{E1903D6E-B489-486B-8D2A-DE6D985FAD38}" type="sibTrans" cxnId="{192C4CDC-4E25-48D6-A2D2-3071FED697A7}">
      <dgm:prSet/>
      <dgm:spPr/>
      <dgm:t>
        <a:bodyPr/>
        <a:lstStyle/>
        <a:p>
          <a:endParaRPr lang="en-US"/>
        </a:p>
      </dgm:t>
    </dgm:pt>
    <dgm:pt modelId="{5724B6AE-7C37-4D3B-95ED-76FE9B8C81FD}">
      <dgm:prSet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/>
        <a:lstStyle/>
        <a:p>
          <a:r>
            <a:rPr lang="nb-NO" dirty="0" smtClean="0">
              <a:latin typeface="Arial" pitchFamily="34" charset="0"/>
              <a:cs typeface="Arial" pitchFamily="34" charset="0"/>
            </a:rPr>
            <a:t>Class/Komponen GUI Pada Aplikasi</a:t>
          </a:r>
        </a:p>
      </dgm:t>
    </dgm:pt>
    <dgm:pt modelId="{6243BAE6-4E8A-4FE7-A4AD-7147F09895DC}" type="parTrans" cxnId="{7A4E5C29-6FC6-4061-8578-7665C0F2289C}">
      <dgm:prSet/>
      <dgm:spPr/>
    </dgm:pt>
    <dgm:pt modelId="{7D2F8F67-935B-4063-BF8A-3DFF353C6BD7}" type="sibTrans" cxnId="{7A4E5C29-6FC6-4061-8578-7665C0F2289C}">
      <dgm:prSet/>
      <dgm:spPr/>
    </dgm:pt>
    <dgm:pt modelId="{D2F0A506-0B92-484B-A67E-EFDCB5939F0F}" type="pres">
      <dgm:prSet presAssocID="{6C8774EE-AE11-4034-B9F8-9482CEC07A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EA616C-B739-486A-8E57-BAA7392D3D68}" type="pres">
      <dgm:prSet presAssocID="{80B21ED7-0349-448E-9959-14B987BE3CB3}" presName="parentLin" presStyleCnt="0"/>
      <dgm:spPr/>
    </dgm:pt>
    <dgm:pt modelId="{849DF538-1B26-4159-8842-80CE1E01EB6D}" type="pres">
      <dgm:prSet presAssocID="{80B21ED7-0349-448E-9959-14B987BE3CB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C1BFF52-D332-4068-B49C-0747E5EC2BB0}" type="pres">
      <dgm:prSet presAssocID="{80B21ED7-0349-448E-9959-14B987BE3CB3}" presName="parentText" presStyleLbl="node1" presStyleIdx="0" presStyleCnt="1" custScaleX="1081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8771E-A24C-4FF7-9D0F-17BF735081AF}" type="pres">
      <dgm:prSet presAssocID="{80B21ED7-0349-448E-9959-14B987BE3CB3}" presName="negativeSpace" presStyleCnt="0"/>
      <dgm:spPr/>
    </dgm:pt>
    <dgm:pt modelId="{8BCAF4E1-84B1-40A2-BF65-A60C34828BC3}" type="pres">
      <dgm:prSet presAssocID="{80B21ED7-0349-448E-9959-14B987BE3CB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2C4CDC-4E25-48D6-A2D2-3071FED697A7}" srcId="{80B21ED7-0349-448E-9959-14B987BE3CB3}" destId="{57958AAB-16E5-436A-8911-E7DE229E3868}" srcOrd="3" destOrd="0" parTransId="{E15318A0-2972-410F-B05C-30EB9393BAD9}" sibTransId="{E1903D6E-B489-486B-8D2A-DE6D985FAD38}"/>
    <dgm:cxn modelId="{0B754468-3306-49A5-BE81-7619854485A7}" type="presOf" srcId="{57958AAB-16E5-436A-8911-E7DE229E3868}" destId="{8BCAF4E1-84B1-40A2-BF65-A60C34828BC3}" srcOrd="0" destOrd="3" presId="urn:microsoft.com/office/officeart/2005/8/layout/list1"/>
    <dgm:cxn modelId="{9F950256-ADAF-4292-9F61-E673C707B5F9}" srcId="{80B21ED7-0349-448E-9959-14B987BE3CB3}" destId="{1918007E-7B93-4E44-A907-27289E0AC18B}" srcOrd="4" destOrd="0" parTransId="{F7427B77-E8EF-4A53-8A63-C5ACB89848EE}" sibTransId="{0F8E2A6B-704F-4230-BCC3-79481EB481FA}"/>
    <dgm:cxn modelId="{7A4E5C29-6FC6-4061-8578-7665C0F2289C}" srcId="{80B21ED7-0349-448E-9959-14B987BE3CB3}" destId="{5724B6AE-7C37-4D3B-95ED-76FE9B8C81FD}" srcOrd="2" destOrd="0" parTransId="{6243BAE6-4E8A-4FE7-A4AD-7147F09895DC}" sibTransId="{7D2F8F67-935B-4063-BF8A-3DFF353C6BD7}"/>
    <dgm:cxn modelId="{228B5BA9-2EF6-403D-A2A9-B3ED24D3AC49}" type="presOf" srcId="{1918007E-7B93-4E44-A907-27289E0AC18B}" destId="{8BCAF4E1-84B1-40A2-BF65-A60C34828BC3}" srcOrd="0" destOrd="4" presId="urn:microsoft.com/office/officeart/2005/8/layout/list1"/>
    <dgm:cxn modelId="{B45CC899-82E0-473A-82BE-FE8F7C8112EA}" srcId="{80B21ED7-0349-448E-9959-14B987BE3CB3}" destId="{65BC5275-3CB2-4830-A78F-95B55CF2B55A}" srcOrd="0" destOrd="0" parTransId="{CD2A883C-2DC3-4F56-8FAC-E024B3B54EBA}" sibTransId="{E25D495A-5E0B-4159-9AE3-7A928F1AB33C}"/>
    <dgm:cxn modelId="{A6FBDA02-BCBA-4B43-A592-A35307741080}" type="presOf" srcId="{FEF2E847-0F7D-4574-992A-D48405229BCC}" destId="{8BCAF4E1-84B1-40A2-BF65-A60C34828BC3}" srcOrd="0" destOrd="1" presId="urn:microsoft.com/office/officeart/2005/8/layout/list1"/>
    <dgm:cxn modelId="{2F7571ED-7EFD-483C-9F1C-82000BBAB013}" type="presOf" srcId="{6C8774EE-AE11-4034-B9F8-9482CEC07A38}" destId="{D2F0A506-0B92-484B-A67E-EFDCB5939F0F}" srcOrd="0" destOrd="0" presId="urn:microsoft.com/office/officeart/2005/8/layout/list1"/>
    <dgm:cxn modelId="{E020EB5B-8D2D-424D-BE39-F36C3AC0DC06}" srcId="{6C8774EE-AE11-4034-B9F8-9482CEC07A38}" destId="{80B21ED7-0349-448E-9959-14B987BE3CB3}" srcOrd="0" destOrd="0" parTransId="{88C2BCAF-92C3-4790-AA6E-F8F62359E433}" sibTransId="{313501B7-850F-4C65-ABE3-DF0D8B65D571}"/>
    <dgm:cxn modelId="{1A9CBB1C-A294-4D1F-ADEE-400B7E3CE5E2}" type="presOf" srcId="{80B21ED7-0349-448E-9959-14B987BE3CB3}" destId="{DC1BFF52-D332-4068-B49C-0747E5EC2BB0}" srcOrd="1" destOrd="0" presId="urn:microsoft.com/office/officeart/2005/8/layout/list1"/>
    <dgm:cxn modelId="{F7EFC292-5C91-40F0-B7FE-6CD61A902E86}" type="presOf" srcId="{65BC5275-3CB2-4830-A78F-95B55CF2B55A}" destId="{8BCAF4E1-84B1-40A2-BF65-A60C34828BC3}" srcOrd="0" destOrd="0" presId="urn:microsoft.com/office/officeart/2005/8/layout/list1"/>
    <dgm:cxn modelId="{23D31297-DFAD-45FC-A7D2-45C9DFF68A30}" type="presOf" srcId="{5724B6AE-7C37-4D3B-95ED-76FE9B8C81FD}" destId="{8BCAF4E1-84B1-40A2-BF65-A60C34828BC3}" srcOrd="0" destOrd="2" presId="urn:microsoft.com/office/officeart/2005/8/layout/list1"/>
    <dgm:cxn modelId="{99B8A2CA-304D-4E8E-AFEE-0D5ED16A35EE}" srcId="{80B21ED7-0349-448E-9959-14B987BE3CB3}" destId="{FEF2E847-0F7D-4574-992A-D48405229BCC}" srcOrd="1" destOrd="0" parTransId="{208CD17E-F53A-45AE-90B7-59DB30EB55D1}" sibTransId="{45D73275-8791-46B0-A05A-776BA88F912B}"/>
    <dgm:cxn modelId="{7408E335-2A64-46DF-87AB-413206ED5808}" type="presOf" srcId="{80B21ED7-0349-448E-9959-14B987BE3CB3}" destId="{849DF538-1B26-4159-8842-80CE1E01EB6D}" srcOrd="0" destOrd="0" presId="urn:microsoft.com/office/officeart/2005/8/layout/list1"/>
    <dgm:cxn modelId="{D51E261C-47FF-46C0-B344-DA9616C8D964}" type="presParOf" srcId="{D2F0A506-0B92-484B-A67E-EFDCB5939F0F}" destId="{C9EA616C-B739-486A-8E57-BAA7392D3D68}" srcOrd="0" destOrd="0" presId="urn:microsoft.com/office/officeart/2005/8/layout/list1"/>
    <dgm:cxn modelId="{25A6B97F-406F-41BF-8E9F-89905A7B6587}" type="presParOf" srcId="{C9EA616C-B739-486A-8E57-BAA7392D3D68}" destId="{849DF538-1B26-4159-8842-80CE1E01EB6D}" srcOrd="0" destOrd="0" presId="urn:microsoft.com/office/officeart/2005/8/layout/list1"/>
    <dgm:cxn modelId="{5012F3DC-14F1-412E-B962-FFE54894A458}" type="presParOf" srcId="{C9EA616C-B739-486A-8E57-BAA7392D3D68}" destId="{DC1BFF52-D332-4068-B49C-0747E5EC2BB0}" srcOrd="1" destOrd="0" presId="urn:microsoft.com/office/officeart/2005/8/layout/list1"/>
    <dgm:cxn modelId="{3D097904-90C8-4928-869E-33277D3E7848}" type="presParOf" srcId="{D2F0A506-0B92-484B-A67E-EFDCB5939F0F}" destId="{9F78771E-A24C-4FF7-9D0F-17BF735081AF}" srcOrd="1" destOrd="0" presId="urn:microsoft.com/office/officeart/2005/8/layout/list1"/>
    <dgm:cxn modelId="{8B6DA743-F1BE-48E1-AF2C-88D47705C5A4}" type="presParOf" srcId="{D2F0A506-0B92-484B-A67E-EFDCB5939F0F}" destId="{8BCAF4E1-84B1-40A2-BF65-A60C34828BC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Calibri (Body)"/>
              </a:defRPr>
            </a:lvl1pPr>
            <a:lvl2pPr>
              <a:defRPr sz="2000">
                <a:latin typeface="Calibri (Body)"/>
              </a:defRPr>
            </a:lvl2pPr>
            <a:lvl3pPr>
              <a:defRPr sz="1600">
                <a:latin typeface="Calibri (Body)"/>
              </a:defRPr>
            </a:lvl3pPr>
            <a:lvl4pPr>
              <a:defRPr sz="1400">
                <a:latin typeface="Calibri (Body)"/>
              </a:defRPr>
            </a:lvl4pPr>
            <a:lvl5pPr>
              <a:defRPr sz="14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1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LANJUTAN (PBOL)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rgbClr val="FFFFFF"/>
                </a:solidFill>
                <a:latin typeface="Arial Black" panose="020B0A04020102020204" pitchFamily="34" charset="0"/>
              </a:rPr>
              <a:t>PENGENALAN KONSEP GUI</a:t>
            </a:r>
            <a:endParaRPr lang="en-US" sz="3200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Class/</a:t>
            </a:r>
            <a:r>
              <a:rPr lang="en-US" dirty="0" err="1" smtClean="0"/>
              <a:t>Komponen</a:t>
            </a:r>
            <a:r>
              <a:rPr lang="en-US" dirty="0" smtClean="0"/>
              <a:t> GUI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50376" y="1110342"/>
          <a:ext cx="11462951" cy="5085742"/>
        </p:xfrm>
        <a:graphic>
          <a:graphicData uri="http://schemas.openxmlformats.org/drawingml/2006/table">
            <a:tbl>
              <a:tblPr/>
              <a:tblGrid>
                <a:gridCol w="740898"/>
                <a:gridCol w="3339783"/>
                <a:gridCol w="7382270"/>
              </a:tblGrid>
              <a:tr h="431855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No.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Nama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Komponen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Kegunaan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64024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21.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JScrollPane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Untuk membuat objek tabel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42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22.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JComboBox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objek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kombo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yang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berisi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daftar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pilihan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2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23.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ButtonGroup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objek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group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sebagai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tempat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objek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radiobutton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2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24.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JRadioButton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objek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pilihan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86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25.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JTabel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objek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tabel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2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t-IT" sz="2000" dirty="0" smtClean="0">
                          <a:latin typeface="+mn-lt"/>
                          <a:ea typeface="Times New Roman"/>
                        </a:rPr>
                        <a:t>26.</a:t>
                      </a:r>
                      <a:endParaRPr lang="it-IT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JOptionPane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menampilkan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kotak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dialog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84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27.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Integer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Class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tipe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data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fi-FI" sz="2000" dirty="0" smtClean="0">
                          <a:latin typeface="+mn-lt"/>
                          <a:ea typeface="Times New Roman"/>
                        </a:rPr>
                        <a:t>28.</a:t>
                      </a:r>
                      <a:endParaRPr lang="fi-FI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dirty="0">
                          <a:latin typeface="+mn-lt"/>
                          <a:ea typeface="Times New Roman"/>
                        </a:rPr>
                        <a:t>PrinterJob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dirty="0">
                          <a:latin typeface="+mn-lt"/>
                          <a:ea typeface="Times New Roman"/>
                        </a:rPr>
                        <a:t>Untuk mengaktifkan printer dialog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24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fi-FI" sz="2000" dirty="0" smtClean="0">
                          <a:latin typeface="+mn-lt"/>
                          <a:ea typeface="Times New Roman"/>
                        </a:rPr>
                        <a:t>29.</a:t>
                      </a:r>
                      <a:endParaRPr lang="fi-FI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>
                          <a:latin typeface="+mn-lt"/>
                          <a:ea typeface="Times New Roman"/>
                        </a:rPr>
                        <a:t>Graphics2D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dirty="0">
                          <a:latin typeface="+mn-lt"/>
                          <a:ea typeface="Times New Roman"/>
                        </a:rPr>
                        <a:t>Untuk membuat objek grafik dua dimensi.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37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fi-FI" sz="2000" dirty="0" smtClean="0">
                          <a:latin typeface="+mn-lt"/>
                          <a:ea typeface="Times New Roman"/>
                        </a:rPr>
                        <a:t>30.</a:t>
                      </a:r>
                      <a:endParaRPr lang="fi-FI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</a:rPr>
                        <a:t>Connection 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GB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GB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objek</a:t>
                      </a:r>
                      <a:r>
                        <a:rPr lang="en-GB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koneksi</a:t>
                      </a:r>
                      <a:r>
                        <a:rPr lang="en-GB" sz="2000" dirty="0">
                          <a:latin typeface="+mn-lt"/>
                          <a:ea typeface="Times New Roman"/>
                        </a:rPr>
                        <a:t>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24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000" dirty="0" smtClean="0">
                          <a:latin typeface="+mn-lt"/>
                          <a:ea typeface="Times New Roman"/>
                        </a:rPr>
                        <a:t>31.</a:t>
                      </a:r>
                      <a:endParaRPr lang="en-GB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n-lt"/>
                          <a:ea typeface="Times New Roman"/>
                        </a:rPr>
                        <a:t>Statement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GB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GB" sz="2000" dirty="0">
                          <a:latin typeface="+mn-lt"/>
                          <a:ea typeface="Times New Roman"/>
                        </a:rPr>
                        <a:t> statement.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000" dirty="0" smtClean="0">
                          <a:latin typeface="+mn-lt"/>
                          <a:ea typeface="Times New Roman"/>
                        </a:rPr>
                        <a:t>32.</a:t>
                      </a:r>
                      <a:endParaRPr lang="en-GB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ResultSet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GB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menampung</a:t>
                      </a:r>
                      <a:r>
                        <a:rPr lang="en-GB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dirty="0" err="1">
                          <a:latin typeface="+mn-lt"/>
                          <a:ea typeface="Times New Roman"/>
                        </a:rPr>
                        <a:t>hasil</a:t>
                      </a:r>
                      <a:r>
                        <a:rPr lang="en-GB" sz="2000" dirty="0">
                          <a:latin typeface="+mn-lt"/>
                          <a:ea typeface="Times New Roman"/>
                        </a:rPr>
                        <a:t> query.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08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Integrated Development Environment (IDE) yang </a:t>
            </a:r>
            <a:r>
              <a:rPr lang="en-US" sz="2400" dirty="0" err="1"/>
              <a:t>berbasiskan</a:t>
            </a:r>
            <a:r>
              <a:rPr lang="en-US" sz="2400" dirty="0"/>
              <a:t> Java </a:t>
            </a:r>
            <a:r>
              <a:rPr lang="en-US" sz="2400" dirty="0" err="1"/>
              <a:t>dari</a:t>
            </a:r>
            <a:r>
              <a:rPr lang="en-US" sz="2400" dirty="0"/>
              <a:t> Sun Microsystems yang </a:t>
            </a:r>
            <a:r>
              <a:rPr lang="en-US" sz="2400" dirty="0" err="1"/>
              <a:t>berjalan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swing. </a:t>
            </a:r>
          </a:p>
          <a:p>
            <a:pPr algn="just"/>
            <a:r>
              <a:rPr lang="en-US" sz="2400" dirty="0"/>
              <a:t>Swing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Java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 desktop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platform </a:t>
            </a:r>
            <a:r>
              <a:rPr lang="en-US" sz="2400" dirty="0" err="1"/>
              <a:t>seperti</a:t>
            </a:r>
            <a:r>
              <a:rPr lang="en-US" sz="2400" dirty="0"/>
              <a:t> Windows, Linux, Mac OS X </a:t>
            </a:r>
            <a:r>
              <a:rPr lang="en-US" sz="2400" dirty="0" err="1"/>
              <a:t>dan</a:t>
            </a:r>
            <a:r>
              <a:rPr lang="en-US" sz="2400" dirty="0"/>
              <a:t> Solaris. </a:t>
            </a:r>
            <a:r>
              <a:rPr lang="en-US" sz="2400" dirty="0" err="1"/>
              <a:t>Sebuah</a:t>
            </a:r>
            <a:r>
              <a:rPr lang="en-US" sz="2400" dirty="0"/>
              <a:t> IDE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lingkup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yang di </a:t>
            </a:r>
            <a:r>
              <a:rPr lang="en-US" sz="2400" dirty="0" err="1"/>
              <a:t>integrasikan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 yang </a:t>
            </a:r>
            <a:r>
              <a:rPr lang="en-US" sz="2400" dirty="0" err="1"/>
              <a:t>menyediakan</a:t>
            </a:r>
            <a:r>
              <a:rPr lang="en-US" sz="2400" dirty="0"/>
              <a:t> Graphic User Interface (GUI),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editor </a:t>
            </a:r>
            <a:r>
              <a:rPr lang="en-US" sz="2400" dirty="0" err="1"/>
              <a:t>atau</a:t>
            </a:r>
            <a:r>
              <a:rPr lang="en-US" sz="2400" dirty="0"/>
              <a:t> text, </a:t>
            </a:r>
            <a:r>
              <a:rPr lang="en-US" sz="2400" dirty="0" err="1"/>
              <a:t>suatu</a:t>
            </a:r>
            <a:r>
              <a:rPr lang="en-US" sz="2400" dirty="0"/>
              <a:t> compiler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debugger.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. </a:t>
            </a:r>
            <a:r>
              <a:rPr lang="en-US" dirty="0" err="1" smtClean="0"/>
              <a:t>Pengenalan</a:t>
            </a:r>
            <a:r>
              <a:rPr lang="en-US" dirty="0" smtClean="0"/>
              <a:t> IDE </a:t>
            </a:r>
            <a:r>
              <a:rPr lang="en-US" dirty="0" err="1" smtClean="0"/>
              <a:t>Netbeans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375" y="4575235"/>
            <a:ext cx="3332625" cy="1951227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</p:spTree>
    <p:extLst>
      <p:ext uri="{BB962C8B-B14F-4D97-AF65-F5344CB8AC3E}">
        <p14:creationId xmlns:p14="http://schemas.microsoft.com/office/powerpoint/2010/main" val="2694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 NETBEANS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708" y="1110344"/>
            <a:ext cx="8534400" cy="551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528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KUMPULAN PALLETE NETBEANS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14288" fontAlgn="auto">
              <a:spcAft>
                <a:spcPts val="0"/>
              </a:spcAft>
              <a:buFont typeface="Wingdings 3"/>
              <a:buNone/>
              <a:tabLst>
                <a:tab pos="177800" algn="l"/>
              </a:tabLst>
              <a:defRPr/>
            </a:pPr>
            <a:r>
              <a:rPr lang="en-US" dirty="0">
                <a:cs typeface="Arial" pitchFamily="34" charset="0"/>
              </a:rPr>
              <a:t>Component </a:t>
            </a:r>
            <a:r>
              <a:rPr lang="en-US" dirty="0" err="1">
                <a:cs typeface="Arial" pitchFamily="34" charset="0"/>
              </a:rPr>
              <a:t>Pallete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berisi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kumpulan</a:t>
            </a:r>
            <a:r>
              <a:rPr lang="en-US" dirty="0">
                <a:cs typeface="Arial" pitchFamily="34" charset="0"/>
              </a:rPr>
              <a:t> icon yang </a:t>
            </a:r>
            <a:r>
              <a:rPr lang="en-US" dirty="0" err="1">
                <a:cs typeface="Arial" pitchFamily="34" charset="0"/>
              </a:rPr>
              <a:t>menggambarkan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komponen-komponen</a:t>
            </a:r>
            <a:r>
              <a:rPr lang="en-US" dirty="0">
                <a:cs typeface="Arial" pitchFamily="34" charset="0"/>
              </a:rPr>
              <a:t> yang </a:t>
            </a:r>
            <a:r>
              <a:rPr lang="en-US" dirty="0" err="1">
                <a:cs typeface="Arial" pitchFamily="34" charset="0"/>
              </a:rPr>
              <a:t>terdapat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pada</a:t>
            </a:r>
            <a:r>
              <a:rPr lang="en-US" dirty="0">
                <a:cs typeface="Arial" pitchFamily="34" charset="0"/>
              </a:rPr>
              <a:t> VCL (Visual Component Library).</a:t>
            </a:r>
          </a:p>
          <a:p>
            <a:pPr marL="0" indent="14288" fontAlgn="auto">
              <a:spcAft>
                <a:spcPts val="0"/>
              </a:spcAft>
              <a:buFont typeface="Wingdings 3"/>
              <a:buNone/>
              <a:tabLst>
                <a:tab pos="177800" algn="l"/>
              </a:tabLst>
              <a:defRPr/>
            </a:pPr>
            <a:r>
              <a:rPr lang="en-US" dirty="0" err="1">
                <a:cs typeface="Arial" pitchFamily="34" charset="0"/>
              </a:rPr>
              <a:t>Terdiri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dari</a:t>
            </a:r>
            <a:r>
              <a:rPr lang="en-US" dirty="0">
                <a:cs typeface="Arial" pitchFamily="34" charset="0"/>
              </a:rPr>
              <a:t> : Swing Containers, Swing Controls, Swing Menus, Swing Windows, AWT, Beans, </a:t>
            </a:r>
            <a:r>
              <a:rPr lang="en-US" dirty="0" err="1">
                <a:cs typeface="Arial" pitchFamily="34" charset="0"/>
              </a:rPr>
              <a:t>dan</a:t>
            </a:r>
            <a:r>
              <a:rPr lang="en-US" dirty="0">
                <a:cs typeface="Arial" pitchFamily="34" charset="0"/>
              </a:rPr>
              <a:t> Java Persistence</a:t>
            </a:r>
            <a:endParaRPr lang="en-US" b="1" dirty="0"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54611" y="3023825"/>
            <a:ext cx="7413523" cy="28720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40560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12" y="487340"/>
            <a:ext cx="9248633" cy="605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94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751" y="487339"/>
            <a:ext cx="8626045" cy="59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043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29" y="514635"/>
            <a:ext cx="8691452" cy="59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002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981" y="487339"/>
            <a:ext cx="8847651" cy="59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706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“</a:t>
            </a:r>
            <a:r>
              <a:rPr lang="en-US" dirty="0" err="1" smtClean="0"/>
              <a:t>FormHello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40" y="1980736"/>
            <a:ext cx="6675959" cy="4682846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2041" y="788813"/>
            <a:ext cx="11754394" cy="623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 smtClean="0"/>
              <a:t>Membuat</a:t>
            </a:r>
            <a:r>
              <a:rPr lang="en-US" dirty="0" smtClean="0"/>
              <a:t> Project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4742" y="1235961"/>
            <a:ext cx="11383175" cy="74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b="0" dirty="0" err="1" smtClean="0"/>
              <a:t>Pertama</a:t>
            </a:r>
            <a:r>
              <a:rPr lang="en-US" sz="1800" b="0" dirty="0" smtClean="0"/>
              <a:t> kali </a:t>
            </a:r>
            <a:r>
              <a:rPr lang="en-US" sz="1800" b="0" dirty="0" err="1" smtClean="0"/>
              <a:t>kita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harus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membuat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sebuah</a:t>
            </a:r>
            <a:r>
              <a:rPr lang="en-US" sz="1800" b="0" dirty="0" smtClean="0"/>
              <a:t> project </a:t>
            </a:r>
            <a:r>
              <a:rPr lang="en-US" sz="1800" b="0" dirty="0" err="1" smtClean="0"/>
              <a:t>pada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Aplikasi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Netbeans</a:t>
            </a:r>
            <a:r>
              <a:rPr lang="en-US" sz="1800" b="0" dirty="0" smtClean="0"/>
              <a:t>. </a:t>
            </a:r>
            <a:r>
              <a:rPr lang="en-US" sz="1800" b="0" dirty="0" err="1" smtClean="0"/>
              <a:t>Klik</a:t>
            </a:r>
            <a:r>
              <a:rPr lang="en-US" sz="1800" b="0" dirty="0" smtClean="0"/>
              <a:t> Menu </a:t>
            </a:r>
            <a:r>
              <a:rPr lang="en-US" sz="1800" dirty="0" smtClean="0"/>
              <a:t>File </a:t>
            </a:r>
            <a:r>
              <a:rPr lang="en-US" sz="1800" dirty="0" smtClean="0">
                <a:sym typeface="Wingdings" panose="05000000000000000000" pitchFamily="2" charset="2"/>
              </a:rPr>
              <a:t> New Project</a:t>
            </a:r>
            <a:r>
              <a:rPr lang="en-US" sz="1800" b="0" dirty="0" smtClean="0">
                <a:sym typeface="Wingdings" panose="05000000000000000000" pitchFamily="2" charset="2"/>
              </a:rPr>
              <a:t>. </a:t>
            </a:r>
          </a:p>
          <a:p>
            <a:r>
              <a:rPr lang="en-US" sz="1800" b="0" dirty="0" err="1" smtClean="0">
                <a:sym typeface="Wingdings" panose="05000000000000000000" pitchFamily="2" charset="2"/>
              </a:rPr>
              <a:t>Selanjutnya</a:t>
            </a:r>
            <a:r>
              <a:rPr lang="en-US" sz="1800" b="0" dirty="0" smtClean="0">
                <a:sym typeface="Wingdings" panose="05000000000000000000" pitchFamily="2" charset="2"/>
              </a:rPr>
              <a:t> </a:t>
            </a:r>
            <a:r>
              <a:rPr lang="en-US" sz="1800" b="0" dirty="0" err="1" smtClean="0">
                <a:sym typeface="Wingdings" panose="05000000000000000000" pitchFamily="2" charset="2"/>
              </a:rPr>
              <a:t>akan</a:t>
            </a:r>
            <a:r>
              <a:rPr lang="en-US" sz="1800" b="0" dirty="0" smtClean="0">
                <a:sym typeface="Wingdings" panose="05000000000000000000" pitchFamily="2" charset="2"/>
              </a:rPr>
              <a:t> </a:t>
            </a:r>
            <a:r>
              <a:rPr lang="en-US" sz="1800" b="0" dirty="0" err="1" smtClean="0">
                <a:sym typeface="Wingdings" panose="05000000000000000000" pitchFamily="2" charset="2"/>
              </a:rPr>
              <a:t>muncul</a:t>
            </a:r>
            <a:r>
              <a:rPr lang="en-US" sz="1800" b="0" dirty="0" smtClean="0">
                <a:sym typeface="Wingdings" panose="05000000000000000000" pitchFamily="2" charset="2"/>
              </a:rPr>
              <a:t> window </a:t>
            </a:r>
            <a:r>
              <a:rPr lang="en-US" sz="1800" b="0" dirty="0" err="1" smtClean="0">
                <a:sym typeface="Wingdings" panose="05000000000000000000" pitchFamily="2" charset="2"/>
              </a:rPr>
              <a:t>seperti</a:t>
            </a:r>
            <a:r>
              <a:rPr lang="en-US" sz="1800" b="0" dirty="0" smtClean="0">
                <a:sym typeface="Wingdings" panose="05000000000000000000" pitchFamily="2" charset="2"/>
              </a:rPr>
              <a:t> </a:t>
            </a:r>
            <a:r>
              <a:rPr lang="en-US" sz="1800" b="0" dirty="0" err="1" smtClean="0">
                <a:sym typeface="Wingdings" panose="05000000000000000000" pitchFamily="2" charset="2"/>
              </a:rPr>
              <a:t>pada</a:t>
            </a:r>
            <a:r>
              <a:rPr lang="en-US" sz="1800" b="0" dirty="0" smtClean="0">
                <a:sym typeface="Wingdings" panose="05000000000000000000" pitchFamily="2" charset="2"/>
              </a:rPr>
              <a:t> </a:t>
            </a:r>
            <a:r>
              <a:rPr lang="en-US" sz="1800" b="0" dirty="0" err="1" smtClean="0">
                <a:sym typeface="Wingdings" panose="05000000000000000000" pitchFamily="2" charset="2"/>
              </a:rPr>
              <a:t>gambar</a:t>
            </a:r>
            <a:r>
              <a:rPr lang="en-US" sz="1800" b="0" dirty="0" smtClean="0">
                <a:sym typeface="Wingdings" panose="05000000000000000000" pitchFamily="2" charset="2"/>
              </a:rPr>
              <a:t> di </a:t>
            </a:r>
            <a:r>
              <a:rPr lang="en-US" sz="1800" b="0" dirty="0" err="1" smtClean="0">
                <a:sym typeface="Wingdings" panose="05000000000000000000" pitchFamily="2" charset="2"/>
              </a:rPr>
              <a:t>bawah</a:t>
            </a:r>
            <a:endParaRPr lang="en-US" sz="1800" b="0" dirty="0"/>
          </a:p>
        </p:txBody>
      </p:sp>
      <p:sp>
        <p:nvSpPr>
          <p:cNvPr id="12" name="Line Callout 1 (Accent Bar) 11"/>
          <p:cNvSpPr/>
          <p:nvPr/>
        </p:nvSpPr>
        <p:spPr>
          <a:xfrm>
            <a:off x="7167894" y="2138082"/>
            <a:ext cx="4857028" cy="436806"/>
          </a:xfrm>
          <a:prstGeom prst="accentCallout1">
            <a:avLst>
              <a:gd name="adj1" fmla="val 24128"/>
              <a:gd name="adj2" fmla="val -1107"/>
              <a:gd name="adj3" fmla="val 241204"/>
              <a:gd name="adj4" fmla="val -691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1938" indent="-261938">
              <a:tabLst>
                <a:tab pos="2619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Kategori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Java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18765" y="3161501"/>
            <a:ext cx="1680882" cy="20026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42919" y="3150406"/>
            <a:ext cx="256728" cy="2224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05447" y="3112673"/>
            <a:ext cx="2491188" cy="24909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39907" y="3112673"/>
            <a:ext cx="256728" cy="2224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99647" y="6306059"/>
            <a:ext cx="834952" cy="24204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06235" y="6233692"/>
            <a:ext cx="256728" cy="2224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Line Callout 1 (Accent Bar) 21"/>
          <p:cNvSpPr/>
          <p:nvPr/>
        </p:nvSpPr>
        <p:spPr>
          <a:xfrm>
            <a:off x="7167894" y="2824826"/>
            <a:ext cx="4857028" cy="436806"/>
          </a:xfrm>
          <a:prstGeom prst="accentCallout1">
            <a:avLst>
              <a:gd name="adj1" fmla="val 24128"/>
              <a:gd name="adj2" fmla="val -1107"/>
              <a:gd name="adj3" fmla="val 78044"/>
              <a:gd name="adj4" fmla="val -102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1938" indent="-261938">
              <a:tabLst>
                <a:tab pos="2619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Project </a:t>
            </a:r>
            <a:r>
              <a:rPr lang="en-US" b="1" dirty="0" smtClean="0">
                <a:solidFill>
                  <a:schemeClr val="tx1"/>
                </a:solidFill>
              </a:rPr>
              <a:t>Java Application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Line Callout 1 (Accent Bar) 22"/>
          <p:cNvSpPr/>
          <p:nvPr/>
        </p:nvSpPr>
        <p:spPr>
          <a:xfrm>
            <a:off x="7167894" y="3498378"/>
            <a:ext cx="4857028" cy="436806"/>
          </a:xfrm>
          <a:prstGeom prst="accentCallout1">
            <a:avLst>
              <a:gd name="adj1" fmla="val 24128"/>
              <a:gd name="adj2" fmla="val -1107"/>
              <a:gd name="adj3" fmla="val 616781"/>
              <a:gd name="adj4" fmla="val -481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1938" indent="-261938">
              <a:tabLst>
                <a:tab pos="2619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Next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Project </a:t>
            </a:r>
            <a:r>
              <a:rPr lang="en-US" dirty="0" err="1" smtClean="0"/>
              <a:t>Baru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5578" y="1307405"/>
            <a:ext cx="11793328" cy="5103810"/>
            <a:chOff x="295578" y="1307405"/>
            <a:chExt cx="11793328" cy="510381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5578" y="1307405"/>
              <a:ext cx="7347465" cy="510381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331387" y="2010014"/>
              <a:ext cx="3365248" cy="23564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39907" y="2010014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Line Callout 1 (Accent Bar) 7"/>
            <p:cNvSpPr/>
            <p:nvPr/>
          </p:nvSpPr>
          <p:spPr>
            <a:xfrm>
              <a:off x="7799294" y="1617743"/>
              <a:ext cx="4289612" cy="436806"/>
            </a:xfrm>
            <a:prstGeom prst="accentCallout1">
              <a:avLst>
                <a:gd name="adj1" fmla="val 24128"/>
                <a:gd name="adj2" fmla="val -1107"/>
                <a:gd name="adj3" fmla="val 96515"/>
                <a:gd name="adj4" fmla="val -257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Masukan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Nama</a:t>
              </a:r>
              <a:r>
                <a:rPr lang="en-US" dirty="0" smtClean="0">
                  <a:solidFill>
                    <a:schemeClr val="tx1"/>
                  </a:solidFill>
                </a:rPr>
                <a:t> Project </a:t>
              </a:r>
              <a:r>
                <a:rPr lang="en-US" b="1" dirty="0" smtClean="0">
                  <a:solidFill>
                    <a:schemeClr val="tx1"/>
                  </a:solidFill>
                </a:rPr>
                <a:t>LatihanPertemuan1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31387" y="2324897"/>
              <a:ext cx="4198966" cy="28383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351751" y="2386276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Line Callout 1 (Accent Bar) 10"/>
            <p:cNvSpPr/>
            <p:nvPr/>
          </p:nvSpPr>
          <p:spPr>
            <a:xfrm>
              <a:off x="7799294" y="2561948"/>
              <a:ext cx="4289612" cy="436806"/>
            </a:xfrm>
            <a:prstGeom prst="accentCallout1">
              <a:avLst>
                <a:gd name="adj1" fmla="val 24128"/>
                <a:gd name="adj2" fmla="val -1107"/>
                <a:gd name="adj3" fmla="val -1997"/>
                <a:gd name="adj4" fmla="val -410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Tentukan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lokasi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penyimpanan</a:t>
              </a:r>
              <a:r>
                <a:rPr lang="en-US" dirty="0" smtClean="0">
                  <a:solidFill>
                    <a:schemeClr val="tx1"/>
                  </a:solidFill>
                </a:rPr>
                <a:t> project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51929" y="6009939"/>
              <a:ext cx="757518" cy="28383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930845" y="6057871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Line Callout 1 (Accent Bar) 14"/>
            <p:cNvSpPr/>
            <p:nvPr/>
          </p:nvSpPr>
          <p:spPr>
            <a:xfrm>
              <a:off x="7799294" y="3287750"/>
              <a:ext cx="4289612" cy="436806"/>
            </a:xfrm>
            <a:prstGeom prst="accentCallout1">
              <a:avLst>
                <a:gd name="adj1" fmla="val 24128"/>
                <a:gd name="adj2" fmla="val -1107"/>
                <a:gd name="adj3" fmla="val 632174"/>
                <a:gd name="adj4" fmla="val -3921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Klik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tombol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</a:rPr>
                <a:t>Finish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48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776" y="2676939"/>
            <a:ext cx="4048938" cy="3872414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912411"/>
              </p:ext>
            </p:extLst>
          </p:nvPr>
        </p:nvGraphicFramePr>
        <p:xfrm>
          <a:off x="516835" y="1126435"/>
          <a:ext cx="11074530" cy="429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Project </a:t>
            </a:r>
            <a:r>
              <a:rPr lang="en-US" dirty="0" err="1"/>
              <a:t>Baru</a:t>
            </a:r>
            <a:r>
              <a:rPr lang="en-US" dirty="0"/>
              <a:t> 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project Explorer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project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LatihanPertemuan1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361" y="2036039"/>
            <a:ext cx="6145536" cy="257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35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Form </a:t>
            </a:r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148462"/>
            <a:ext cx="11754394" cy="510650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project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form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Jframe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“</a:t>
            </a:r>
            <a:r>
              <a:rPr lang="en-US" dirty="0" err="1" smtClean="0"/>
              <a:t>FormHello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43" y="2016274"/>
            <a:ext cx="6726859" cy="42386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4058" y="3153014"/>
            <a:ext cx="1751601" cy="22245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09842" y="3153014"/>
            <a:ext cx="256728" cy="2224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4708" y="3375467"/>
            <a:ext cx="2288692" cy="22245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86672" y="3375467"/>
            <a:ext cx="256728" cy="2224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3400" y="4556195"/>
            <a:ext cx="2407024" cy="22245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93471" y="4556195"/>
            <a:ext cx="256728" cy="2224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Line Callout 1 (Accent Bar) 11"/>
          <p:cNvSpPr/>
          <p:nvPr/>
        </p:nvSpPr>
        <p:spPr>
          <a:xfrm>
            <a:off x="7315208" y="2276648"/>
            <a:ext cx="4289612" cy="436806"/>
          </a:xfrm>
          <a:prstGeom prst="accentCallout1">
            <a:avLst>
              <a:gd name="adj1" fmla="val 24128"/>
              <a:gd name="adj2" fmla="val -1107"/>
              <a:gd name="adj3" fmla="val 219655"/>
              <a:gd name="adj4" fmla="val -1153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r>
              <a:rPr lang="en-US" dirty="0" smtClean="0">
                <a:solidFill>
                  <a:schemeClr val="tx1"/>
                </a:solidFill>
              </a:rPr>
              <a:t> Project </a:t>
            </a:r>
            <a:r>
              <a:rPr lang="en-US" b="1" dirty="0" smtClean="0">
                <a:solidFill>
                  <a:schemeClr val="tx1"/>
                </a:solidFill>
              </a:rPr>
              <a:t>LatihanPertemuan1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Line Callout 1 (Accent Bar) 12"/>
          <p:cNvSpPr/>
          <p:nvPr/>
        </p:nvSpPr>
        <p:spPr>
          <a:xfrm>
            <a:off x="7315208" y="2938661"/>
            <a:ext cx="4289612" cy="436806"/>
          </a:xfrm>
          <a:prstGeom prst="accentCallout1">
            <a:avLst>
              <a:gd name="adj1" fmla="val 24128"/>
              <a:gd name="adj2" fmla="val -1107"/>
              <a:gd name="adj3" fmla="val 102672"/>
              <a:gd name="adj4" fmla="val -705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menu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Line Callout 1 (Accent Bar) 13"/>
          <p:cNvSpPr/>
          <p:nvPr/>
        </p:nvSpPr>
        <p:spPr>
          <a:xfrm>
            <a:off x="7315208" y="3597920"/>
            <a:ext cx="4289612" cy="436806"/>
          </a:xfrm>
          <a:prstGeom prst="accentCallout1">
            <a:avLst>
              <a:gd name="adj1" fmla="val 24128"/>
              <a:gd name="adj2" fmla="val -1107"/>
              <a:gd name="adj3" fmla="val 225812"/>
              <a:gd name="adj4" fmla="val -160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menu </a:t>
            </a:r>
            <a:r>
              <a:rPr lang="en-US" b="1" dirty="0" err="1" smtClean="0">
                <a:solidFill>
                  <a:schemeClr val="tx1"/>
                </a:solidFill>
              </a:rPr>
              <a:t>Jframe</a:t>
            </a:r>
            <a:r>
              <a:rPr lang="en-US" b="1" dirty="0" smtClean="0">
                <a:solidFill>
                  <a:schemeClr val="tx1"/>
                </a:solidFill>
              </a:rPr>
              <a:t> Form…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49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Form </a:t>
            </a:r>
            <a:r>
              <a:rPr lang="en-US" dirty="0" smtClean="0"/>
              <a:t>Hello … </a:t>
            </a:r>
            <a:r>
              <a:rPr lang="en-US" dirty="0"/>
              <a:t>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8932" y="1361193"/>
            <a:ext cx="11984160" cy="4344005"/>
            <a:chOff x="158932" y="1361193"/>
            <a:chExt cx="11984160" cy="43440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932" y="1361193"/>
              <a:ext cx="7359768" cy="43440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156576" y="2131037"/>
              <a:ext cx="4212412" cy="23564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112260" y="2131037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Line Callout 1 (Accent Bar) 7"/>
            <p:cNvSpPr/>
            <p:nvPr/>
          </p:nvSpPr>
          <p:spPr>
            <a:xfrm>
              <a:off x="7794812" y="1469825"/>
              <a:ext cx="4289612" cy="436806"/>
            </a:xfrm>
            <a:prstGeom prst="accentCallout1">
              <a:avLst>
                <a:gd name="adj1" fmla="val 24128"/>
                <a:gd name="adj2" fmla="val -1107"/>
                <a:gd name="adj3" fmla="val 145771"/>
                <a:gd name="adj4" fmla="val -1100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Masukkan</a:t>
              </a:r>
              <a:r>
                <a:rPr lang="en-US" dirty="0" smtClean="0">
                  <a:solidFill>
                    <a:schemeClr val="tx1"/>
                  </a:solidFill>
                </a:rPr>
                <a:t>  </a:t>
              </a:r>
              <a:r>
                <a:rPr lang="en-US" dirty="0" err="1" smtClean="0">
                  <a:solidFill>
                    <a:schemeClr val="tx1"/>
                  </a:solidFill>
                </a:rPr>
                <a:t>nama</a:t>
              </a:r>
              <a:r>
                <a:rPr lang="en-US" dirty="0" smtClean="0">
                  <a:solidFill>
                    <a:schemeClr val="tx1"/>
                  </a:solidFill>
                </a:rPr>
                <a:t> class </a:t>
              </a:r>
              <a:r>
                <a:rPr lang="en-US" b="1" dirty="0" err="1" smtClean="0">
                  <a:solidFill>
                    <a:schemeClr val="tx1"/>
                  </a:solidFill>
                </a:rPr>
                <a:t>FormHello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79385" y="3260718"/>
              <a:ext cx="4212412" cy="23564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112260" y="3232989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Line Callout 1 (Accent Bar) 10"/>
            <p:cNvSpPr/>
            <p:nvPr/>
          </p:nvSpPr>
          <p:spPr>
            <a:xfrm>
              <a:off x="7831068" y="2131037"/>
              <a:ext cx="4289612" cy="679398"/>
            </a:xfrm>
            <a:prstGeom prst="accentCallout1">
              <a:avLst>
                <a:gd name="adj1" fmla="val 24128"/>
                <a:gd name="adj2" fmla="val -1107"/>
                <a:gd name="adj3" fmla="val 163352"/>
                <a:gd name="adj4" fmla="val -122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Tentukan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nama</a:t>
              </a:r>
              <a:r>
                <a:rPr lang="en-US" dirty="0" smtClean="0">
                  <a:solidFill>
                    <a:schemeClr val="tx1"/>
                  </a:solidFill>
                </a:rPr>
                <a:t> package </a:t>
              </a:r>
              <a:r>
                <a:rPr lang="en-US" dirty="0" err="1" smtClean="0">
                  <a:solidFill>
                    <a:schemeClr val="tx1"/>
                  </a:solidFill>
                </a:rPr>
                <a:t>atau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lokasi</a:t>
              </a:r>
              <a:r>
                <a:rPr lang="en-US" dirty="0" smtClean="0">
                  <a:solidFill>
                    <a:schemeClr val="tx1"/>
                  </a:solidFill>
                </a:rPr>
                <a:t> class </a:t>
              </a:r>
              <a:r>
                <a:rPr lang="en-US" dirty="0" err="1" smtClean="0">
                  <a:solidFill>
                    <a:schemeClr val="tx1"/>
                  </a:solidFill>
                </a:rPr>
                <a:t>pada</a:t>
              </a:r>
              <a:r>
                <a:rPr lang="en-US" dirty="0" smtClean="0">
                  <a:solidFill>
                    <a:schemeClr val="tx1"/>
                  </a:solidFill>
                </a:rPr>
                <a:t> package </a:t>
              </a:r>
              <a:r>
                <a:rPr lang="en-US" b="1" dirty="0" err="1" smtClean="0">
                  <a:solidFill>
                    <a:schemeClr val="tx1"/>
                  </a:solidFill>
                </a:rPr>
                <a:t>latihan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88859" y="5314870"/>
              <a:ext cx="914796" cy="19472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624118" y="5287140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Line Callout 1 (Accent Bar) 14"/>
            <p:cNvSpPr/>
            <p:nvPr/>
          </p:nvSpPr>
          <p:spPr>
            <a:xfrm>
              <a:off x="7853480" y="3125812"/>
              <a:ext cx="4289612" cy="436806"/>
            </a:xfrm>
            <a:prstGeom prst="accentCallout1">
              <a:avLst>
                <a:gd name="adj1" fmla="val 24128"/>
                <a:gd name="adj2" fmla="val -1107"/>
                <a:gd name="adj3" fmla="val 512113"/>
                <a:gd name="adj4" fmla="val -4642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Klik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tombol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</a:rPr>
                <a:t>Finish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7180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Form Hello 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4093945" cy="510650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Class </a:t>
            </a:r>
            <a:r>
              <a:rPr lang="en-US" dirty="0" err="1" smtClean="0"/>
              <a:t>FormHello</a:t>
            </a:r>
            <a:r>
              <a:rPr lang="en-US" dirty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project explorer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di </a:t>
            </a:r>
            <a:r>
              <a:rPr lang="en-US" dirty="0" err="1" smtClean="0"/>
              <a:t>samping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877" y="1361193"/>
            <a:ext cx="7660449" cy="466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16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Mengubah</a:t>
            </a:r>
            <a:r>
              <a:rPr lang="en-US" dirty="0" smtClean="0"/>
              <a:t> Design </a:t>
            </a:r>
            <a:r>
              <a:rPr lang="en-US" dirty="0" err="1" smtClean="0"/>
              <a:t>FormHello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FormHello</a:t>
            </a:r>
            <a:r>
              <a:rPr lang="en-US" dirty="0" smtClean="0"/>
              <a:t>.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JLabel</a:t>
            </a:r>
            <a:r>
              <a:rPr lang="en-US" dirty="0" smtClean="0"/>
              <a:t>, </a:t>
            </a:r>
            <a:r>
              <a:rPr lang="en-US" dirty="0" err="1" smtClean="0"/>
              <a:t>JTextField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Jbutton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design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25415" y="2761404"/>
            <a:ext cx="10801253" cy="3005409"/>
            <a:chOff x="925415" y="2761404"/>
            <a:chExt cx="10801253" cy="300540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14827" y="2761404"/>
              <a:ext cx="4735797" cy="3005409"/>
            </a:xfrm>
            <a:prstGeom prst="rect">
              <a:avLst/>
            </a:prstGeom>
          </p:spPr>
        </p:pic>
        <p:sp>
          <p:nvSpPr>
            <p:cNvPr id="8" name="Line Callout 1 (Accent Bar) 7"/>
            <p:cNvSpPr/>
            <p:nvPr/>
          </p:nvSpPr>
          <p:spPr>
            <a:xfrm>
              <a:off x="925415" y="3379968"/>
              <a:ext cx="3189386" cy="385207"/>
            </a:xfrm>
            <a:prstGeom prst="accentCallout1">
              <a:avLst>
                <a:gd name="adj1" fmla="val 61491"/>
                <a:gd name="adj2" fmla="val 48865"/>
                <a:gd name="adj3" fmla="val 107681"/>
                <a:gd name="adj4" fmla="val 9024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dirty="0" err="1" smtClean="0">
                  <a:solidFill>
                    <a:schemeClr val="tx1"/>
                  </a:solidFill>
                </a:rPr>
                <a:t>Tipe</a:t>
              </a:r>
              <a:r>
                <a:rPr lang="en-US" dirty="0" smtClean="0">
                  <a:solidFill>
                    <a:schemeClr val="tx1"/>
                  </a:solidFill>
                </a:rPr>
                <a:t> 	:	</a:t>
              </a:r>
              <a:r>
                <a:rPr lang="en-US" dirty="0" err="1" smtClean="0">
                  <a:solidFill>
                    <a:schemeClr val="tx1"/>
                  </a:solidFill>
                </a:rPr>
                <a:t>JLabel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Line Callout 1 (Accent Bar) 8"/>
            <p:cNvSpPr/>
            <p:nvPr/>
          </p:nvSpPr>
          <p:spPr>
            <a:xfrm>
              <a:off x="8523835" y="2872177"/>
              <a:ext cx="3189386" cy="745082"/>
            </a:xfrm>
            <a:prstGeom prst="accentCallout1">
              <a:avLst>
                <a:gd name="adj1" fmla="val 33103"/>
                <a:gd name="adj2" fmla="val -43"/>
                <a:gd name="adj3" fmla="val 116713"/>
                <a:gd name="adj4" fmla="val -5942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dirty="0" err="1" smtClean="0">
                  <a:solidFill>
                    <a:schemeClr val="tx1"/>
                  </a:solidFill>
                </a:rPr>
                <a:t>Tipe</a:t>
              </a:r>
              <a:r>
                <a:rPr lang="en-US" dirty="0" smtClean="0">
                  <a:solidFill>
                    <a:schemeClr val="tx1"/>
                  </a:solidFill>
                </a:rPr>
                <a:t> 	: 	</a:t>
              </a:r>
              <a:r>
                <a:rPr lang="en-US" dirty="0" err="1" smtClean="0">
                  <a:solidFill>
                    <a:schemeClr val="tx1"/>
                  </a:solidFill>
                </a:rPr>
                <a:t>JTextField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dirty="0" smtClean="0">
                  <a:solidFill>
                    <a:schemeClr val="tx1"/>
                  </a:solidFill>
                </a:rPr>
                <a:t>Name	: 	</a:t>
              </a:r>
              <a:r>
                <a:rPr lang="en-US" dirty="0" err="1" smtClean="0">
                  <a:solidFill>
                    <a:schemeClr val="tx1"/>
                  </a:solidFill>
                </a:rPr>
                <a:t>txtNama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Line Callout 1 (Accent Bar) 9"/>
            <p:cNvSpPr/>
            <p:nvPr/>
          </p:nvSpPr>
          <p:spPr>
            <a:xfrm>
              <a:off x="8537282" y="4167577"/>
              <a:ext cx="3189386" cy="745082"/>
            </a:xfrm>
            <a:prstGeom prst="accentCallout1">
              <a:avLst>
                <a:gd name="adj1" fmla="val 33103"/>
                <a:gd name="adj2" fmla="val -43"/>
                <a:gd name="adj3" fmla="val -52936"/>
                <a:gd name="adj4" fmla="val -1726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dirty="0" err="1" smtClean="0">
                  <a:solidFill>
                    <a:schemeClr val="tx1"/>
                  </a:solidFill>
                </a:rPr>
                <a:t>Tipe</a:t>
              </a:r>
              <a:r>
                <a:rPr lang="en-US" dirty="0" smtClean="0">
                  <a:solidFill>
                    <a:schemeClr val="tx1"/>
                  </a:solidFill>
                </a:rPr>
                <a:t> 	: 	</a:t>
              </a:r>
              <a:r>
                <a:rPr lang="en-US" dirty="0" err="1" smtClean="0">
                  <a:solidFill>
                    <a:schemeClr val="tx1"/>
                  </a:solidFill>
                </a:rPr>
                <a:t>JButton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dirty="0" smtClean="0">
                  <a:solidFill>
                    <a:schemeClr val="tx1"/>
                  </a:solidFill>
                </a:rPr>
                <a:t>Name	: 	</a:t>
              </a:r>
              <a:r>
                <a:rPr lang="en-US" dirty="0" err="1" smtClean="0">
                  <a:solidFill>
                    <a:schemeClr val="tx1"/>
                  </a:solidFill>
                </a:rPr>
                <a:t>btnOk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9645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Menambahkan</a:t>
            </a:r>
            <a:r>
              <a:rPr lang="en-US" dirty="0"/>
              <a:t> Event </a:t>
            </a:r>
            <a:r>
              <a:rPr lang="en-US" dirty="0" err="1"/>
              <a:t>ActionPerformed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Agar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event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listener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event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OK di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smtClean="0"/>
              <a:t>event </a:t>
            </a:r>
            <a:r>
              <a:rPr lang="en-US" b="1" dirty="0" err="1" smtClean="0"/>
              <a:t>actionPerformed</a:t>
            </a:r>
            <a:r>
              <a:rPr lang="en-US" b="1" dirty="0" smtClean="0"/>
              <a:t>.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31" y="3192042"/>
            <a:ext cx="8047800" cy="2497593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357580" y="3803218"/>
            <a:ext cx="259679" cy="2224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Line Callout 1 (Accent Bar) 12"/>
          <p:cNvSpPr/>
          <p:nvPr/>
        </p:nvSpPr>
        <p:spPr>
          <a:xfrm>
            <a:off x="8588190" y="3366412"/>
            <a:ext cx="3191434" cy="1232482"/>
          </a:xfrm>
          <a:prstGeom prst="accentCallout1">
            <a:avLst>
              <a:gd name="adj1" fmla="val 24128"/>
              <a:gd name="adj2" fmla="val -1107"/>
              <a:gd name="adj3" fmla="val 44068"/>
              <a:gd name="adj4" fmla="val -15536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btnOk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selanjutnya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Events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Action  </a:t>
            </a:r>
            <a:r>
              <a:rPr lang="en-US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actionPerformed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15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Menambahkan</a:t>
            </a:r>
            <a:r>
              <a:rPr lang="en-US" dirty="0"/>
              <a:t> Event </a:t>
            </a:r>
            <a:r>
              <a:rPr lang="en-US" dirty="0" err="1"/>
              <a:t>ActionPerformed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Jbutton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280739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listener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object </a:t>
            </a:r>
            <a:r>
              <a:rPr lang="en-US" dirty="0" err="1" smtClean="0"/>
              <a:t>JButton</a:t>
            </a:r>
            <a:r>
              <a:rPr lang="en-US" dirty="0" smtClean="0"/>
              <a:t> “</a:t>
            </a:r>
            <a:r>
              <a:rPr lang="en-US" dirty="0" err="1" smtClean="0"/>
              <a:t>btnOk</a:t>
            </a:r>
            <a:r>
              <a:rPr lang="en-US" dirty="0" smtClean="0"/>
              <a:t>”,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meng-implementasikan</a:t>
            </a:r>
            <a:r>
              <a:rPr lang="en-US" dirty="0" smtClean="0"/>
              <a:t> method </a:t>
            </a:r>
            <a:r>
              <a:rPr lang="en-US" dirty="0" err="1" smtClean="0"/>
              <a:t>untuk</a:t>
            </a:r>
            <a:r>
              <a:rPr lang="en-US" dirty="0" smtClean="0"/>
              <a:t> listener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method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programmer/developer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/>
              <a:t>Ketik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listing program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32" y="3797113"/>
            <a:ext cx="11805396" cy="107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92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File FormHello.java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6752856" cy="12340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test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menjalakan</a:t>
            </a:r>
            <a:r>
              <a:rPr lang="en-US" dirty="0" smtClean="0"/>
              <a:t> file FormHello.java.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8932" y="2595282"/>
            <a:ext cx="10961786" cy="3754124"/>
            <a:chOff x="158932" y="2595282"/>
            <a:chExt cx="10961786" cy="375412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932" y="2595282"/>
              <a:ext cx="5181411" cy="3754124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2221122" y="3396326"/>
              <a:ext cx="259679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Line Callout 1 (Accent Bar) 6"/>
            <p:cNvSpPr/>
            <p:nvPr/>
          </p:nvSpPr>
          <p:spPr>
            <a:xfrm>
              <a:off x="6595710" y="3396327"/>
              <a:ext cx="4525008" cy="1350486"/>
            </a:xfrm>
            <a:prstGeom prst="accentCallout1">
              <a:avLst>
                <a:gd name="adj1" fmla="val 24128"/>
                <a:gd name="adj2" fmla="val -1107"/>
                <a:gd name="adj3" fmla="val 3763"/>
                <a:gd name="adj4" fmla="val -9180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Klik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kanan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pada</a:t>
              </a:r>
              <a:r>
                <a:rPr lang="en-US" dirty="0" smtClean="0">
                  <a:solidFill>
                    <a:schemeClr val="tx1"/>
                  </a:solidFill>
                </a:rPr>
                <a:t> class </a:t>
              </a:r>
              <a:r>
                <a:rPr lang="en-US" b="1" dirty="0" smtClean="0">
                  <a:solidFill>
                    <a:schemeClr val="tx1"/>
                  </a:solidFill>
                </a:rPr>
                <a:t>FormHello.java, </a:t>
              </a:r>
              <a:r>
                <a:rPr lang="en-US" dirty="0" err="1" smtClean="0">
                  <a:solidFill>
                    <a:schemeClr val="tx1"/>
                  </a:solidFill>
                </a:rPr>
                <a:t>selanjutnya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klik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</a:rPr>
                <a:t>Run File</a:t>
              </a:r>
            </a:p>
            <a:p>
              <a:endParaRPr lang="en-US" b="1" dirty="0">
                <a:solidFill>
                  <a:schemeClr val="tx1"/>
                </a:solidFill>
              </a:endParaRP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Hasilnya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dapat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dilihat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pada</a:t>
              </a:r>
              <a:r>
                <a:rPr lang="en-US" dirty="0" smtClean="0">
                  <a:solidFill>
                    <a:schemeClr val="tx1"/>
                  </a:solidFill>
                </a:rPr>
                <a:t> Slide </a:t>
              </a:r>
              <a:r>
                <a:rPr lang="en-US" dirty="0" err="1" smtClean="0">
                  <a:solidFill>
                    <a:schemeClr val="tx1"/>
                  </a:solidFill>
                </a:rPr>
                <a:t>selanjutnya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920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FormHello.java di </a:t>
            </a:r>
            <a:r>
              <a:rPr lang="en-US" dirty="0" err="1" smtClean="0"/>
              <a:t>jalankan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96" y="1482216"/>
            <a:ext cx="3903569" cy="29403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657" y="2542670"/>
            <a:ext cx="4659871" cy="3517746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17130719">
            <a:off x="5415895" y="2191870"/>
            <a:ext cx="322730" cy="2030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 rot="967126">
            <a:off x="4645585" y="2662729"/>
            <a:ext cx="2178956" cy="623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b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Tombol</a:t>
            </a:r>
            <a:r>
              <a:rPr lang="en-US" sz="1600" b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OK </a:t>
            </a:r>
            <a:r>
              <a:rPr lang="en-US" sz="1600" b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diklik</a:t>
            </a:r>
            <a:endParaRPr lang="en-US" sz="1600" b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99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2113" lvl="1" indent="0">
              <a:buClrTx/>
              <a:buNone/>
            </a:pPr>
            <a:r>
              <a:rPr lang="nb-NO" sz="1800" b="1" dirty="0">
                <a:latin typeface="Arial" pitchFamily="34" charset="0"/>
                <a:cs typeface="Arial" pitchFamily="34" charset="0"/>
              </a:rPr>
              <a:t>Berikut ini adalah software dan komponen pendukung  yang digunakan selama perkuliahan :</a:t>
            </a:r>
          </a:p>
          <a:p>
            <a:pPr marL="722312" lvl="1" indent="0">
              <a:buNone/>
            </a:pPr>
            <a:r>
              <a:rPr lang="nb-NO" sz="1800" dirty="0">
                <a:latin typeface="Arial" pitchFamily="34" charset="0"/>
                <a:cs typeface="Arial" pitchFamily="34" charset="0"/>
              </a:rPr>
              <a:t>	- Jdk &gt;&gt; 1.8</a:t>
            </a:r>
          </a:p>
          <a:p>
            <a:pPr marL="722312" lvl="1" indent="0">
              <a:buNone/>
            </a:pPr>
            <a:r>
              <a:rPr lang="nb-NO" sz="1800" dirty="0">
                <a:latin typeface="Arial" pitchFamily="34" charset="0"/>
                <a:cs typeface="Arial" pitchFamily="34" charset="0"/>
              </a:rPr>
              <a:t>     (sesuaikan dengan OS komputer)</a:t>
            </a:r>
          </a:p>
          <a:p>
            <a:pPr marL="392113" lvl="1" indent="0">
              <a:buNone/>
            </a:pPr>
            <a:r>
              <a:rPr lang="nb-NO" sz="1800" dirty="0">
                <a:latin typeface="Arial" pitchFamily="34" charset="0"/>
                <a:cs typeface="Arial" pitchFamily="34" charset="0"/>
              </a:rPr>
              <a:t>	- Netbeans &gt;&gt; 8.0-windows (Editor GUI)</a:t>
            </a:r>
          </a:p>
          <a:p>
            <a:pPr marL="392113" lvl="1" indent="0">
              <a:buNone/>
            </a:pPr>
            <a:r>
              <a:rPr lang="nb-NO" sz="1800" dirty="0">
                <a:latin typeface="Arial" pitchFamily="34" charset="0"/>
                <a:cs typeface="Arial" pitchFamily="34" charset="0"/>
              </a:rPr>
              <a:t>	- Ireport &gt;&gt; 4.0.2-windows (Cetakan)</a:t>
            </a:r>
          </a:p>
          <a:p>
            <a:pPr marL="392113" lvl="1" indent="0">
              <a:buNone/>
            </a:pPr>
            <a:r>
              <a:rPr lang="nb-NO" sz="1800" dirty="0">
                <a:latin typeface="Arial" pitchFamily="34" charset="0"/>
                <a:cs typeface="Arial" pitchFamily="34" charset="0"/>
              </a:rPr>
              <a:t>	- MySQL (Database)</a:t>
            </a:r>
          </a:p>
          <a:p>
            <a:pPr marL="392113" lvl="1" indent="0">
              <a:buNone/>
            </a:pPr>
            <a:r>
              <a:rPr lang="nb-NO" sz="1800" dirty="0">
                <a:latin typeface="Arial" pitchFamily="34" charset="0"/>
                <a:cs typeface="Arial" pitchFamily="34" charset="0"/>
              </a:rPr>
              <a:t>	- MySQL-Front (Editor MySQL)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Instalasi</a:t>
            </a:r>
            <a:r>
              <a:rPr lang="en-US" dirty="0" smtClean="0"/>
              <a:t> Software Java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 algn="just">
              <a:spcBef>
                <a:spcPts val="0"/>
              </a:spcBef>
              <a:buNone/>
            </a:pPr>
            <a:r>
              <a:rPr lang="en-US" sz="2200" dirty="0" err="1">
                <a:latin typeface="+mn-lt"/>
                <a:cs typeface="Arial" pitchFamily="34" charset="0"/>
              </a:rPr>
              <a:t>Pada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dasarnya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pemrograman</a:t>
            </a:r>
            <a:r>
              <a:rPr lang="en-US" sz="2200" dirty="0">
                <a:latin typeface="+mn-lt"/>
                <a:cs typeface="Arial" pitchFamily="34" charset="0"/>
              </a:rPr>
              <a:t> GUI, </a:t>
            </a:r>
            <a:r>
              <a:rPr lang="en-US" sz="2200" dirty="0" err="1">
                <a:latin typeface="+mn-lt"/>
                <a:cs typeface="Arial" pitchFamily="34" charset="0"/>
              </a:rPr>
              <a:t>adalah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pemrograman</a:t>
            </a:r>
            <a:r>
              <a:rPr lang="en-US" sz="2200" dirty="0">
                <a:latin typeface="+mn-lt"/>
                <a:cs typeface="Arial" pitchFamily="34" charset="0"/>
              </a:rPr>
              <a:t> yang </a:t>
            </a:r>
            <a:r>
              <a:rPr lang="en-US" sz="2200" dirty="0" err="1">
                <a:latin typeface="+mn-lt"/>
                <a:cs typeface="Arial" pitchFamily="34" charset="0"/>
              </a:rPr>
              <a:t>mengandalkan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kemampuan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tampilan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dalam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bentuk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grafik</a:t>
            </a:r>
            <a:r>
              <a:rPr lang="en-US" sz="2200" dirty="0">
                <a:latin typeface="+mn-lt"/>
                <a:cs typeface="Arial" pitchFamily="34" charset="0"/>
              </a:rPr>
              <a:t>. </a:t>
            </a:r>
            <a:r>
              <a:rPr lang="en-US" sz="2200" dirty="0" err="1">
                <a:latin typeface="+mn-lt"/>
                <a:cs typeface="Arial" pitchFamily="34" charset="0"/>
              </a:rPr>
              <a:t>dimana</a:t>
            </a:r>
            <a:r>
              <a:rPr lang="en-US" sz="2200" dirty="0">
                <a:latin typeface="+mn-lt"/>
                <a:cs typeface="Arial" pitchFamily="34" charset="0"/>
              </a:rPr>
              <a:t> program yang </a:t>
            </a:r>
            <a:r>
              <a:rPr lang="en-US" sz="2200" dirty="0" err="1">
                <a:latin typeface="+mn-lt"/>
                <a:cs typeface="Arial" pitchFamily="34" charset="0"/>
              </a:rPr>
              <a:t>dibuat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dapat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memberikan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kenikmatan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tersendiri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dalam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penggunaannya</a:t>
            </a:r>
            <a:r>
              <a:rPr lang="en-US" sz="2200" dirty="0">
                <a:latin typeface="+mn-lt"/>
                <a:cs typeface="Arial" pitchFamily="34" charset="0"/>
              </a:rPr>
              <a:t>. </a:t>
            </a:r>
            <a:r>
              <a:rPr lang="en-US" sz="2200" dirty="0" err="1">
                <a:latin typeface="+mn-lt"/>
                <a:cs typeface="Arial" pitchFamily="34" charset="0"/>
              </a:rPr>
              <a:t>Tidak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lagi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monoton</a:t>
            </a:r>
            <a:r>
              <a:rPr lang="en-US" sz="2200" dirty="0">
                <a:latin typeface="+mn-lt"/>
                <a:cs typeface="Arial" pitchFamily="34" charset="0"/>
              </a:rPr>
              <a:t>, </a:t>
            </a:r>
            <a:r>
              <a:rPr lang="en-US" sz="2200" dirty="0" err="1">
                <a:latin typeface="+mn-lt"/>
                <a:cs typeface="Arial" pitchFamily="34" charset="0"/>
              </a:rPr>
              <a:t>hitam-putih</a:t>
            </a:r>
            <a:r>
              <a:rPr lang="en-US" sz="2200" dirty="0">
                <a:latin typeface="+mn-lt"/>
                <a:cs typeface="Arial" pitchFamily="34" charset="0"/>
              </a:rPr>
              <a:t>, mode DOS </a:t>
            </a:r>
            <a:r>
              <a:rPr lang="en-US" sz="2200" dirty="0" err="1">
                <a:latin typeface="+mn-lt"/>
                <a:cs typeface="Arial" pitchFamily="34" charset="0"/>
              </a:rPr>
              <a:t>dan</a:t>
            </a:r>
            <a:r>
              <a:rPr lang="en-US" sz="2200" dirty="0">
                <a:latin typeface="+mn-lt"/>
                <a:cs typeface="Arial" pitchFamily="34" charset="0"/>
              </a:rPr>
              <a:t> lain </a:t>
            </a:r>
            <a:r>
              <a:rPr lang="en-US" sz="2200" dirty="0" err="1">
                <a:latin typeface="+mn-lt"/>
                <a:cs typeface="Arial" pitchFamily="34" charset="0"/>
              </a:rPr>
              <a:t>sebagainya</a:t>
            </a:r>
            <a:r>
              <a:rPr lang="en-US" sz="2200" dirty="0">
                <a:latin typeface="+mn-lt"/>
                <a:cs typeface="Arial" pitchFamily="34" charset="0"/>
              </a:rPr>
              <a:t>.</a:t>
            </a:r>
          </a:p>
          <a:p>
            <a:pPr marL="0" lvl="3" indent="0" algn="just">
              <a:spcBef>
                <a:spcPts val="0"/>
              </a:spcBef>
            </a:pPr>
            <a:endParaRPr lang="en-US" sz="2200" dirty="0">
              <a:latin typeface="+mn-lt"/>
              <a:cs typeface="Arial" pitchFamily="34" charset="0"/>
            </a:endParaRPr>
          </a:p>
          <a:p>
            <a:pPr marL="0" lvl="2" indent="0" algn="just">
              <a:spcBef>
                <a:spcPts val="0"/>
              </a:spcBef>
              <a:buFont typeface="Wingdings 2" pitchFamily="18" charset="2"/>
              <a:buNone/>
            </a:pPr>
            <a:r>
              <a:rPr lang="en-US" sz="2200" dirty="0" err="1">
                <a:latin typeface="+mn-lt"/>
                <a:cs typeface="Arial" pitchFamily="34" charset="0"/>
              </a:rPr>
              <a:t>Kalau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kita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lihat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pada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gambar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berikut</a:t>
            </a:r>
            <a:r>
              <a:rPr lang="en-US" sz="2200" dirty="0">
                <a:latin typeface="+mn-lt"/>
                <a:cs typeface="Arial" pitchFamily="34" charset="0"/>
              </a:rPr>
              <a:t>, </a:t>
            </a:r>
            <a:r>
              <a:rPr lang="en-US" sz="2200" dirty="0" err="1">
                <a:latin typeface="+mn-lt"/>
                <a:cs typeface="Arial" pitchFamily="34" charset="0"/>
              </a:rPr>
              <a:t>menjelaskan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bahwa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interaksi</a:t>
            </a:r>
            <a:r>
              <a:rPr lang="en-US" sz="2200" dirty="0">
                <a:latin typeface="+mn-lt"/>
                <a:cs typeface="Arial" pitchFamily="34" charset="0"/>
              </a:rPr>
              <a:t>  yang </a:t>
            </a:r>
            <a:r>
              <a:rPr lang="en-US" sz="2200" dirty="0" err="1">
                <a:latin typeface="+mn-lt"/>
                <a:cs typeface="Arial" pitchFamily="34" charset="0"/>
              </a:rPr>
              <a:t>terjadi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antara</a:t>
            </a:r>
            <a:r>
              <a:rPr lang="en-US" sz="2200" dirty="0">
                <a:latin typeface="+mn-lt"/>
                <a:cs typeface="Arial" pitchFamily="34" charset="0"/>
              </a:rPr>
              <a:t> user </a:t>
            </a:r>
            <a:r>
              <a:rPr lang="en-US" sz="2200" dirty="0" err="1">
                <a:latin typeface="+mn-lt"/>
                <a:cs typeface="Arial" pitchFamily="34" charset="0"/>
              </a:rPr>
              <a:t>dengan</a:t>
            </a:r>
            <a:r>
              <a:rPr lang="en-US" sz="2200" dirty="0">
                <a:latin typeface="+mn-lt"/>
                <a:cs typeface="Arial" pitchFamily="34" charset="0"/>
              </a:rPr>
              <a:t> program </a:t>
            </a:r>
            <a:r>
              <a:rPr lang="en-US" sz="2200" dirty="0" err="1">
                <a:latin typeface="+mn-lt"/>
                <a:cs typeface="Arial" pitchFamily="34" charset="0"/>
              </a:rPr>
              <a:t>melalui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sebuah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tampilan</a:t>
            </a:r>
            <a:r>
              <a:rPr lang="en-US" sz="2200" dirty="0">
                <a:latin typeface="+mn-lt"/>
                <a:cs typeface="Arial" pitchFamily="34" charset="0"/>
              </a:rPr>
              <a:t> yang </a:t>
            </a:r>
            <a:r>
              <a:rPr lang="en-US" sz="2200" dirty="0" err="1">
                <a:latin typeface="+mn-lt"/>
                <a:cs typeface="Arial" pitchFamily="34" charset="0"/>
              </a:rPr>
              <a:t>sudah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berbentuk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grafik</a:t>
            </a:r>
            <a:r>
              <a:rPr lang="en-US" sz="2200" dirty="0">
                <a:latin typeface="+mn-lt"/>
                <a:cs typeface="Arial" pitchFamily="34" charset="0"/>
              </a:rPr>
              <a:t>.</a:t>
            </a:r>
            <a:endParaRPr lang="en-GB" sz="2200" dirty="0">
              <a:latin typeface="+mn-lt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en-US" sz="2200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GUI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7656" y="3569506"/>
            <a:ext cx="362585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55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GUI…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sz="2200" dirty="0" err="1">
                <a:cs typeface="Arial" pitchFamily="34" charset="0"/>
              </a:rPr>
              <a:t>Sedangkan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interaksi</a:t>
            </a:r>
            <a:r>
              <a:rPr lang="en-US" sz="2200" dirty="0">
                <a:cs typeface="Arial" pitchFamily="34" charset="0"/>
              </a:rPr>
              <a:t> yang </a:t>
            </a:r>
            <a:r>
              <a:rPr lang="en-US" sz="2200" dirty="0" err="1">
                <a:cs typeface="Arial" pitchFamily="34" charset="0"/>
              </a:rPr>
              <a:t>terjadi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antara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pengguna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dengan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komponen</a:t>
            </a:r>
            <a:r>
              <a:rPr lang="en-US" sz="2200" dirty="0">
                <a:cs typeface="Arial" pitchFamily="34" charset="0"/>
              </a:rPr>
              <a:t> GUI </a:t>
            </a:r>
            <a:r>
              <a:rPr lang="en-US" sz="2200" dirty="0" err="1">
                <a:cs typeface="Arial" pitchFamily="34" charset="0"/>
              </a:rPr>
              <a:t>dapat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dilakukan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dengan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beberapa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cara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diantaranya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smtClean="0">
                <a:cs typeface="Arial" pitchFamily="34" charset="0"/>
              </a:rPr>
              <a:t>:</a:t>
            </a:r>
          </a:p>
          <a:p>
            <a:pPr marL="0" lvl="2" indent="0" algn="just">
              <a:buNone/>
            </a:pPr>
            <a:endParaRPr lang="en-US" sz="2200" i="1" dirty="0">
              <a:cs typeface="Arial" pitchFamily="34" charset="0"/>
            </a:endParaRPr>
          </a:p>
          <a:p>
            <a:pPr marL="627063" lvl="2" indent="-342900" algn="just">
              <a:buFont typeface="Wingdings" panose="05000000000000000000" pitchFamily="2" charset="2"/>
              <a:buChar char="Ø"/>
            </a:pPr>
            <a:r>
              <a:rPr lang="en-US" sz="2200" i="1" dirty="0" err="1" smtClean="0">
                <a:cs typeface="Arial" pitchFamily="34" charset="0"/>
              </a:rPr>
              <a:t>Dengan</a:t>
            </a:r>
            <a:r>
              <a:rPr lang="en-US" sz="2200" i="1" dirty="0" smtClean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penekanan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komponen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b="1" i="1" dirty="0" err="1" smtClean="0">
                <a:cs typeface="Arial" pitchFamily="34" charset="0"/>
              </a:rPr>
              <a:t>tombol</a:t>
            </a:r>
            <a:r>
              <a:rPr lang="en-US" sz="2200" i="1" dirty="0" smtClean="0">
                <a:cs typeface="Arial" pitchFamily="34" charset="0"/>
              </a:rPr>
              <a:t>.</a:t>
            </a:r>
            <a:endParaRPr lang="en-US" sz="2200" dirty="0" smtClean="0">
              <a:cs typeface="Arial" pitchFamily="34" charset="0"/>
            </a:endParaRPr>
          </a:p>
          <a:p>
            <a:pPr marL="627063" lvl="2" indent="-342900" algn="just">
              <a:buFont typeface="Wingdings" panose="05000000000000000000" pitchFamily="2" charset="2"/>
              <a:buChar char="Ø"/>
            </a:pPr>
            <a:r>
              <a:rPr lang="en-US" sz="2200" i="1" dirty="0" err="1" smtClean="0">
                <a:cs typeface="Arial" pitchFamily="34" charset="0"/>
              </a:rPr>
              <a:t>Dengan</a:t>
            </a:r>
            <a:r>
              <a:rPr lang="en-US" sz="2200" i="1" dirty="0" smtClean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membuat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pilihan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pada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b="1" i="1" dirty="0">
                <a:cs typeface="Arial" pitchFamily="34" charset="0"/>
              </a:rPr>
              <a:t>menu</a:t>
            </a:r>
            <a:r>
              <a:rPr lang="en-US" sz="2200" i="1" dirty="0">
                <a:cs typeface="Arial" pitchFamily="34" charset="0"/>
              </a:rPr>
              <a:t>. </a:t>
            </a:r>
            <a:endParaRPr lang="en-US" sz="2200" i="1" dirty="0" smtClean="0">
              <a:cs typeface="Arial" pitchFamily="34" charset="0"/>
            </a:endParaRPr>
          </a:p>
          <a:p>
            <a:pPr marL="627063" lvl="2" indent="-342900" algn="just">
              <a:buFont typeface="Wingdings" panose="05000000000000000000" pitchFamily="2" charset="2"/>
              <a:buChar char="Ø"/>
            </a:pPr>
            <a:r>
              <a:rPr lang="en-US" sz="2200" i="1" dirty="0" err="1" smtClean="0">
                <a:cs typeface="Arial" pitchFamily="34" charset="0"/>
              </a:rPr>
              <a:t>Melakukan</a:t>
            </a:r>
            <a:r>
              <a:rPr lang="en-US" sz="2200" i="1" dirty="0" smtClean="0">
                <a:cs typeface="Arial" pitchFamily="34" charset="0"/>
              </a:rPr>
              <a:t> </a:t>
            </a:r>
            <a:r>
              <a:rPr lang="en-US" sz="2200" b="1" i="1" dirty="0">
                <a:cs typeface="Arial" pitchFamily="34" charset="0"/>
              </a:rPr>
              <a:t>enter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pada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objek</a:t>
            </a:r>
            <a:r>
              <a:rPr lang="en-US" sz="2200" i="1" dirty="0">
                <a:cs typeface="Arial" pitchFamily="34" charset="0"/>
              </a:rPr>
              <a:t>  text. </a:t>
            </a:r>
            <a:endParaRPr lang="en-US" sz="2200" i="1" dirty="0" smtClean="0">
              <a:cs typeface="Arial" pitchFamily="34" charset="0"/>
            </a:endParaRPr>
          </a:p>
          <a:p>
            <a:pPr marL="627063" lvl="2" indent="-342900" algn="just">
              <a:buFont typeface="Wingdings" panose="05000000000000000000" pitchFamily="2" charset="2"/>
              <a:buChar char="Ø"/>
            </a:pPr>
            <a:r>
              <a:rPr lang="en-US" sz="2200" i="1" dirty="0" err="1" smtClean="0">
                <a:cs typeface="Arial" pitchFamily="34" charset="0"/>
              </a:rPr>
              <a:t>Pergerakan</a:t>
            </a:r>
            <a:r>
              <a:rPr lang="en-US" sz="2200" i="1" dirty="0" smtClean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tombol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b="1" i="1" dirty="0">
                <a:cs typeface="Arial" pitchFamily="34" charset="0"/>
              </a:rPr>
              <a:t>scroll bar</a:t>
            </a:r>
            <a:r>
              <a:rPr lang="en-US" sz="2200" i="1" dirty="0">
                <a:cs typeface="Arial" pitchFamily="34" charset="0"/>
              </a:rPr>
              <a:t>. </a:t>
            </a:r>
            <a:endParaRPr lang="en-US" sz="2200" i="1" dirty="0" smtClean="0">
              <a:cs typeface="Arial" pitchFamily="34" charset="0"/>
            </a:endParaRPr>
          </a:p>
          <a:p>
            <a:pPr marL="627063" lvl="2" indent="-342900" algn="just">
              <a:buFont typeface="Wingdings" panose="05000000000000000000" pitchFamily="2" charset="2"/>
              <a:buChar char="Ø"/>
            </a:pPr>
            <a:r>
              <a:rPr lang="en-US" sz="2200" i="1" dirty="0" err="1" smtClean="0">
                <a:cs typeface="Arial" pitchFamily="34" charset="0"/>
              </a:rPr>
              <a:t>Dengan</a:t>
            </a:r>
            <a:r>
              <a:rPr lang="en-US" sz="2200" i="1" dirty="0" smtClean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penekan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b="1" i="1" dirty="0" err="1">
                <a:cs typeface="Arial" pitchFamily="34" charset="0"/>
              </a:rPr>
              <a:t>tombol</a:t>
            </a:r>
            <a:r>
              <a:rPr lang="en-US" sz="2200" b="1" i="1" dirty="0">
                <a:cs typeface="Arial" pitchFamily="34" charset="0"/>
              </a:rPr>
              <a:t> close </a:t>
            </a:r>
            <a:r>
              <a:rPr lang="en-US" sz="2200" i="1" dirty="0" err="1">
                <a:cs typeface="Arial" pitchFamily="34" charset="0"/>
              </a:rPr>
              <a:t>pada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i="1" dirty="0" err="1">
                <a:cs typeface="Arial" pitchFamily="34" charset="0"/>
              </a:rPr>
              <a:t>objek</a:t>
            </a:r>
            <a:r>
              <a:rPr lang="en-US" sz="2200" i="1" dirty="0">
                <a:cs typeface="Arial" pitchFamily="34" charset="0"/>
              </a:rPr>
              <a:t> </a:t>
            </a:r>
            <a:r>
              <a:rPr lang="en-US" sz="2200" i="1" dirty="0" smtClean="0">
                <a:cs typeface="Arial" pitchFamily="34" charset="0"/>
              </a:rPr>
              <a:t>windows</a:t>
            </a:r>
            <a:r>
              <a:rPr lang="en-US" sz="2200" i="1" dirty="0">
                <a:cs typeface="Arial" pitchFamily="34" charset="0"/>
              </a:rPr>
              <a:t>. </a:t>
            </a:r>
            <a:endParaRPr lang="en-US" sz="2200" i="1" dirty="0" smtClean="0">
              <a:cs typeface="Arial" pitchFamily="34" charset="0"/>
            </a:endParaRPr>
          </a:p>
          <a:p>
            <a:pPr marL="627063" lvl="2" indent="-342900" algn="just">
              <a:buFont typeface="Wingdings" panose="05000000000000000000" pitchFamily="2" charset="2"/>
              <a:buChar char="Ø"/>
            </a:pPr>
            <a:r>
              <a:rPr lang="en-US" sz="2200" i="1" dirty="0" err="1" smtClean="0">
                <a:cs typeface="Arial" pitchFamily="34" charset="0"/>
              </a:rPr>
              <a:t>Dll</a:t>
            </a:r>
            <a:r>
              <a:rPr lang="en-US" sz="2200" i="1" dirty="0" smtClean="0">
                <a:cs typeface="Arial" pitchFamily="34" charset="0"/>
              </a:rPr>
              <a:t>.</a:t>
            </a:r>
            <a:endParaRPr lang="en-US" sz="2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8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GUI…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74841"/>
            <a:ext cx="11754394" cy="5106504"/>
          </a:xfrm>
        </p:spPr>
        <p:txBody>
          <a:bodyPr>
            <a:normAutofit/>
          </a:bodyPr>
          <a:lstStyle/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r>
              <a:rPr lang="en-US" sz="2200" dirty="0" err="1">
                <a:latin typeface="+mn-lt"/>
                <a:cs typeface="Arial" pitchFamily="34" charset="0"/>
              </a:rPr>
              <a:t>Tiga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tipe</a:t>
            </a:r>
            <a:r>
              <a:rPr lang="en-US" sz="2200" dirty="0">
                <a:latin typeface="+mn-lt"/>
                <a:cs typeface="Arial" pitchFamily="34" charset="0"/>
              </a:rPr>
              <a:t> program yang </a:t>
            </a:r>
            <a:r>
              <a:rPr lang="en-US" sz="2200" dirty="0" err="1">
                <a:latin typeface="+mn-lt"/>
                <a:cs typeface="Arial" pitchFamily="34" charset="0"/>
              </a:rPr>
              <a:t>berbasis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kepada</a:t>
            </a:r>
            <a:r>
              <a:rPr lang="en-US" sz="2200" dirty="0">
                <a:latin typeface="+mn-lt"/>
                <a:cs typeface="Arial" pitchFamily="34" charset="0"/>
              </a:rPr>
              <a:t> GUI </a:t>
            </a:r>
            <a:r>
              <a:rPr lang="en-US" sz="2200" dirty="0" err="1">
                <a:latin typeface="+mn-lt"/>
                <a:cs typeface="Arial" pitchFamily="34" charset="0"/>
              </a:rPr>
              <a:t>komponen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</a:p>
          <a:p>
            <a:pPr lvl="3" algn="just" fontAlgn="auto">
              <a:spcAft>
                <a:spcPts val="0"/>
              </a:spcAft>
              <a:buFont typeface="Wingdings 2"/>
              <a:buChar char=""/>
              <a:defRPr/>
            </a:pPr>
            <a:endParaRPr lang="en-US" sz="2200" dirty="0">
              <a:latin typeface="+mn-lt"/>
              <a:cs typeface="Arial" pitchFamily="34" charset="0"/>
            </a:endParaRPr>
          </a:p>
          <a:p>
            <a:pPr marL="1371600" lvl="3" indent="-457200" algn="just" fontAlgn="auto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200" b="1" dirty="0">
                <a:latin typeface="+mn-lt"/>
                <a:cs typeface="Arial" pitchFamily="34" charset="0"/>
              </a:rPr>
              <a:t>Graphical components</a:t>
            </a:r>
            <a:r>
              <a:rPr lang="en-US" sz="2200" dirty="0">
                <a:latin typeface="+mn-lt"/>
                <a:cs typeface="Arial" pitchFamily="34" charset="0"/>
              </a:rPr>
              <a:t> (GUI)</a:t>
            </a:r>
          </a:p>
          <a:p>
            <a:pPr marL="1371600" lvl="3" indent="-4572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>
                <a:latin typeface="+mn-lt"/>
                <a:cs typeface="Arial" pitchFamily="34" charset="0"/>
              </a:rPr>
              <a:t>	</a:t>
            </a:r>
            <a:r>
              <a:rPr lang="en-US" sz="2200" dirty="0" err="1">
                <a:latin typeface="+mn-lt"/>
                <a:cs typeface="Arial" pitchFamily="34" charset="0"/>
              </a:rPr>
              <a:t>Yaitu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berupa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rancangan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tampilan</a:t>
            </a:r>
            <a:r>
              <a:rPr lang="en-US" sz="2200" dirty="0">
                <a:latin typeface="+mn-lt"/>
                <a:cs typeface="Arial" pitchFamily="34" charset="0"/>
              </a:rPr>
              <a:t> program yang </a:t>
            </a:r>
            <a:r>
              <a:rPr lang="en-US" sz="2200" dirty="0" err="1">
                <a:latin typeface="+mn-lt"/>
                <a:cs typeface="Arial" pitchFamily="34" charset="0"/>
              </a:rPr>
              <a:t>dikemas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dengan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menggunakan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komponen-komponen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grafik</a:t>
            </a:r>
            <a:r>
              <a:rPr lang="en-US" sz="2200" dirty="0">
                <a:latin typeface="+mn-lt"/>
                <a:cs typeface="Arial" pitchFamily="34" charset="0"/>
              </a:rPr>
              <a:t>.</a:t>
            </a:r>
          </a:p>
          <a:p>
            <a:pPr marL="1371600" lvl="3" indent="-457200" algn="just" fontAlgn="auto">
              <a:spcAft>
                <a:spcPts val="0"/>
              </a:spcAft>
              <a:buClrTx/>
              <a:buFont typeface="+mj-lt"/>
              <a:buAutoNum type="arabicPeriod" startAt="2"/>
              <a:defRPr/>
            </a:pPr>
            <a:r>
              <a:rPr lang="en-US" sz="2200" b="1" dirty="0">
                <a:latin typeface="+mn-lt"/>
                <a:cs typeface="Arial" pitchFamily="34" charset="0"/>
              </a:rPr>
              <a:t>Listener methods </a:t>
            </a:r>
          </a:p>
          <a:p>
            <a:pPr marL="1371600" lvl="3" indent="-4572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>
                <a:latin typeface="+mn-lt"/>
                <a:cs typeface="Arial" pitchFamily="34" charset="0"/>
              </a:rPr>
              <a:t>	</a:t>
            </a:r>
            <a:r>
              <a:rPr lang="en-US" sz="2200" dirty="0" err="1">
                <a:latin typeface="+mn-lt"/>
                <a:cs typeface="Arial" pitchFamily="34" charset="0"/>
              </a:rPr>
              <a:t>Yaitu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berfungsi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untuk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menerima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dan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merespon</a:t>
            </a:r>
            <a:r>
              <a:rPr lang="en-US" sz="2200" dirty="0">
                <a:latin typeface="+mn-lt"/>
                <a:cs typeface="Arial" pitchFamily="34" charset="0"/>
              </a:rPr>
              <a:t> event yang </a:t>
            </a:r>
            <a:r>
              <a:rPr lang="en-US" sz="2200" dirty="0" err="1">
                <a:latin typeface="+mn-lt"/>
                <a:cs typeface="Arial" pitchFamily="34" charset="0"/>
              </a:rPr>
              <a:t>terjadi</a:t>
            </a:r>
            <a:endParaRPr lang="en-US" sz="2200" dirty="0">
              <a:latin typeface="+mn-lt"/>
              <a:cs typeface="Arial" pitchFamily="34" charset="0"/>
            </a:endParaRPr>
          </a:p>
          <a:p>
            <a:pPr marL="1371600" lvl="3" indent="-457200" algn="just" fontAlgn="auto">
              <a:spcAft>
                <a:spcPts val="0"/>
              </a:spcAft>
              <a:buClrTx/>
              <a:buFont typeface="+mj-lt"/>
              <a:buAutoNum type="arabicPeriod" startAt="3"/>
              <a:defRPr/>
            </a:pPr>
            <a:r>
              <a:rPr lang="en-US" sz="2200" b="1" dirty="0">
                <a:latin typeface="+mn-lt"/>
                <a:cs typeface="Arial" pitchFamily="34" charset="0"/>
              </a:rPr>
              <a:t>Application methods</a:t>
            </a:r>
          </a:p>
          <a:p>
            <a:pPr marL="1371600" lvl="3" indent="-45720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i="1" dirty="0">
                <a:latin typeface="+mn-lt"/>
                <a:cs typeface="Arial" pitchFamily="34" charset="0"/>
              </a:rPr>
              <a:t>	</a:t>
            </a:r>
            <a:r>
              <a:rPr lang="en-US" sz="2200" dirty="0" err="1">
                <a:latin typeface="+mn-lt"/>
                <a:cs typeface="Arial" pitchFamily="34" charset="0"/>
              </a:rPr>
              <a:t>Fungsi-fungsi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atau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baris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perintah</a:t>
            </a:r>
            <a:r>
              <a:rPr lang="en-US" sz="2200" dirty="0">
                <a:latin typeface="+mn-lt"/>
                <a:cs typeface="Arial" pitchFamily="34" charset="0"/>
              </a:rPr>
              <a:t> yang </a:t>
            </a:r>
            <a:r>
              <a:rPr lang="en-US" sz="2200" dirty="0" err="1">
                <a:latin typeface="+mn-lt"/>
                <a:cs typeface="Arial" pitchFamily="34" charset="0"/>
              </a:rPr>
              <a:t>berguna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bagi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pengguna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untuk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menghasilkan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kegiatan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dalam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bentuk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respon</a:t>
            </a:r>
            <a:r>
              <a:rPr lang="en-US" sz="2200" dirty="0">
                <a:latin typeface="+mn-lt"/>
                <a:cs typeface="Arial" pitchFamily="34" charset="0"/>
              </a:rPr>
              <a:t>. </a:t>
            </a:r>
          </a:p>
          <a:p>
            <a:pPr marL="1371600" lvl="3" indent="-45720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2200" i="1" dirty="0">
              <a:latin typeface="+mn-lt"/>
              <a:cs typeface="Arial" pitchFamily="34" charset="0"/>
            </a:endParaRPr>
          </a:p>
          <a:p>
            <a:pPr marL="852488" lvl="2" algn="just" fontAlgn="auto">
              <a:spcAft>
                <a:spcPts val="0"/>
              </a:spcAft>
              <a:buClrTx/>
              <a:buFont typeface="Wingdings 2"/>
              <a:buChar char=""/>
              <a:defRPr/>
            </a:pPr>
            <a:r>
              <a:rPr lang="en-US" sz="2200" dirty="0">
                <a:latin typeface="+mn-lt"/>
                <a:cs typeface="Arial" pitchFamily="34" charset="0"/>
              </a:rPr>
              <a:t>Graphical components (</a:t>
            </a:r>
            <a:r>
              <a:rPr lang="en-US" sz="2200" dirty="0" err="1">
                <a:latin typeface="+mn-lt"/>
                <a:cs typeface="Arial" pitchFamily="34" charset="0"/>
              </a:rPr>
              <a:t>seperti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tombol</a:t>
            </a:r>
            <a:r>
              <a:rPr lang="en-US" sz="2200" dirty="0">
                <a:latin typeface="+mn-lt"/>
                <a:cs typeface="Arial" pitchFamily="34" charset="0"/>
              </a:rPr>
              <a:t>), listener methods </a:t>
            </a:r>
            <a:r>
              <a:rPr lang="en-US" sz="2200" dirty="0" err="1">
                <a:latin typeface="+mn-lt"/>
                <a:cs typeface="Arial" pitchFamily="34" charset="0"/>
              </a:rPr>
              <a:t>berguna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menerima</a:t>
            </a:r>
            <a:r>
              <a:rPr lang="en-US" sz="2200" dirty="0">
                <a:latin typeface="+mn-lt"/>
                <a:cs typeface="Arial" pitchFamily="34" charset="0"/>
              </a:rPr>
              <a:t> events </a:t>
            </a:r>
            <a:r>
              <a:rPr lang="en-US" sz="2200" dirty="0" err="1">
                <a:latin typeface="+mn-lt"/>
                <a:cs typeface="Arial" pitchFamily="34" charset="0"/>
              </a:rPr>
              <a:t>dari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tombol</a:t>
            </a:r>
            <a:r>
              <a:rPr lang="en-US" sz="2200" dirty="0">
                <a:latin typeface="+mn-lt"/>
                <a:cs typeface="Arial" pitchFamily="34" charset="0"/>
              </a:rPr>
              <a:t> yang di click </a:t>
            </a:r>
            <a:r>
              <a:rPr lang="en-US" sz="2200" dirty="0" err="1">
                <a:latin typeface="+mn-lt"/>
                <a:cs typeface="Arial" pitchFamily="34" charset="0"/>
              </a:rPr>
              <a:t>dan</a:t>
            </a:r>
            <a:r>
              <a:rPr lang="en-US" sz="2200" dirty="0">
                <a:latin typeface="+mn-lt"/>
                <a:cs typeface="Arial" pitchFamily="34" charset="0"/>
              </a:rPr>
              <a:t> application methods </a:t>
            </a:r>
            <a:r>
              <a:rPr lang="en-US" sz="2200" dirty="0" err="1">
                <a:latin typeface="+mn-lt"/>
                <a:cs typeface="Arial" pitchFamily="34" charset="0"/>
              </a:rPr>
              <a:t>berisi</a:t>
            </a:r>
            <a:r>
              <a:rPr lang="en-US" sz="2200" dirty="0">
                <a:latin typeface="+mn-lt"/>
                <a:cs typeface="Arial" pitchFamily="34" charset="0"/>
              </a:rPr>
              <a:t> program yang </a:t>
            </a:r>
            <a:r>
              <a:rPr lang="en-US" sz="2200" dirty="0" err="1">
                <a:latin typeface="+mn-lt"/>
                <a:cs typeface="Arial" pitchFamily="34" charset="0"/>
              </a:rPr>
              <a:t>akan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dijalankan</a:t>
            </a:r>
            <a:r>
              <a:rPr lang="en-US" sz="2200" dirty="0">
                <a:latin typeface="+mn-lt"/>
                <a:cs typeface="Arial" pitchFamily="34" charset="0"/>
              </a:rPr>
              <a:t> </a:t>
            </a:r>
            <a:r>
              <a:rPr lang="en-US" sz="2200" dirty="0" err="1">
                <a:latin typeface="+mn-lt"/>
                <a:cs typeface="Arial" pitchFamily="34" charset="0"/>
              </a:rPr>
              <a:t>saat</a:t>
            </a:r>
            <a:r>
              <a:rPr lang="en-US" sz="2200" dirty="0">
                <a:latin typeface="+mn-lt"/>
                <a:cs typeface="Arial" pitchFamily="34" charset="0"/>
              </a:rPr>
              <a:t> event </a:t>
            </a:r>
            <a:r>
              <a:rPr lang="en-US" sz="2200" dirty="0" err="1">
                <a:latin typeface="+mn-lt"/>
                <a:cs typeface="Arial" pitchFamily="34" charset="0"/>
              </a:rPr>
              <a:t>terjadi</a:t>
            </a:r>
            <a:r>
              <a:rPr lang="en-US" sz="2200" dirty="0">
                <a:latin typeface="+mn-lt"/>
                <a:cs typeface="Arial" pitchFamily="34" charset="0"/>
              </a:rPr>
              <a:t>. </a:t>
            </a:r>
          </a:p>
          <a:p>
            <a:endParaRPr lang="en-US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4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sz="2500" dirty="0" err="1">
                <a:latin typeface="+mn-lt"/>
                <a:cs typeface="Arial" pitchFamily="34" charset="0"/>
              </a:rPr>
              <a:t>Banyak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sekali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komponen</a:t>
            </a:r>
            <a:r>
              <a:rPr lang="en-US" sz="2500" dirty="0">
                <a:latin typeface="+mn-lt"/>
                <a:cs typeface="Arial" pitchFamily="34" charset="0"/>
              </a:rPr>
              <a:t> yang </a:t>
            </a:r>
            <a:r>
              <a:rPr lang="en-US" sz="2500" dirty="0" err="1">
                <a:latin typeface="+mn-lt"/>
                <a:cs typeface="Arial" pitchFamily="34" charset="0"/>
              </a:rPr>
              <a:t>sudah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disiapkan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oleh</a:t>
            </a:r>
            <a:r>
              <a:rPr lang="en-US" sz="2500" dirty="0">
                <a:latin typeface="+mn-lt"/>
                <a:cs typeface="Arial" pitchFamily="34" charset="0"/>
              </a:rPr>
              <a:t> java </a:t>
            </a:r>
            <a:r>
              <a:rPr lang="en-US" sz="2500" dirty="0" err="1">
                <a:latin typeface="+mn-lt"/>
                <a:cs typeface="Arial" pitchFamily="34" charset="0"/>
              </a:rPr>
              <a:t>untuk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membuat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sebuah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tampilan</a:t>
            </a:r>
            <a:r>
              <a:rPr lang="en-US" sz="2500" dirty="0">
                <a:latin typeface="+mn-lt"/>
                <a:cs typeface="Arial" pitchFamily="34" charset="0"/>
              </a:rPr>
              <a:t> yang </a:t>
            </a:r>
            <a:r>
              <a:rPr lang="en-US" sz="2500" dirty="0" err="1">
                <a:latin typeface="+mn-lt"/>
                <a:cs typeface="Arial" pitchFamily="34" charset="0"/>
              </a:rPr>
              <a:t>berbentuk</a:t>
            </a:r>
            <a:r>
              <a:rPr lang="en-US" sz="2500" dirty="0">
                <a:latin typeface="+mn-lt"/>
                <a:cs typeface="Arial" pitchFamily="34" charset="0"/>
              </a:rPr>
              <a:t> GUI. </a:t>
            </a:r>
            <a:r>
              <a:rPr lang="en-US" sz="2500" dirty="0" err="1">
                <a:latin typeface="+mn-lt"/>
                <a:cs typeface="Arial" pitchFamily="34" charset="0"/>
              </a:rPr>
              <a:t>Namun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pada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bagian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ini</a:t>
            </a:r>
            <a:r>
              <a:rPr lang="en-US" sz="2500" dirty="0">
                <a:latin typeface="+mn-lt"/>
                <a:cs typeface="Arial" pitchFamily="34" charset="0"/>
              </a:rPr>
              <a:t> yang </a:t>
            </a:r>
            <a:r>
              <a:rPr lang="en-US" sz="2500" dirty="0" err="1">
                <a:latin typeface="+mn-lt"/>
                <a:cs typeface="Arial" pitchFamily="34" charset="0"/>
              </a:rPr>
              <a:t>akan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dijelaskan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adalah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komponen-komponen</a:t>
            </a:r>
            <a:r>
              <a:rPr lang="en-US" sz="2500" dirty="0">
                <a:latin typeface="+mn-lt"/>
                <a:cs typeface="Arial" pitchFamily="34" charset="0"/>
              </a:rPr>
              <a:t> yang </a:t>
            </a:r>
            <a:r>
              <a:rPr lang="en-US" sz="2500" dirty="0" err="1">
                <a:latin typeface="+mn-lt"/>
                <a:cs typeface="Arial" pitchFamily="34" charset="0"/>
              </a:rPr>
              <a:t>terkait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dengan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aplikasi</a:t>
            </a:r>
            <a:r>
              <a:rPr lang="en-US" sz="2500" dirty="0">
                <a:latin typeface="+mn-lt"/>
                <a:cs typeface="Arial" pitchFamily="34" charset="0"/>
              </a:rPr>
              <a:t> yang </a:t>
            </a:r>
            <a:r>
              <a:rPr lang="en-US" sz="2500" dirty="0" err="1">
                <a:latin typeface="+mn-lt"/>
                <a:cs typeface="Arial" pitchFamily="34" charset="0"/>
              </a:rPr>
              <a:t>akan</a:t>
            </a:r>
            <a:r>
              <a:rPr lang="en-US" sz="2500" dirty="0">
                <a:latin typeface="+mn-lt"/>
                <a:cs typeface="Arial" pitchFamily="34" charset="0"/>
              </a:rPr>
              <a:t> di </a:t>
            </a:r>
            <a:r>
              <a:rPr lang="en-US" sz="2500" dirty="0" err="1">
                <a:latin typeface="+mn-lt"/>
                <a:cs typeface="Arial" pitchFamily="34" charset="0"/>
              </a:rPr>
              <a:t>buat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atau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dipaparkan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dalam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perkuliahan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ini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saja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endParaRPr lang="en-US" sz="2500" dirty="0" smtClean="0">
              <a:latin typeface="+mn-lt"/>
              <a:cs typeface="Arial" pitchFamily="34" charset="0"/>
            </a:endParaRPr>
          </a:p>
          <a:p>
            <a:pPr marL="0" lvl="1" indent="0" algn="just">
              <a:buNone/>
            </a:pPr>
            <a:endParaRPr lang="en-US" sz="2500" dirty="0">
              <a:latin typeface="+mn-lt"/>
              <a:cs typeface="Arial" pitchFamily="34" charset="0"/>
            </a:endParaRPr>
          </a:p>
          <a:p>
            <a:pPr marL="0" lvl="1" indent="0" algn="just">
              <a:buNone/>
            </a:pPr>
            <a:r>
              <a:rPr lang="en-US" sz="2500" dirty="0" err="1">
                <a:latin typeface="+mn-lt"/>
                <a:cs typeface="Arial" pitchFamily="34" charset="0"/>
              </a:rPr>
              <a:t>Daftar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komponen</a:t>
            </a:r>
            <a:r>
              <a:rPr lang="en-US" sz="2500" dirty="0">
                <a:latin typeface="+mn-lt"/>
                <a:cs typeface="Arial" pitchFamily="34" charset="0"/>
              </a:rPr>
              <a:t> yang </a:t>
            </a:r>
            <a:r>
              <a:rPr lang="en-US" sz="2500" dirty="0" err="1">
                <a:latin typeface="+mn-lt"/>
                <a:cs typeface="Arial" pitchFamily="34" charset="0"/>
              </a:rPr>
              <a:t>akan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digunakan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atau</a:t>
            </a:r>
            <a:r>
              <a:rPr lang="en-US" sz="2500" dirty="0">
                <a:latin typeface="+mn-lt"/>
                <a:cs typeface="Arial" pitchFamily="34" charset="0"/>
              </a:rPr>
              <a:t> yang </a:t>
            </a:r>
            <a:r>
              <a:rPr lang="en-US" sz="2500" dirty="0" err="1">
                <a:latin typeface="+mn-lt"/>
                <a:cs typeface="Arial" pitchFamily="34" charset="0"/>
              </a:rPr>
              <a:t>akan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dipaparkan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dalam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perkuliahan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ini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dapat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dilihat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pada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tabel</a:t>
            </a:r>
            <a:r>
              <a:rPr lang="en-US" sz="2500" dirty="0">
                <a:latin typeface="+mn-lt"/>
                <a:cs typeface="Arial" pitchFamily="34" charset="0"/>
              </a:rPr>
              <a:t> </a:t>
            </a:r>
            <a:r>
              <a:rPr lang="en-US" sz="2500" dirty="0" err="1">
                <a:latin typeface="+mn-lt"/>
                <a:cs typeface="Arial" pitchFamily="34" charset="0"/>
              </a:rPr>
              <a:t>berikut</a:t>
            </a:r>
            <a:r>
              <a:rPr lang="en-US" sz="2500" dirty="0">
                <a:latin typeface="+mn-lt"/>
                <a:cs typeface="Arial" pitchFamily="34" charset="0"/>
              </a:rPr>
              <a:t> :</a:t>
            </a:r>
          </a:p>
          <a:p>
            <a:pPr marL="0" lvl="1" indent="0" algn="just">
              <a:buNone/>
            </a:pPr>
            <a:endParaRPr lang="en-US" sz="2500" dirty="0">
              <a:latin typeface="+mn-lt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. Class/</a:t>
            </a:r>
            <a:r>
              <a:rPr lang="en-US" dirty="0" err="1" smtClean="0"/>
              <a:t>Komponen</a:t>
            </a:r>
            <a:r>
              <a:rPr lang="en-US" dirty="0" smtClean="0"/>
              <a:t> GUI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Class/</a:t>
            </a:r>
            <a:r>
              <a:rPr lang="en-US" dirty="0" err="1" smtClean="0"/>
              <a:t>Komponen</a:t>
            </a:r>
            <a:r>
              <a:rPr lang="en-US" dirty="0" smtClean="0"/>
              <a:t> GUI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50376" y="1110342"/>
          <a:ext cx="11462951" cy="5440151"/>
        </p:xfrm>
        <a:graphic>
          <a:graphicData uri="http://schemas.openxmlformats.org/drawingml/2006/table">
            <a:tbl>
              <a:tblPr/>
              <a:tblGrid>
                <a:gridCol w="740898"/>
                <a:gridCol w="3339783"/>
                <a:gridCol w="7382270"/>
              </a:tblGrid>
              <a:tr h="431855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No.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Nama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Komponen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Kegunaan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94200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JWindow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window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atau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frame yang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menjadi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latar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belakan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komponen-komponen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lain.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00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2.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JLabel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tulisan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yang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menjelaskan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komponen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lain,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dapat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juga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berupa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gambar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2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3.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JProgressBar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baris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progress.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2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4.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Timer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mengatur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waktu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tampilan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68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5.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Dimension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Times New Roman"/>
                        </a:rPr>
                        <a:t>Untuk mengambil dimensi screen monitor.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2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t-IT" sz="2000" dirty="0" smtClean="0">
                          <a:latin typeface="+mn-lt"/>
                          <a:ea typeface="Times New Roman"/>
                        </a:rPr>
                        <a:t>6.</a:t>
                      </a:r>
                      <a:endParaRPr lang="it-IT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JFrame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frame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biasa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14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7.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JDesktopPane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frame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induk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yang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disisipkan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pada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frame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biasa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14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8.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JMenuBar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menampung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menampilkan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menu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baris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Pulldown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Menu).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00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9.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JMenu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menu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baris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sub menu yang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merupakan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induk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dari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sub menu yang lain.</a:t>
                      </a: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179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Class/</a:t>
            </a:r>
            <a:r>
              <a:rPr lang="en-US" dirty="0" err="1" smtClean="0"/>
              <a:t>Komponen</a:t>
            </a:r>
            <a:r>
              <a:rPr lang="en-US" dirty="0" smtClean="0"/>
              <a:t> GUI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50376" y="1110342"/>
          <a:ext cx="11462951" cy="5072094"/>
        </p:xfrm>
        <a:graphic>
          <a:graphicData uri="http://schemas.openxmlformats.org/drawingml/2006/table">
            <a:tbl>
              <a:tblPr/>
              <a:tblGrid>
                <a:gridCol w="740898"/>
                <a:gridCol w="3339783"/>
                <a:gridCol w="7382270"/>
              </a:tblGrid>
              <a:tr h="431855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No.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Nama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Komponen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Kegunaan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573206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10.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JMenuItem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sub menu yang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merupakan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menu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terakhir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28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11.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JPopupMenu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menampung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menampilkan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menu popup.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2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12.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JToolBar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menampung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menampilkan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menu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dalam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bentuk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toolbar.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2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13.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JPanel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dirty="0">
                          <a:latin typeface="+mn-lt"/>
                          <a:ea typeface="Times New Roman"/>
                        </a:rPr>
                        <a:t>Untuk menampung objek/komponen lain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17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fi-FI" sz="2000" dirty="0" smtClean="0">
                          <a:latin typeface="+mn-lt"/>
                          <a:ea typeface="Times New Roman"/>
                        </a:rPr>
                        <a:t>14.</a:t>
                      </a:r>
                      <a:endParaRPr lang="fi-FI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JButton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tombol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2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15.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mengambil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fungsi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tanggal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jam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aktif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153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16.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SimpleDateFormat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Mengatur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format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tampilan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97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17.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String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Class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tipe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86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18.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JInternalFrame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membuat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frame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anak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24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19.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JTextField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menginput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string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28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20.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JTextArea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Untuk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menginput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string yang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lebih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dari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satu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baris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32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</TotalTime>
  <Words>1044</Words>
  <Application>Microsoft Office PowerPoint</Application>
  <PresentationFormat>Widescreen</PresentationFormat>
  <Paragraphs>221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Arial Black</vt:lpstr>
      <vt:lpstr>Calibri</vt:lpstr>
      <vt:lpstr>Calibri (Body)</vt:lpstr>
      <vt:lpstr>Calibri Light</vt:lpstr>
      <vt:lpstr>Times New Roman</vt:lpstr>
      <vt:lpstr>Wingdings</vt:lpstr>
      <vt:lpstr>Wingdings 2</vt:lpstr>
      <vt:lpstr>Wingdings 3</vt:lpstr>
      <vt:lpstr>Office Theme</vt:lpstr>
      <vt:lpstr>Storyboard Layouts</vt:lpstr>
      <vt:lpstr>PowerPoint Presentation</vt:lpstr>
      <vt:lpstr>POKOK BAHASAN</vt:lpstr>
      <vt:lpstr>A. Instalasi Software Java dan Komponen Pendukung</vt:lpstr>
      <vt:lpstr>B. Konsep Pemrograman GUI</vt:lpstr>
      <vt:lpstr>Konsep Pemrograman GUI… (Lanjutan)</vt:lpstr>
      <vt:lpstr>Konsep Pemrograman GUI… (Lanjutan)</vt:lpstr>
      <vt:lpstr>C. Class/Komponen GUI Pada Aplikasi</vt:lpstr>
      <vt:lpstr>Daftar Class/Komponen GUI</vt:lpstr>
      <vt:lpstr>Daftar Class/Komponen GUI</vt:lpstr>
      <vt:lpstr>Daftar Class/Komponen GUI</vt:lpstr>
      <vt:lpstr>D. Pengenalan IDE Netbeans</vt:lpstr>
      <vt:lpstr>IDE NETBEANS</vt:lpstr>
      <vt:lpstr>KUMPULAN PALLETE NETBEANS</vt:lpstr>
      <vt:lpstr>PowerPoint Presentation</vt:lpstr>
      <vt:lpstr>PowerPoint Presentation</vt:lpstr>
      <vt:lpstr>PowerPoint Presentation</vt:lpstr>
      <vt:lpstr>PowerPoint Presentation</vt:lpstr>
      <vt:lpstr>E. Membuat Aplikasi Sederhana “FormHello”</vt:lpstr>
      <vt:lpstr>Membuat Project Baru … (Lanjutan)</vt:lpstr>
      <vt:lpstr>Membuat Project Baru … (Lanjutan)</vt:lpstr>
      <vt:lpstr>Membuat Form Hello</vt:lpstr>
      <vt:lpstr>Membuat Form Hello … (Lanjutan)</vt:lpstr>
      <vt:lpstr>Membuat Form Hello … (Lanjutan)</vt:lpstr>
      <vt:lpstr>Mengubah Design FormHello</vt:lpstr>
      <vt:lpstr>Menambahkan Event ActionPerformed pada JButton</vt:lpstr>
      <vt:lpstr>Menambahkan Event ActionPerformed pada Jbutton … (Lanjutan)</vt:lpstr>
      <vt:lpstr>Run File FormHello.java</vt:lpstr>
      <vt:lpstr>Hasil FormHello.java di jalankan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136</cp:revision>
  <cp:lastPrinted>2019-03-28T06:26:01Z</cp:lastPrinted>
  <dcterms:created xsi:type="dcterms:W3CDTF">2016-03-16T03:39:32Z</dcterms:created>
  <dcterms:modified xsi:type="dcterms:W3CDTF">2019-04-28T10:30:43Z</dcterms:modified>
</cp:coreProperties>
</file>