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  <p:sldMasterId id="2147483726" r:id="rId2"/>
  </p:sldMasterIdLst>
  <p:notesMasterIdLst>
    <p:notesMasterId r:id="rId36"/>
  </p:notesMasterIdLst>
  <p:sldIdLst>
    <p:sldId id="266" r:id="rId3"/>
    <p:sldId id="271" r:id="rId4"/>
    <p:sldId id="272" r:id="rId5"/>
    <p:sldId id="290" r:id="rId6"/>
    <p:sldId id="291" r:id="rId7"/>
    <p:sldId id="325" r:id="rId8"/>
    <p:sldId id="324" r:id="rId9"/>
    <p:sldId id="327" r:id="rId10"/>
    <p:sldId id="329" r:id="rId11"/>
    <p:sldId id="405" r:id="rId12"/>
    <p:sldId id="328" r:id="rId13"/>
    <p:sldId id="330" r:id="rId14"/>
    <p:sldId id="343" r:id="rId15"/>
    <p:sldId id="345" r:id="rId16"/>
    <p:sldId id="407" r:id="rId17"/>
    <p:sldId id="406" r:id="rId18"/>
    <p:sldId id="376" r:id="rId19"/>
    <p:sldId id="377" r:id="rId20"/>
    <p:sldId id="375" r:id="rId21"/>
    <p:sldId id="357" r:id="rId22"/>
    <p:sldId id="378" r:id="rId23"/>
    <p:sldId id="379" r:id="rId24"/>
    <p:sldId id="380" r:id="rId25"/>
    <p:sldId id="382" r:id="rId26"/>
    <p:sldId id="383" r:id="rId27"/>
    <p:sldId id="388" r:id="rId28"/>
    <p:sldId id="387" r:id="rId29"/>
    <p:sldId id="389" r:id="rId30"/>
    <p:sldId id="391" r:id="rId31"/>
    <p:sldId id="394" r:id="rId32"/>
    <p:sldId id="396" r:id="rId33"/>
    <p:sldId id="402" r:id="rId34"/>
    <p:sldId id="317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FF"/>
    <a:srgbClr val="FF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2" autoAdjust="0"/>
    <p:restoredTop sz="94533" autoAdjust="0"/>
  </p:normalViewPr>
  <p:slideViewPr>
    <p:cSldViewPr snapToGrid="0">
      <p:cViewPr varScale="1">
        <p:scale>
          <a:sx n="78" d="100"/>
          <a:sy n="78" d="100"/>
        </p:scale>
        <p:origin x="5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3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8774EE-AE11-4034-B9F8-9482CEC07A3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B21ED7-0349-448E-9959-14B987BE3CB3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marL="0" indent="0">
            <a:lnSpc>
              <a:spcPct val="90000"/>
            </a:lnSpc>
            <a:spcAft>
              <a:spcPct val="35000"/>
            </a:spcAft>
            <a:tabLst>
              <a:tab pos="0" algn="l"/>
            </a:tabLst>
          </a:pPr>
          <a:r>
            <a:rPr lang="en-US" sz="2200" b="1" dirty="0" err="1" smtClean="0">
              <a:solidFill>
                <a:schemeClr val="tx1"/>
              </a:solidFill>
            </a:rPr>
            <a:t>Implementasi</a:t>
          </a:r>
          <a:r>
            <a:rPr lang="en-US" sz="2200" b="1" dirty="0" smtClean="0">
              <a:solidFill>
                <a:schemeClr val="tx1"/>
              </a:solidFill>
            </a:rPr>
            <a:t> MVC : </a:t>
          </a:r>
        </a:p>
        <a:p>
          <a:pPr marL="0" indent="0">
            <a:lnSpc>
              <a:spcPct val="90000"/>
            </a:lnSpc>
            <a:spcAft>
              <a:spcPct val="35000"/>
            </a:spcAft>
            <a:tabLst>
              <a:tab pos="0" algn="l"/>
            </a:tabLst>
          </a:pPr>
          <a:r>
            <a:rPr lang="en-US" sz="2200" b="1" dirty="0" err="1" smtClean="0">
              <a:solidFill>
                <a:schemeClr val="tx1"/>
              </a:solidFill>
            </a:rPr>
            <a:t>Studi</a:t>
          </a:r>
          <a:r>
            <a:rPr lang="en-US" sz="2200" b="1" dirty="0" smtClean="0">
              <a:solidFill>
                <a:schemeClr val="tx1"/>
              </a:solidFill>
            </a:rPr>
            <a:t> </a:t>
          </a:r>
          <a:r>
            <a:rPr lang="en-US" sz="2200" b="1" dirty="0" err="1" smtClean="0">
              <a:solidFill>
                <a:schemeClr val="tx1"/>
              </a:solidFill>
            </a:rPr>
            <a:t>Kasus</a:t>
          </a:r>
          <a:r>
            <a:rPr lang="en-US" sz="2200" b="1" dirty="0" smtClean="0">
              <a:solidFill>
                <a:schemeClr val="tx1"/>
              </a:solidFill>
            </a:rPr>
            <a:t> </a:t>
          </a:r>
          <a:r>
            <a:rPr lang="en-US" sz="2200" b="1" dirty="0" err="1" smtClean="0">
              <a:solidFill>
                <a:schemeClr val="tx1"/>
              </a:solidFill>
            </a:rPr>
            <a:t>Sistem</a:t>
          </a:r>
          <a:r>
            <a:rPr lang="en-US" sz="2200" b="1" dirty="0" smtClean="0">
              <a:solidFill>
                <a:schemeClr val="tx1"/>
              </a:solidFill>
            </a:rPr>
            <a:t> </a:t>
          </a:r>
          <a:r>
            <a:rPr lang="en-US" sz="2200" b="1" dirty="0" err="1" smtClean="0">
              <a:solidFill>
                <a:schemeClr val="tx1"/>
              </a:solidFill>
            </a:rPr>
            <a:t>Penjualan</a:t>
          </a:r>
          <a:r>
            <a:rPr lang="en-US" sz="2200" b="1" dirty="0" smtClean="0">
              <a:solidFill>
                <a:schemeClr val="tx1"/>
              </a:solidFill>
            </a:rPr>
            <a:t> </a:t>
          </a:r>
          <a:r>
            <a:rPr lang="en-US" sz="2200" b="1" dirty="0" err="1" smtClean="0">
              <a:solidFill>
                <a:schemeClr val="tx1"/>
              </a:solidFill>
            </a:rPr>
            <a:t>Barang</a:t>
          </a:r>
          <a:endParaRPr lang="en-US" sz="2200" b="1" dirty="0">
            <a:solidFill>
              <a:schemeClr val="tx1"/>
            </a:solidFill>
          </a:endParaRPr>
        </a:p>
      </dgm:t>
    </dgm:pt>
    <dgm:pt modelId="{88C2BCAF-92C3-4790-AA6E-F8F62359E433}" type="parTrans" cxnId="{E020EB5B-8D2D-424D-BE39-F36C3AC0DC06}">
      <dgm:prSet/>
      <dgm:spPr/>
      <dgm:t>
        <a:bodyPr/>
        <a:lstStyle/>
        <a:p>
          <a:endParaRPr lang="en-US"/>
        </a:p>
      </dgm:t>
    </dgm:pt>
    <dgm:pt modelId="{313501B7-850F-4C65-ABE3-DF0D8B65D571}" type="sibTrans" cxnId="{E020EB5B-8D2D-424D-BE39-F36C3AC0DC06}">
      <dgm:prSet/>
      <dgm:spPr/>
      <dgm:t>
        <a:bodyPr/>
        <a:lstStyle/>
        <a:p>
          <a:endParaRPr lang="en-US"/>
        </a:p>
      </dgm:t>
    </dgm:pt>
    <dgm:pt modelId="{65BC5275-3CB2-4830-A78F-95B55CF2B55A}">
      <dgm:prSet custT="1"/>
      <dgm:spPr>
        <a:solidFill>
          <a:schemeClr val="lt1">
            <a:hueOff val="0"/>
            <a:satOff val="0"/>
            <a:lumOff val="0"/>
            <a:alpha val="68000"/>
          </a:schemeClr>
        </a:solidFill>
      </dgm:spPr>
      <dgm:t>
        <a:bodyPr tIns="720000" bIns="360000"/>
        <a:lstStyle/>
        <a:p>
          <a:r>
            <a:rPr lang="en-GB" sz="2200" dirty="0" err="1" smtClean="0">
              <a:latin typeface="Arial" pitchFamily="34" charset="0"/>
              <a:cs typeface="Arial" pitchFamily="34" charset="0"/>
            </a:rPr>
            <a:t>Merancang</a:t>
          </a:r>
          <a:r>
            <a:rPr lang="en-GB" sz="2200" dirty="0" smtClean="0">
              <a:latin typeface="Arial" pitchFamily="34" charset="0"/>
              <a:cs typeface="Arial" pitchFamily="34" charset="0"/>
            </a:rPr>
            <a:t> Form Lookup </a:t>
          </a:r>
          <a:r>
            <a:rPr lang="en-GB" sz="2200" dirty="0" err="1" smtClean="0">
              <a:latin typeface="Arial" pitchFamily="34" charset="0"/>
              <a:cs typeface="Arial" pitchFamily="34" charset="0"/>
            </a:rPr>
            <a:t>Barang</a:t>
          </a:r>
          <a:endParaRPr lang="en-US" sz="2200" dirty="0"/>
        </a:p>
      </dgm:t>
    </dgm:pt>
    <dgm:pt modelId="{E25D495A-5E0B-4159-9AE3-7A928F1AB33C}" type="sibTrans" cxnId="{B45CC899-82E0-473A-82BE-FE8F7C8112EA}">
      <dgm:prSet/>
      <dgm:spPr/>
      <dgm:t>
        <a:bodyPr/>
        <a:lstStyle/>
        <a:p>
          <a:endParaRPr lang="en-US"/>
        </a:p>
      </dgm:t>
    </dgm:pt>
    <dgm:pt modelId="{CD2A883C-2DC3-4F56-8FAC-E024B3B54EBA}" type="parTrans" cxnId="{B45CC899-82E0-473A-82BE-FE8F7C8112EA}">
      <dgm:prSet/>
      <dgm:spPr/>
      <dgm:t>
        <a:bodyPr/>
        <a:lstStyle/>
        <a:p>
          <a:endParaRPr lang="en-US"/>
        </a:p>
      </dgm:t>
    </dgm:pt>
    <dgm:pt modelId="{D2F0A506-0B92-484B-A67E-EFDCB5939F0F}" type="pres">
      <dgm:prSet presAssocID="{6C8774EE-AE11-4034-B9F8-9482CEC07A3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EA616C-B739-486A-8E57-BAA7392D3D68}" type="pres">
      <dgm:prSet presAssocID="{80B21ED7-0349-448E-9959-14B987BE3CB3}" presName="parentLin" presStyleCnt="0"/>
      <dgm:spPr/>
    </dgm:pt>
    <dgm:pt modelId="{849DF538-1B26-4159-8842-80CE1E01EB6D}" type="pres">
      <dgm:prSet presAssocID="{80B21ED7-0349-448E-9959-14B987BE3CB3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DC1BFF52-D332-4068-B49C-0747E5EC2BB0}" type="pres">
      <dgm:prSet presAssocID="{80B21ED7-0349-448E-9959-14B987BE3CB3}" presName="parentText" presStyleLbl="node1" presStyleIdx="0" presStyleCnt="1" custScaleY="4923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78771E-A24C-4FF7-9D0F-17BF735081AF}" type="pres">
      <dgm:prSet presAssocID="{80B21ED7-0349-448E-9959-14B987BE3CB3}" presName="negativeSpace" presStyleCnt="0"/>
      <dgm:spPr/>
    </dgm:pt>
    <dgm:pt modelId="{8BCAF4E1-84B1-40A2-BF65-A60C34828BC3}" type="pres">
      <dgm:prSet presAssocID="{80B21ED7-0349-448E-9959-14B987BE3CB3}" presName="childText" presStyleLbl="conFgAcc1" presStyleIdx="0" presStyleCnt="1" custLinFactNeighborY="597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9CBB1C-A294-4D1F-ADEE-400B7E3CE5E2}" type="presOf" srcId="{80B21ED7-0349-448E-9959-14B987BE3CB3}" destId="{DC1BFF52-D332-4068-B49C-0747E5EC2BB0}" srcOrd="1" destOrd="0" presId="urn:microsoft.com/office/officeart/2005/8/layout/list1"/>
    <dgm:cxn modelId="{B45CC899-82E0-473A-82BE-FE8F7C8112EA}" srcId="{80B21ED7-0349-448E-9959-14B987BE3CB3}" destId="{65BC5275-3CB2-4830-A78F-95B55CF2B55A}" srcOrd="0" destOrd="0" parTransId="{CD2A883C-2DC3-4F56-8FAC-E024B3B54EBA}" sibTransId="{E25D495A-5E0B-4159-9AE3-7A928F1AB33C}"/>
    <dgm:cxn modelId="{7408E335-2A64-46DF-87AB-413206ED5808}" type="presOf" srcId="{80B21ED7-0349-448E-9959-14B987BE3CB3}" destId="{849DF538-1B26-4159-8842-80CE1E01EB6D}" srcOrd="0" destOrd="0" presId="urn:microsoft.com/office/officeart/2005/8/layout/list1"/>
    <dgm:cxn modelId="{F7EFC292-5C91-40F0-B7FE-6CD61A902E86}" type="presOf" srcId="{65BC5275-3CB2-4830-A78F-95B55CF2B55A}" destId="{8BCAF4E1-84B1-40A2-BF65-A60C34828BC3}" srcOrd="0" destOrd="0" presId="urn:microsoft.com/office/officeart/2005/8/layout/list1"/>
    <dgm:cxn modelId="{E020EB5B-8D2D-424D-BE39-F36C3AC0DC06}" srcId="{6C8774EE-AE11-4034-B9F8-9482CEC07A38}" destId="{80B21ED7-0349-448E-9959-14B987BE3CB3}" srcOrd="0" destOrd="0" parTransId="{88C2BCAF-92C3-4790-AA6E-F8F62359E433}" sibTransId="{313501B7-850F-4C65-ABE3-DF0D8B65D571}"/>
    <dgm:cxn modelId="{2F7571ED-7EFD-483C-9F1C-82000BBAB013}" type="presOf" srcId="{6C8774EE-AE11-4034-B9F8-9482CEC07A38}" destId="{D2F0A506-0B92-484B-A67E-EFDCB5939F0F}" srcOrd="0" destOrd="0" presId="urn:microsoft.com/office/officeart/2005/8/layout/list1"/>
    <dgm:cxn modelId="{D51E261C-47FF-46C0-B344-DA9616C8D964}" type="presParOf" srcId="{D2F0A506-0B92-484B-A67E-EFDCB5939F0F}" destId="{C9EA616C-B739-486A-8E57-BAA7392D3D68}" srcOrd="0" destOrd="0" presId="urn:microsoft.com/office/officeart/2005/8/layout/list1"/>
    <dgm:cxn modelId="{25A6B97F-406F-41BF-8E9F-89905A7B6587}" type="presParOf" srcId="{C9EA616C-B739-486A-8E57-BAA7392D3D68}" destId="{849DF538-1B26-4159-8842-80CE1E01EB6D}" srcOrd="0" destOrd="0" presId="urn:microsoft.com/office/officeart/2005/8/layout/list1"/>
    <dgm:cxn modelId="{5012F3DC-14F1-412E-B962-FFE54894A458}" type="presParOf" srcId="{C9EA616C-B739-486A-8E57-BAA7392D3D68}" destId="{DC1BFF52-D332-4068-B49C-0747E5EC2BB0}" srcOrd="1" destOrd="0" presId="urn:microsoft.com/office/officeart/2005/8/layout/list1"/>
    <dgm:cxn modelId="{3D097904-90C8-4928-869E-33277D3E7848}" type="presParOf" srcId="{D2F0A506-0B92-484B-A67E-EFDCB5939F0F}" destId="{9F78771E-A24C-4FF7-9D0F-17BF735081AF}" srcOrd="1" destOrd="0" presId="urn:microsoft.com/office/officeart/2005/8/layout/list1"/>
    <dgm:cxn modelId="{8B6DA743-F1BE-48E1-AF2C-88D47705C5A4}" type="presParOf" srcId="{D2F0A506-0B92-484B-A67E-EFDCB5939F0F}" destId="{8BCAF4E1-84B1-40A2-BF65-A60C34828BC3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91609-E31B-49E3-A37B-E96345A1D831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6639A-76FE-403E-9EB1-D14815136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3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6639A-76FE-403E-9EB1-D148151366C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41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6639A-76FE-403E-9EB1-D148151366C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62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6639A-76FE-403E-9EB1-D148151366C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46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31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0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8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njutan Ma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Document 8"/>
            <p:cNvSpPr/>
            <p:nvPr userDrawn="1"/>
          </p:nvSpPr>
          <p:spPr>
            <a:xfrm flipH="1" flipV="1">
              <a:off x="0" y="113924"/>
              <a:ext cx="12192000" cy="122568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31496"/>
                <a:gd name="connsiteX1" fmla="*/ 21600 w 21600"/>
                <a:gd name="connsiteY1" fmla="*/ 0 h 31496"/>
                <a:gd name="connsiteX2" fmla="*/ 21600 w 21600"/>
                <a:gd name="connsiteY2" fmla="*/ 26370 h 31496"/>
                <a:gd name="connsiteX3" fmla="*/ 0 w 21600"/>
                <a:gd name="connsiteY3" fmla="*/ 20172 h 31496"/>
                <a:gd name="connsiteX4" fmla="*/ 0 w 21600"/>
                <a:gd name="connsiteY4" fmla="*/ 0 h 31496"/>
                <a:gd name="connsiteX0" fmla="*/ 0 w 21600"/>
                <a:gd name="connsiteY0" fmla="*/ 0 h 26370"/>
                <a:gd name="connsiteX1" fmla="*/ 21600 w 21600"/>
                <a:gd name="connsiteY1" fmla="*/ 0 h 26370"/>
                <a:gd name="connsiteX2" fmla="*/ 21600 w 21600"/>
                <a:gd name="connsiteY2" fmla="*/ 26370 h 26370"/>
                <a:gd name="connsiteX3" fmla="*/ 0 w 21600"/>
                <a:gd name="connsiteY3" fmla="*/ 20172 h 26370"/>
                <a:gd name="connsiteX4" fmla="*/ 0 w 21600"/>
                <a:gd name="connsiteY4" fmla="*/ 0 h 26370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558"/>
                <a:gd name="connsiteX1" fmla="*/ 21600 w 21600"/>
                <a:gd name="connsiteY1" fmla="*/ 0 h 21558"/>
                <a:gd name="connsiteX2" fmla="*/ 21554 w 21600"/>
                <a:gd name="connsiteY2" fmla="*/ 21092 h 21558"/>
                <a:gd name="connsiteX3" fmla="*/ 0 w 21600"/>
                <a:gd name="connsiteY3" fmla="*/ 20172 h 21558"/>
                <a:gd name="connsiteX4" fmla="*/ 0 w 21600"/>
                <a:gd name="connsiteY4" fmla="*/ 0 h 2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558">
                  <a:moveTo>
                    <a:pt x="0" y="0"/>
                  </a:moveTo>
                  <a:lnTo>
                    <a:pt x="21600" y="0"/>
                  </a:lnTo>
                  <a:cubicBezTo>
                    <a:pt x="21585" y="7031"/>
                    <a:pt x="21569" y="14061"/>
                    <a:pt x="21554" y="21092"/>
                  </a:cubicBezTo>
                  <a:cubicBezTo>
                    <a:pt x="13330" y="21007"/>
                    <a:pt x="6925" y="22676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Document 8"/>
            <p:cNvSpPr/>
            <p:nvPr/>
          </p:nvSpPr>
          <p:spPr>
            <a:xfrm flipH="1" flipV="1">
              <a:off x="0" y="39129"/>
              <a:ext cx="12192000" cy="14539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20175"/>
                <a:gd name="connsiteX1" fmla="*/ 21600 w 21600"/>
                <a:gd name="connsiteY1" fmla="*/ 0 h 20175"/>
                <a:gd name="connsiteX2" fmla="*/ 21600 w 21600"/>
                <a:gd name="connsiteY2" fmla="*/ 17322 h 20175"/>
                <a:gd name="connsiteX3" fmla="*/ 0 w 21600"/>
                <a:gd name="connsiteY3" fmla="*/ 20172 h 20175"/>
                <a:gd name="connsiteX4" fmla="*/ 0 w 21600"/>
                <a:gd name="connsiteY4" fmla="*/ 0 h 20175"/>
                <a:gd name="connsiteX0" fmla="*/ 0 w 21600"/>
                <a:gd name="connsiteY0" fmla="*/ 0 h 20179"/>
                <a:gd name="connsiteX1" fmla="*/ 21600 w 21600"/>
                <a:gd name="connsiteY1" fmla="*/ 0 h 20179"/>
                <a:gd name="connsiteX2" fmla="*/ 21600 w 21600"/>
                <a:gd name="connsiteY2" fmla="*/ 17322 h 20179"/>
                <a:gd name="connsiteX3" fmla="*/ 0 w 21600"/>
                <a:gd name="connsiteY3" fmla="*/ 20172 h 20179"/>
                <a:gd name="connsiteX4" fmla="*/ 0 w 21600"/>
                <a:gd name="connsiteY4" fmla="*/ 0 h 20179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0172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9720" y="16981"/>
                    <a:pt x="9124" y="18018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58932" y="487340"/>
            <a:ext cx="11754394" cy="623004"/>
          </a:xfrm>
          <a:prstGeom prst="rect">
            <a:avLst/>
          </a:prstGeom>
        </p:spPr>
        <p:txBody>
          <a:bodyPr/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158932" y="1361193"/>
            <a:ext cx="11754394" cy="5106504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Calibri (Body)"/>
              </a:defRPr>
            </a:lvl1pPr>
            <a:lvl2pPr>
              <a:defRPr sz="2000">
                <a:latin typeface="Calibri (Body)"/>
              </a:defRPr>
            </a:lvl2pPr>
            <a:lvl3pPr>
              <a:defRPr sz="1600">
                <a:latin typeface="Calibri (Body)"/>
              </a:defRPr>
            </a:lvl3pPr>
            <a:lvl4pPr>
              <a:defRPr sz="1400">
                <a:latin typeface="Calibri (Body)"/>
              </a:defRPr>
            </a:lvl4pPr>
            <a:lvl5pPr>
              <a:defRPr sz="1400">
                <a:latin typeface="Calibri (Body)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029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9643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jutan Ma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Document 8"/>
            <p:cNvSpPr/>
            <p:nvPr userDrawn="1"/>
          </p:nvSpPr>
          <p:spPr>
            <a:xfrm flipH="1" flipV="1">
              <a:off x="0" y="113924"/>
              <a:ext cx="12192000" cy="122568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31496"/>
                <a:gd name="connsiteX1" fmla="*/ 21600 w 21600"/>
                <a:gd name="connsiteY1" fmla="*/ 0 h 31496"/>
                <a:gd name="connsiteX2" fmla="*/ 21600 w 21600"/>
                <a:gd name="connsiteY2" fmla="*/ 26370 h 31496"/>
                <a:gd name="connsiteX3" fmla="*/ 0 w 21600"/>
                <a:gd name="connsiteY3" fmla="*/ 20172 h 31496"/>
                <a:gd name="connsiteX4" fmla="*/ 0 w 21600"/>
                <a:gd name="connsiteY4" fmla="*/ 0 h 31496"/>
                <a:gd name="connsiteX0" fmla="*/ 0 w 21600"/>
                <a:gd name="connsiteY0" fmla="*/ 0 h 26370"/>
                <a:gd name="connsiteX1" fmla="*/ 21600 w 21600"/>
                <a:gd name="connsiteY1" fmla="*/ 0 h 26370"/>
                <a:gd name="connsiteX2" fmla="*/ 21600 w 21600"/>
                <a:gd name="connsiteY2" fmla="*/ 26370 h 26370"/>
                <a:gd name="connsiteX3" fmla="*/ 0 w 21600"/>
                <a:gd name="connsiteY3" fmla="*/ 20172 h 26370"/>
                <a:gd name="connsiteX4" fmla="*/ 0 w 21600"/>
                <a:gd name="connsiteY4" fmla="*/ 0 h 26370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558"/>
                <a:gd name="connsiteX1" fmla="*/ 21600 w 21600"/>
                <a:gd name="connsiteY1" fmla="*/ 0 h 21558"/>
                <a:gd name="connsiteX2" fmla="*/ 21554 w 21600"/>
                <a:gd name="connsiteY2" fmla="*/ 21092 h 21558"/>
                <a:gd name="connsiteX3" fmla="*/ 0 w 21600"/>
                <a:gd name="connsiteY3" fmla="*/ 20172 h 21558"/>
                <a:gd name="connsiteX4" fmla="*/ 0 w 21600"/>
                <a:gd name="connsiteY4" fmla="*/ 0 h 2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558">
                  <a:moveTo>
                    <a:pt x="0" y="0"/>
                  </a:moveTo>
                  <a:lnTo>
                    <a:pt x="21600" y="0"/>
                  </a:lnTo>
                  <a:cubicBezTo>
                    <a:pt x="21585" y="7031"/>
                    <a:pt x="21569" y="14061"/>
                    <a:pt x="21554" y="21092"/>
                  </a:cubicBezTo>
                  <a:cubicBezTo>
                    <a:pt x="13330" y="21007"/>
                    <a:pt x="6925" y="22676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Document 8"/>
            <p:cNvSpPr/>
            <p:nvPr/>
          </p:nvSpPr>
          <p:spPr>
            <a:xfrm flipH="1" flipV="1">
              <a:off x="0" y="39129"/>
              <a:ext cx="12192000" cy="14539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20175"/>
                <a:gd name="connsiteX1" fmla="*/ 21600 w 21600"/>
                <a:gd name="connsiteY1" fmla="*/ 0 h 20175"/>
                <a:gd name="connsiteX2" fmla="*/ 21600 w 21600"/>
                <a:gd name="connsiteY2" fmla="*/ 17322 h 20175"/>
                <a:gd name="connsiteX3" fmla="*/ 0 w 21600"/>
                <a:gd name="connsiteY3" fmla="*/ 20172 h 20175"/>
                <a:gd name="connsiteX4" fmla="*/ 0 w 21600"/>
                <a:gd name="connsiteY4" fmla="*/ 0 h 20175"/>
                <a:gd name="connsiteX0" fmla="*/ 0 w 21600"/>
                <a:gd name="connsiteY0" fmla="*/ 0 h 20179"/>
                <a:gd name="connsiteX1" fmla="*/ 21600 w 21600"/>
                <a:gd name="connsiteY1" fmla="*/ 0 h 20179"/>
                <a:gd name="connsiteX2" fmla="*/ 21600 w 21600"/>
                <a:gd name="connsiteY2" fmla="*/ 17322 h 20179"/>
                <a:gd name="connsiteX3" fmla="*/ 0 w 21600"/>
                <a:gd name="connsiteY3" fmla="*/ 20172 h 20179"/>
                <a:gd name="connsiteX4" fmla="*/ 0 w 21600"/>
                <a:gd name="connsiteY4" fmla="*/ 0 h 20179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0172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9720" y="16981"/>
                    <a:pt x="9124" y="18018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58932" y="487340"/>
            <a:ext cx="11754394" cy="623004"/>
          </a:xfrm>
          <a:prstGeom prst="rect">
            <a:avLst/>
          </a:prstGeom>
        </p:spPr>
        <p:txBody>
          <a:bodyPr/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158932" y="1361193"/>
            <a:ext cx="11754394" cy="5106504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461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Document 8"/>
            <p:cNvSpPr/>
            <p:nvPr/>
          </p:nvSpPr>
          <p:spPr>
            <a:xfrm flipH="1">
              <a:off x="0" y="13177"/>
              <a:ext cx="12192000" cy="1018759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Document 8"/>
            <p:cNvSpPr/>
            <p:nvPr/>
          </p:nvSpPr>
          <p:spPr>
            <a:xfrm flipH="1">
              <a:off x="0" y="38903"/>
              <a:ext cx="12192000" cy="85564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709" y="1202048"/>
            <a:ext cx="11203745" cy="5324414"/>
          </a:xfrm>
        </p:spPr>
        <p:txBody>
          <a:bodyPr/>
          <a:lstStyle>
            <a:lvl1pPr>
              <a:defRPr sz="2200">
                <a:latin typeface="Calibri (Body)"/>
              </a:defRPr>
            </a:lvl1pPr>
            <a:lvl2pPr>
              <a:defRPr sz="2000">
                <a:latin typeface="Calibri (Body)"/>
              </a:defRPr>
            </a:lvl2pPr>
            <a:lvl3pPr>
              <a:defRPr>
                <a:latin typeface="Calibri (Body)"/>
              </a:defRPr>
            </a:lvl3pPr>
            <a:lvl4pPr>
              <a:defRPr sz="1800">
                <a:latin typeface="Calibri (Body)"/>
              </a:defRPr>
            </a:lvl4pPr>
            <a:lvl5pPr>
              <a:defRPr sz="1800">
                <a:latin typeface="Calibri (Body)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73" y="114038"/>
            <a:ext cx="11864930" cy="421539"/>
          </a:xfrm>
        </p:spPr>
        <p:txBody>
          <a:bodyPr>
            <a:normAutofit/>
          </a:bodyPr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998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40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56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97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48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54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14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4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9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041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700" y="38100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agon 8"/>
          <p:cNvSpPr/>
          <p:nvPr/>
        </p:nvSpPr>
        <p:spPr>
          <a:xfrm>
            <a:off x="212034" y="2252869"/>
            <a:ext cx="1603513" cy="1470992"/>
          </a:xfrm>
          <a:prstGeom prst="homePlate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1292086" y="2252869"/>
            <a:ext cx="1285461" cy="1470992"/>
          </a:xfrm>
          <a:prstGeom prst="chevron">
            <a:avLst>
              <a:gd name="adj" fmla="val 57216"/>
            </a:avLst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2027581" y="2252869"/>
            <a:ext cx="9939132" cy="1470992"/>
          </a:xfrm>
          <a:prstGeom prst="chevron">
            <a:avLst>
              <a:gd name="adj" fmla="val 45495"/>
            </a:avLst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2034" y="1662595"/>
            <a:ext cx="4271066" cy="331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2600" b="1" spc="50" dirty="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PERTEMUAN 10</a:t>
            </a:r>
            <a:endParaRPr lang="en-US" sz="2600" b="1" spc="50" dirty="0">
              <a:ln w="0"/>
              <a:solidFill>
                <a:srgbClr val="00206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601" y="2040835"/>
            <a:ext cx="5308599" cy="80065"/>
          </a:xfrm>
          <a:prstGeom prst="rect">
            <a:avLst/>
          </a:prstGeom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994401" y="3775765"/>
            <a:ext cx="5308599" cy="80065"/>
          </a:xfrm>
          <a:prstGeom prst="rect">
            <a:avLst/>
          </a:prstGeom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815547" y="3907734"/>
            <a:ext cx="9563653" cy="331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r"/>
            <a:r>
              <a:rPr lang="en-US" sz="2600" b="1" spc="5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PEMROGRAMAN </a:t>
            </a:r>
            <a:r>
              <a:rPr lang="en-US" sz="2600" b="1" spc="5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BERORIENTASI OBJEK </a:t>
            </a:r>
            <a:r>
              <a:rPr lang="en-US" sz="2600" b="1" spc="50" dirty="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LANJUTAN (PBOL)</a:t>
            </a:r>
            <a:endParaRPr lang="en-US" sz="2600" b="1" spc="50" dirty="0">
              <a:ln w="0"/>
              <a:solidFill>
                <a:srgbClr val="00206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895598" y="2425700"/>
            <a:ext cx="8623302" cy="10413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dirty="0" smtClean="0">
                <a:latin typeface="Arial" pitchFamily="34" charset="0"/>
                <a:cs typeface="Arial" pitchFamily="34" charset="0"/>
              </a:rPr>
              <a:t>MEMBUAT FORM LOOKUP BARANG</a:t>
            </a:r>
            <a:endParaRPr lang="en-US" sz="3200" dirty="0" smtClean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159261" y="1921563"/>
            <a:ext cx="3193985" cy="331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r"/>
            <a:r>
              <a:rPr lang="en-US" b="1" u="sng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Black" panose="020B0A04020102020204" pitchFamily="34" charset="0"/>
                <a:cs typeface="Calibri" panose="020F0502020204030204" pitchFamily="34" charset="0"/>
              </a:rPr>
              <a:t>Ahmad </a:t>
            </a:r>
            <a:r>
              <a:rPr lang="en-US" b="1" u="sng" spc="50" dirty="0" err="1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Black" panose="020B0A04020102020204" pitchFamily="34" charset="0"/>
                <a:cs typeface="Calibri" panose="020F0502020204030204" pitchFamily="34" charset="0"/>
              </a:rPr>
              <a:t>Pudoli</a:t>
            </a:r>
            <a:endParaRPr lang="en-US" b="1" u="sng" spc="50" dirty="0">
              <a:ln w="0"/>
              <a:solidFill>
                <a:srgbClr val="0070C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 Black" panose="020B0A040201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44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Merancang</a:t>
            </a:r>
            <a:r>
              <a:rPr lang="en-US" dirty="0"/>
              <a:t> VIEW Lookup </a:t>
            </a:r>
            <a:r>
              <a:rPr lang="en-US" dirty="0" err="1"/>
              <a:t>Barang</a:t>
            </a:r>
            <a:r>
              <a:rPr lang="en-US" dirty="0"/>
              <a:t> … (</a:t>
            </a:r>
            <a:r>
              <a:rPr lang="en-US" dirty="0" err="1"/>
              <a:t>Lanjutan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1110344"/>
            <a:ext cx="4356797" cy="470757"/>
          </a:xfrm>
        </p:spPr>
        <p:txBody>
          <a:bodyPr/>
          <a:lstStyle/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Generate Code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192" y="1581101"/>
            <a:ext cx="4403408" cy="4839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683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3869" y="2794000"/>
            <a:ext cx="10824520" cy="1416756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ClrTx/>
              <a:buNone/>
            </a:pPr>
            <a:r>
              <a:rPr lang="nb-NO" sz="3600" b="1" dirty="0" smtClean="0">
                <a:solidFill>
                  <a:srgbClr val="002060"/>
                </a:solidFill>
              </a:rPr>
              <a:t>VIEW LOOKUP BARANG</a:t>
            </a:r>
          </a:p>
          <a:p>
            <a:pPr marL="0" lvl="1" indent="0" algn="ctr">
              <a:buClrTx/>
              <a:buNone/>
            </a:pPr>
            <a:r>
              <a:rPr lang="nb-NO" sz="3600" b="1" dirty="0" smtClean="0">
                <a:solidFill>
                  <a:srgbClr val="002060"/>
                </a:solidFill>
              </a:rPr>
              <a:t>DONE !</a:t>
            </a:r>
          </a:p>
          <a:p>
            <a:pPr marL="392113" lvl="1" indent="0">
              <a:buClrTx/>
              <a:buFont typeface="Arial" pitchFamily="34" charset="0"/>
              <a:buNone/>
            </a:pPr>
            <a:endParaRPr lang="nb-NO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123236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716692" y="1981200"/>
            <a:ext cx="10824520" cy="737286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ClrTx/>
              <a:buNone/>
            </a:pPr>
            <a:r>
              <a:rPr lang="nb-NO" sz="3600" b="1" dirty="0">
                <a:solidFill>
                  <a:srgbClr val="002060"/>
                </a:solidFill>
              </a:rPr>
              <a:t>2</a:t>
            </a:r>
            <a:r>
              <a:rPr lang="nb-NO" sz="3600" b="1" dirty="0" smtClean="0">
                <a:solidFill>
                  <a:srgbClr val="002060"/>
                </a:solidFill>
              </a:rPr>
              <a:t>. 	MODEL LOOKUP BARANG</a:t>
            </a:r>
          </a:p>
          <a:p>
            <a:pPr marL="392113" lvl="1" indent="0">
              <a:buClrTx/>
              <a:buFont typeface="Arial" pitchFamily="34" charset="0"/>
              <a:buNone/>
            </a:pPr>
            <a:endParaRPr lang="nb-NO" sz="3200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716692" y="3039070"/>
            <a:ext cx="1082451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Master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model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TableModelBarang</a:t>
            </a:r>
            <a:r>
              <a:rPr lang="en-US" sz="2400" dirty="0" smtClean="0"/>
              <a:t>. </a:t>
            </a:r>
            <a:r>
              <a:rPr lang="en-US" sz="2400" dirty="0" err="1" smtClean="0"/>
              <a:t>Kedua</a:t>
            </a:r>
            <a:r>
              <a:rPr lang="en-US" sz="2400" dirty="0" smtClean="0"/>
              <a:t> model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Lookup </a:t>
            </a:r>
            <a:r>
              <a:rPr lang="en-US" sz="2400" dirty="0" err="1" smtClean="0"/>
              <a:t>Barang</a:t>
            </a:r>
            <a:r>
              <a:rPr lang="en-US" sz="2400" dirty="0" smtClean="0"/>
              <a:t>. 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data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tampilan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/>
              <a:t> </a:t>
            </a:r>
            <a:r>
              <a:rPr lang="en-US" sz="2400" dirty="0" smtClean="0"/>
              <a:t>lookup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master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TableModelBarang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Lookup </a:t>
            </a:r>
            <a:r>
              <a:rPr lang="en-US" sz="2400" dirty="0" err="1" smtClean="0"/>
              <a:t>Barang</a:t>
            </a:r>
            <a:r>
              <a:rPr lang="en-US" sz="2400" dirty="0" smtClean="0"/>
              <a:t>.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70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581224" y="276577"/>
            <a:ext cx="10824520" cy="1371600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ClrTx/>
              <a:buNone/>
            </a:pPr>
            <a:r>
              <a:rPr lang="nb-NO" sz="3600" b="1" dirty="0" smtClean="0">
                <a:solidFill>
                  <a:srgbClr val="002060"/>
                </a:solidFill>
              </a:rPr>
              <a:t>3.    MODIFIKASI DAO (DATA ACCESS OBJECT)</a:t>
            </a:r>
          </a:p>
          <a:p>
            <a:pPr marL="0" lvl="1" indent="0" algn="ctr">
              <a:buClrTx/>
              <a:buNone/>
            </a:pPr>
            <a:r>
              <a:rPr lang="nb-NO" sz="3600" b="1" dirty="0" smtClean="0">
                <a:solidFill>
                  <a:srgbClr val="002060"/>
                </a:solidFill>
              </a:rPr>
              <a:t>MASTER BARANG</a:t>
            </a:r>
          </a:p>
          <a:p>
            <a:pPr marL="392113" lvl="1" indent="0">
              <a:buClrTx/>
              <a:buFont typeface="Arial" pitchFamily="34" charset="0"/>
              <a:buNone/>
            </a:pPr>
            <a:endParaRPr lang="nb-NO" sz="3200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581224" y="1648177"/>
            <a:ext cx="1082451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halnya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Model. DAO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Lookup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Master </a:t>
            </a:r>
            <a:r>
              <a:rPr lang="en-US" sz="2400" dirty="0" err="1" smtClean="0"/>
              <a:t>Barang</a:t>
            </a:r>
            <a:r>
              <a:rPr lang="en-US" sz="2400" dirty="0" smtClean="0"/>
              <a:t>. Kita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menambahkan</a:t>
            </a:r>
            <a:r>
              <a:rPr lang="en-US" sz="2400" dirty="0" smtClean="0"/>
              <a:t> method yang </a:t>
            </a:r>
            <a:r>
              <a:rPr lang="en-US" sz="2400" dirty="0" err="1" smtClean="0"/>
              <a:t>dibutuhkan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field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kata </a:t>
            </a:r>
            <a:r>
              <a:rPr lang="en-US" sz="2400" dirty="0" err="1" smtClean="0"/>
              <a:t>kunci</a:t>
            </a:r>
            <a:r>
              <a:rPr lang="en-US" sz="2400" dirty="0" smtClean="0"/>
              <a:t> </a:t>
            </a:r>
            <a:r>
              <a:rPr lang="en-US" sz="2400" dirty="0" err="1" smtClean="0"/>
              <a:t>pencarian</a:t>
            </a:r>
            <a:r>
              <a:rPr lang="en-US" sz="2400" dirty="0" smtClean="0"/>
              <a:t>. </a:t>
            </a:r>
            <a:r>
              <a:rPr lang="en-US" sz="2400" dirty="0" err="1" smtClean="0"/>
              <a:t>Selanjutnya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menambahkan</a:t>
            </a:r>
            <a:r>
              <a:rPr lang="en-US" sz="2400" dirty="0" smtClean="0"/>
              <a:t> </a:t>
            </a:r>
            <a:r>
              <a:rPr lang="en-US" sz="2400" dirty="0"/>
              <a:t>method </a:t>
            </a:r>
            <a:r>
              <a:rPr lang="en-US" sz="2400" b="1" dirty="0" err="1" smtClean="0"/>
              <a:t>getByContainData</a:t>
            </a:r>
            <a:r>
              <a:rPr lang="en-US" sz="2400" b="1" dirty="0" smtClean="0"/>
              <a:t>()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03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/>
              <a:t>Method </a:t>
            </a:r>
            <a:r>
              <a:rPr lang="en-US" dirty="0" err="1" smtClean="0"/>
              <a:t>updateStok</a:t>
            </a:r>
            <a:r>
              <a:rPr lang="en-US" dirty="0" smtClean="0"/>
              <a:t>() </a:t>
            </a:r>
            <a:r>
              <a:rPr lang="en-US" dirty="0" err="1" smtClean="0"/>
              <a:t>pada</a:t>
            </a:r>
            <a:r>
              <a:rPr lang="en-US" dirty="0" smtClean="0"/>
              <a:t> DaoBarang.java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1035643"/>
            <a:ext cx="11754394" cy="772407"/>
          </a:xfrm>
        </p:spPr>
        <p:txBody>
          <a:bodyPr/>
          <a:lstStyle/>
          <a:p>
            <a:r>
              <a:rPr lang="en-US" dirty="0" err="1" smtClean="0"/>
              <a:t>Buka</a:t>
            </a:r>
            <a:r>
              <a:rPr lang="en-US" dirty="0" smtClean="0"/>
              <a:t> Class DaoBarang.java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tambahkan</a:t>
            </a:r>
            <a:r>
              <a:rPr lang="en-US" dirty="0"/>
              <a:t> method </a:t>
            </a:r>
            <a:r>
              <a:rPr lang="en-US" dirty="0" err="1" smtClean="0"/>
              <a:t>updateStok</a:t>
            </a:r>
            <a:r>
              <a:rPr lang="en-US" dirty="0" smtClean="0"/>
              <a:t>()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537" y="1808050"/>
            <a:ext cx="8739188" cy="476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886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/>
              <a:t>Method </a:t>
            </a:r>
            <a:r>
              <a:rPr lang="en-US" dirty="0" err="1" smtClean="0"/>
              <a:t>getByContainData</a:t>
            </a:r>
            <a:r>
              <a:rPr lang="en-US" dirty="0" smtClean="0"/>
              <a:t>() </a:t>
            </a:r>
            <a:r>
              <a:rPr lang="en-US" dirty="0" err="1" smtClean="0"/>
              <a:t>pada</a:t>
            </a:r>
            <a:r>
              <a:rPr lang="en-US" dirty="0" smtClean="0"/>
              <a:t> DaoBarang.java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1035643"/>
            <a:ext cx="11754394" cy="772407"/>
          </a:xfrm>
        </p:spPr>
        <p:txBody>
          <a:bodyPr/>
          <a:lstStyle/>
          <a:p>
            <a:r>
              <a:rPr lang="en-US" dirty="0" err="1" smtClean="0"/>
              <a:t>Buka</a:t>
            </a:r>
            <a:r>
              <a:rPr lang="en-US" dirty="0" smtClean="0"/>
              <a:t> Class DaoBarang.java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tambahkan</a:t>
            </a:r>
            <a:r>
              <a:rPr lang="en-US" dirty="0"/>
              <a:t> method </a:t>
            </a:r>
            <a:r>
              <a:rPr lang="en-US" dirty="0" err="1" smtClean="0"/>
              <a:t>getByContainData</a:t>
            </a:r>
            <a:r>
              <a:rPr lang="en-US" dirty="0" smtClean="0"/>
              <a:t>()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117" y="1808050"/>
            <a:ext cx="5320679" cy="47305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3980" y="1808051"/>
            <a:ext cx="6285394" cy="4424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722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/>
              <a:t>Method </a:t>
            </a:r>
            <a:r>
              <a:rPr lang="en-US" dirty="0" err="1" smtClean="0"/>
              <a:t>getSingleData</a:t>
            </a:r>
            <a:r>
              <a:rPr lang="en-US" dirty="0" smtClean="0"/>
              <a:t>() </a:t>
            </a:r>
            <a:r>
              <a:rPr lang="en-US" dirty="0" err="1" smtClean="0"/>
              <a:t>pada</a:t>
            </a:r>
            <a:r>
              <a:rPr lang="en-US" dirty="0" smtClean="0"/>
              <a:t> DaoBarang.java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1035643"/>
            <a:ext cx="11754394" cy="772407"/>
          </a:xfrm>
        </p:spPr>
        <p:txBody>
          <a:bodyPr/>
          <a:lstStyle/>
          <a:p>
            <a:r>
              <a:rPr lang="en-US" dirty="0" err="1" smtClean="0"/>
              <a:t>Buka</a:t>
            </a:r>
            <a:r>
              <a:rPr lang="en-US" dirty="0" smtClean="0"/>
              <a:t> Class DaoBarang.java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tambahkan</a:t>
            </a:r>
            <a:r>
              <a:rPr lang="en-US" dirty="0"/>
              <a:t> method </a:t>
            </a:r>
            <a:r>
              <a:rPr lang="en-US" dirty="0" err="1" smtClean="0"/>
              <a:t>getSingleData</a:t>
            </a:r>
            <a:r>
              <a:rPr lang="en-US" dirty="0" smtClean="0"/>
              <a:t>()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118" y="1808051"/>
            <a:ext cx="5783175" cy="40753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8976" y="1808050"/>
            <a:ext cx="5721536" cy="1669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31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3869" y="2794000"/>
            <a:ext cx="10824520" cy="1416756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ClrTx/>
              <a:buNone/>
            </a:pPr>
            <a:r>
              <a:rPr lang="nb-NO" sz="3600" b="1" dirty="0" smtClean="0">
                <a:solidFill>
                  <a:srgbClr val="002060"/>
                </a:solidFill>
              </a:rPr>
              <a:t>MODIFIKASI DAO BARANG</a:t>
            </a:r>
          </a:p>
          <a:p>
            <a:pPr marL="0" lvl="1" indent="0" algn="ctr">
              <a:buClrTx/>
              <a:buNone/>
            </a:pPr>
            <a:r>
              <a:rPr lang="nb-NO" sz="3600" b="1" dirty="0" smtClean="0">
                <a:solidFill>
                  <a:srgbClr val="002060"/>
                </a:solidFill>
              </a:rPr>
              <a:t>DONE !</a:t>
            </a:r>
          </a:p>
          <a:p>
            <a:pPr marL="392113" lvl="1" indent="0">
              <a:buClrTx/>
              <a:buFont typeface="Arial" pitchFamily="34" charset="0"/>
              <a:buNone/>
            </a:pPr>
            <a:endParaRPr lang="nb-NO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9697354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20586" y="1363971"/>
            <a:ext cx="10824520" cy="1371600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ClrTx/>
              <a:buNone/>
            </a:pPr>
            <a:r>
              <a:rPr lang="nb-NO" sz="3600" b="1" dirty="0">
                <a:solidFill>
                  <a:srgbClr val="002060"/>
                </a:solidFill>
              </a:rPr>
              <a:t>4. </a:t>
            </a:r>
            <a:r>
              <a:rPr lang="nb-NO" sz="3600" b="1" dirty="0" smtClean="0">
                <a:solidFill>
                  <a:srgbClr val="002060"/>
                </a:solidFill>
              </a:rPr>
              <a:t>CONTROLLER LOOKUP BARANG</a:t>
            </a:r>
          </a:p>
          <a:p>
            <a:pPr marL="392113" lvl="1" indent="0">
              <a:buClrTx/>
              <a:buFont typeface="Arial" pitchFamily="34" charset="0"/>
              <a:buNone/>
            </a:pPr>
            <a:endParaRPr lang="nb-NO" sz="3200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581224" y="2735571"/>
            <a:ext cx="1082451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Method-method yang </a:t>
            </a:r>
            <a:r>
              <a:rPr lang="en-US" sz="2400" dirty="0" err="1"/>
              <a:t>ada</a:t>
            </a:r>
            <a:r>
              <a:rPr lang="en-US" sz="2400" dirty="0"/>
              <a:t> di class controller </a:t>
            </a:r>
            <a:r>
              <a:rPr lang="en-US" sz="2400" dirty="0" err="1"/>
              <a:t>berfungsi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pengendali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pemroses</a:t>
            </a:r>
            <a:r>
              <a:rPr lang="en-US" sz="2400" dirty="0"/>
              <a:t> data </a:t>
            </a:r>
            <a:r>
              <a:rPr lang="en-US" sz="2400" dirty="0" err="1"/>
              <a:t>kedalam</a:t>
            </a:r>
            <a:r>
              <a:rPr lang="en-US" sz="2400" dirty="0"/>
              <a:t> </a:t>
            </a:r>
            <a:r>
              <a:rPr lang="en-US" sz="2400" dirty="0" err="1" smtClean="0"/>
              <a:t>JDialog</a:t>
            </a:r>
            <a:r>
              <a:rPr lang="en-US" sz="2400" dirty="0" smtClean="0"/>
              <a:t>. </a:t>
            </a:r>
            <a:r>
              <a:rPr lang="en-US" sz="2400" dirty="0" err="1"/>
              <a:t>Fungsi-fungsi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nantinya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dipanggil</a:t>
            </a:r>
            <a:r>
              <a:rPr lang="en-US" sz="2400" dirty="0"/>
              <a:t> </a:t>
            </a:r>
            <a:r>
              <a:rPr lang="en-US" sz="2400" dirty="0" err="1"/>
              <a:t>kedalam</a:t>
            </a:r>
            <a:r>
              <a:rPr lang="en-US" sz="2400" dirty="0"/>
              <a:t> </a:t>
            </a:r>
            <a:r>
              <a:rPr lang="en-US" sz="2400" dirty="0" err="1" smtClean="0"/>
              <a:t>JDialog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/>
              <a:t>View. 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/>
              <a:t>Semua</a:t>
            </a:r>
            <a:r>
              <a:rPr lang="en-US" sz="2400" dirty="0"/>
              <a:t> file yang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tahap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disimpan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Package “</a:t>
            </a:r>
            <a:r>
              <a:rPr lang="en-US" sz="2400" b="1" dirty="0">
                <a:solidFill>
                  <a:srgbClr val="C00000"/>
                </a:solidFill>
              </a:rPr>
              <a:t>Controller</a:t>
            </a:r>
            <a:r>
              <a:rPr lang="en-US" sz="2400" dirty="0"/>
              <a:t>”.</a:t>
            </a:r>
          </a:p>
          <a:p>
            <a:pPr algn="just"/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tahap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1 file </a:t>
            </a:r>
            <a:r>
              <a:rPr lang="en-US" sz="2400" dirty="0" err="1"/>
              <a:t>yaitu</a:t>
            </a:r>
            <a:r>
              <a:rPr lang="en-US" sz="2400" dirty="0"/>
              <a:t> : </a:t>
            </a:r>
            <a:r>
              <a:rPr lang="en-US" sz="2400" b="1" dirty="0" err="1" smtClean="0">
                <a:solidFill>
                  <a:srgbClr val="C00000"/>
                </a:solidFill>
              </a:rPr>
              <a:t>ControllerLookupBarang.Java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20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Controller ControllerLookupBarang.java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err="1"/>
              <a:t>Ikuti</a:t>
            </a:r>
            <a:r>
              <a:rPr lang="en-US" sz="2400" dirty="0"/>
              <a:t> </a:t>
            </a:r>
            <a:r>
              <a:rPr lang="en-US" sz="2400" dirty="0" err="1"/>
              <a:t>langkah-langkah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smtClean="0"/>
              <a:t>:</a:t>
            </a:r>
            <a:endParaRPr lang="en-US" sz="2400" dirty="0"/>
          </a:p>
          <a:p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b="1" dirty="0" smtClean="0"/>
              <a:t>File </a:t>
            </a:r>
            <a:r>
              <a:rPr lang="en-US" b="1" dirty="0" smtClean="0">
                <a:sym typeface="Wingdings" panose="05000000000000000000" pitchFamily="2" charset="2"/>
              </a:rPr>
              <a:t> New File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158932" y="2282286"/>
            <a:ext cx="11366527" cy="4185411"/>
            <a:chOff x="158932" y="2282286"/>
            <a:chExt cx="11366527" cy="418541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8932" y="2282286"/>
              <a:ext cx="6066774" cy="4185411"/>
            </a:xfrm>
            <a:prstGeom prst="rect">
              <a:avLst/>
            </a:prstGeom>
          </p:spPr>
        </p:pic>
        <p:grpSp>
          <p:nvGrpSpPr>
            <p:cNvPr id="5" name="Group 4"/>
            <p:cNvGrpSpPr/>
            <p:nvPr/>
          </p:nvGrpSpPr>
          <p:grpSpPr>
            <a:xfrm>
              <a:off x="2058595" y="2432708"/>
              <a:ext cx="9466864" cy="3961735"/>
              <a:chOff x="2268664" y="2432708"/>
              <a:chExt cx="9466864" cy="3961735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2478312" y="2813329"/>
                <a:ext cx="3896842" cy="246404"/>
              </a:xfrm>
              <a:prstGeom prst="rect">
                <a:avLst/>
              </a:pr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Line Callout 1 (Accent Bar) 7"/>
              <p:cNvSpPr/>
              <p:nvPr/>
            </p:nvSpPr>
            <p:spPr>
              <a:xfrm>
                <a:off x="6878500" y="2432708"/>
                <a:ext cx="4857028" cy="284842"/>
              </a:xfrm>
              <a:prstGeom prst="accentCallout1">
                <a:avLst>
                  <a:gd name="adj1" fmla="val 24128"/>
                  <a:gd name="adj2" fmla="val -1107"/>
                  <a:gd name="adj3" fmla="val 119348"/>
                  <a:gd name="adj4" fmla="val -8773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261938" indent="-261938">
                  <a:tabLst>
                    <a:tab pos="261938" algn="l"/>
                  </a:tabLst>
                </a:pPr>
                <a:r>
                  <a:rPr lang="en-US" sz="1400" dirty="0" err="1" smtClean="0">
                    <a:solidFill>
                      <a:schemeClr val="tx1"/>
                    </a:solidFill>
                  </a:rPr>
                  <a:t>Pilih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 Project </a:t>
                </a:r>
                <a:r>
                  <a:rPr lang="en-US" sz="1400" b="1" dirty="0" err="1" smtClean="0">
                    <a:solidFill>
                      <a:schemeClr val="tx1"/>
                    </a:solidFill>
                  </a:rPr>
                  <a:t>SistemPenjualan</a:t>
                </a:r>
                <a:endParaRPr lang="en-US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6214337" y="2700411"/>
                <a:ext cx="256728" cy="222453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268664" y="3531060"/>
                <a:ext cx="576136" cy="202740"/>
              </a:xfrm>
              <a:prstGeom prst="rect">
                <a:avLst/>
              </a:pr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960864" y="3209212"/>
                <a:ext cx="2401589" cy="238128"/>
              </a:xfrm>
              <a:prstGeom prst="rect">
                <a:avLst/>
              </a:pr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3871964" y="6098455"/>
                <a:ext cx="746552" cy="295988"/>
              </a:xfrm>
              <a:prstGeom prst="rect">
                <a:avLst/>
              </a:pr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6186996" y="3119169"/>
                <a:ext cx="256728" cy="222453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3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2723346" y="3447340"/>
                <a:ext cx="256728" cy="222453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2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4461575" y="5987228"/>
                <a:ext cx="256728" cy="222453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4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Line Callout 1 (Accent Bar) 15"/>
              <p:cNvSpPr/>
              <p:nvPr/>
            </p:nvSpPr>
            <p:spPr>
              <a:xfrm>
                <a:off x="6878500" y="2976748"/>
                <a:ext cx="4857028" cy="284842"/>
              </a:xfrm>
              <a:prstGeom prst="accentCallout1">
                <a:avLst>
                  <a:gd name="adj1" fmla="val 24128"/>
                  <a:gd name="adj2" fmla="val -1107"/>
                  <a:gd name="adj3" fmla="val 70303"/>
                  <a:gd name="adj4" fmla="val -9557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261938" indent="-261938">
                  <a:tabLst>
                    <a:tab pos="261938" algn="l"/>
                  </a:tabLst>
                </a:pPr>
                <a:r>
                  <a:rPr lang="en-US" sz="1400" dirty="0" err="1">
                    <a:solidFill>
                      <a:schemeClr val="tx1"/>
                    </a:solidFill>
                  </a:rPr>
                  <a:t>Pilih</a:t>
                </a:r>
                <a:r>
                  <a:rPr lang="en-US" sz="1400" dirty="0">
                    <a:solidFill>
                      <a:schemeClr val="tx1"/>
                    </a:solidFill>
                  </a:rPr>
                  <a:t> File </a:t>
                </a:r>
                <a:r>
                  <a:rPr lang="en-US" sz="1400" dirty="0" err="1">
                    <a:solidFill>
                      <a:schemeClr val="tx1"/>
                    </a:solidFill>
                  </a:rPr>
                  <a:t>Tipe</a:t>
                </a:r>
                <a:r>
                  <a:rPr lang="en-US" sz="1400" dirty="0">
                    <a:solidFill>
                      <a:schemeClr val="tx1"/>
                    </a:solidFill>
                  </a:rPr>
                  <a:t> </a:t>
                </a:r>
                <a:r>
                  <a:rPr lang="en-US" sz="1400" b="1" dirty="0" smtClean="0">
                    <a:solidFill>
                      <a:schemeClr val="tx1"/>
                    </a:solidFill>
                  </a:rPr>
                  <a:t>Java Class</a:t>
                </a:r>
                <a:endParaRPr lang="en-US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Line Callout 1 (Accent Bar) 16"/>
              <p:cNvSpPr/>
              <p:nvPr/>
            </p:nvSpPr>
            <p:spPr>
              <a:xfrm>
                <a:off x="6878500" y="3572142"/>
                <a:ext cx="4857028" cy="284842"/>
              </a:xfrm>
              <a:prstGeom prst="accentCallout1">
                <a:avLst>
                  <a:gd name="adj1" fmla="val 24128"/>
                  <a:gd name="adj2" fmla="val -1107"/>
                  <a:gd name="adj3" fmla="val 3424"/>
                  <a:gd name="adj4" fmla="val -80417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261938" indent="-261938">
                  <a:tabLst>
                    <a:tab pos="261938" algn="l"/>
                  </a:tabLst>
                </a:pPr>
                <a:r>
                  <a:rPr lang="en-US" sz="1400" dirty="0" err="1" smtClean="0">
                    <a:solidFill>
                      <a:schemeClr val="tx1"/>
                    </a:solidFill>
                  </a:rPr>
                  <a:t>Pilih</a:t>
                </a:r>
                <a:r>
                  <a:rPr lang="en-US" sz="1400" dirty="0">
                    <a:solidFill>
                      <a:schemeClr val="tx1"/>
                    </a:solidFill>
                  </a:rPr>
                  <a:t> </a:t>
                </a:r>
                <a:r>
                  <a:rPr lang="en-US" sz="1400" dirty="0" err="1" smtClean="0">
                    <a:solidFill>
                      <a:schemeClr val="tx1"/>
                    </a:solidFill>
                  </a:rPr>
                  <a:t>Kategori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400" b="1" dirty="0" smtClean="0">
                    <a:solidFill>
                      <a:schemeClr val="tx1"/>
                    </a:solidFill>
                  </a:rPr>
                  <a:t>Java</a:t>
                </a:r>
                <a:endParaRPr lang="en-US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Line Callout 1 (Accent Bar) 17"/>
              <p:cNvSpPr/>
              <p:nvPr/>
            </p:nvSpPr>
            <p:spPr>
              <a:xfrm>
                <a:off x="6878500" y="4045478"/>
                <a:ext cx="4857028" cy="284842"/>
              </a:xfrm>
              <a:prstGeom prst="accentCallout1">
                <a:avLst>
                  <a:gd name="adj1" fmla="val 24128"/>
                  <a:gd name="adj2" fmla="val -1107"/>
                  <a:gd name="adj3" fmla="val 694509"/>
                  <a:gd name="adj4" fmla="val -47471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261938" indent="-261938">
                  <a:tabLst>
                    <a:tab pos="261938" algn="l"/>
                  </a:tabLst>
                </a:pPr>
                <a:r>
                  <a:rPr lang="en-US" sz="1400" dirty="0" err="1" smtClean="0">
                    <a:solidFill>
                      <a:schemeClr val="tx1"/>
                    </a:solidFill>
                  </a:rPr>
                  <a:t>Klik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400" dirty="0" err="1" smtClean="0">
                    <a:solidFill>
                      <a:schemeClr val="tx1"/>
                    </a:solidFill>
                  </a:rPr>
                  <a:t>tombol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400" b="1" dirty="0" smtClean="0">
                    <a:solidFill>
                      <a:schemeClr val="tx1"/>
                    </a:solidFill>
                  </a:rPr>
                  <a:t>Next</a:t>
                </a:r>
                <a:endParaRPr lang="en-US" sz="1400" b="1" dirty="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97977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776" y="2676939"/>
            <a:ext cx="4048938" cy="3872414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1656459"/>
              </p:ext>
            </p:extLst>
          </p:nvPr>
        </p:nvGraphicFramePr>
        <p:xfrm>
          <a:off x="516835" y="1126435"/>
          <a:ext cx="9303026" cy="4293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POKOK BAHASAN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250" y="1411885"/>
            <a:ext cx="7000875" cy="48196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Membuat</a:t>
            </a:r>
            <a:r>
              <a:rPr lang="en-US" dirty="0"/>
              <a:t> Controller ControllerLookupBarang.java … (</a:t>
            </a:r>
            <a:r>
              <a:rPr lang="en-US" dirty="0" err="1"/>
              <a:t>Lanjutan</a:t>
            </a:r>
            <a:r>
              <a:rPr lang="en-US" dirty="0"/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3019553" y="2067752"/>
            <a:ext cx="4197064" cy="217535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ne Callout 1 (Accent Bar) 8"/>
          <p:cNvSpPr/>
          <p:nvPr/>
        </p:nvSpPr>
        <p:spPr>
          <a:xfrm>
            <a:off x="7826141" y="1858860"/>
            <a:ext cx="4087185" cy="293185"/>
          </a:xfrm>
          <a:prstGeom prst="accentCallout1">
            <a:avLst>
              <a:gd name="adj1" fmla="val 24128"/>
              <a:gd name="adj2" fmla="val -1107"/>
              <a:gd name="adj3" fmla="val 61386"/>
              <a:gd name="adj4" fmla="val -1377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1938" indent="-261938">
              <a:tabLst>
                <a:tab pos="26193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Isi </a:t>
            </a:r>
            <a:r>
              <a:rPr lang="en-US" sz="1400" dirty="0" err="1" smtClean="0">
                <a:solidFill>
                  <a:schemeClr val="tx1"/>
                </a:solidFill>
              </a:rPr>
              <a:t>Nama</a:t>
            </a:r>
            <a:r>
              <a:rPr lang="en-US" sz="1400" dirty="0" smtClean="0">
                <a:solidFill>
                  <a:schemeClr val="tx1"/>
                </a:solidFill>
              </a:rPr>
              <a:t> Class </a:t>
            </a:r>
            <a:r>
              <a:rPr lang="en-US" sz="1400" dirty="0" err="1" smtClean="0">
                <a:solidFill>
                  <a:schemeClr val="tx1"/>
                </a:solidFill>
              </a:rPr>
              <a:t>dengan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ControllerLookupBarang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7074406" y="1922782"/>
            <a:ext cx="254129" cy="1963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19553" y="2949132"/>
            <a:ext cx="4197064" cy="217535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074406" y="2888006"/>
            <a:ext cx="254129" cy="1963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Line Callout 1 (Accent Bar) 12"/>
          <p:cNvSpPr/>
          <p:nvPr/>
        </p:nvSpPr>
        <p:spPr>
          <a:xfrm>
            <a:off x="7826141" y="2416917"/>
            <a:ext cx="3663855" cy="287221"/>
          </a:xfrm>
          <a:prstGeom prst="accentCallout1">
            <a:avLst>
              <a:gd name="adj1" fmla="val 24128"/>
              <a:gd name="adj2" fmla="val -1107"/>
              <a:gd name="adj3" fmla="val 166690"/>
              <a:gd name="adj4" fmla="val -1379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1938" indent="-261938">
              <a:tabLst>
                <a:tab pos="26193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Isi package </a:t>
            </a:r>
            <a:r>
              <a:rPr lang="en-US" sz="1400" dirty="0" err="1" smtClean="0">
                <a:solidFill>
                  <a:schemeClr val="tx1"/>
                </a:solidFill>
              </a:rPr>
              <a:t>dengan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</a:rPr>
              <a:t>Controller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33576" y="5813995"/>
            <a:ext cx="771871" cy="24813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752371" y="5702769"/>
            <a:ext cx="254129" cy="1963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Line Callout 1 (Accent Bar) 15"/>
          <p:cNvSpPr/>
          <p:nvPr/>
        </p:nvSpPr>
        <p:spPr>
          <a:xfrm>
            <a:off x="7826141" y="3057158"/>
            <a:ext cx="3663855" cy="287221"/>
          </a:xfrm>
          <a:prstGeom prst="accentCallout1">
            <a:avLst>
              <a:gd name="adj1" fmla="val 24128"/>
              <a:gd name="adj2" fmla="val -1107"/>
              <a:gd name="adj3" fmla="val 886356"/>
              <a:gd name="adj4" fmla="val -5138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1938" indent="-261938">
              <a:tabLst>
                <a:tab pos="261938" algn="l"/>
              </a:tabLst>
            </a:pPr>
            <a:r>
              <a:rPr lang="en-US" sz="1400" dirty="0" err="1" smtClean="0">
                <a:solidFill>
                  <a:schemeClr val="tx1"/>
                </a:solidFill>
              </a:rPr>
              <a:t>Klik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tombol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</a:rPr>
              <a:t>Finish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08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4145" y="1361193"/>
            <a:ext cx="5431177" cy="30646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Membuat</a:t>
            </a:r>
            <a:r>
              <a:rPr lang="en-US" dirty="0"/>
              <a:t> Controller </a:t>
            </a:r>
            <a:r>
              <a:rPr lang="en-US" dirty="0" smtClean="0"/>
              <a:t>ControllerLookupBarang.java </a:t>
            </a:r>
            <a:r>
              <a:rPr lang="en-US" dirty="0"/>
              <a:t>… (</a:t>
            </a:r>
            <a:r>
              <a:rPr lang="en-US" dirty="0" err="1"/>
              <a:t>Lanjutan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1361193"/>
            <a:ext cx="5166830" cy="5106504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Mendeklarasikan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</a:t>
            </a:r>
            <a:r>
              <a:rPr lang="en-US" dirty="0" smtClean="0"/>
              <a:t>-import package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class Controller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buat</a:t>
            </a:r>
            <a:r>
              <a:rPr lang="en-US" dirty="0" smtClean="0"/>
              <a:t>.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Dao.DaoBarang</a:t>
            </a:r>
            <a:r>
              <a:rPr lang="en-US" dirty="0" smtClean="0"/>
              <a:t>, class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 Class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method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memanipulasi</a:t>
            </a:r>
            <a:r>
              <a:rPr lang="en-US" dirty="0" smtClean="0"/>
              <a:t> data </a:t>
            </a:r>
            <a:r>
              <a:rPr lang="en-US" dirty="0" err="1" smtClean="0"/>
              <a:t>pada</a:t>
            </a:r>
            <a:r>
              <a:rPr lang="en-US" dirty="0" smtClean="0"/>
              <a:t> database. </a:t>
            </a:r>
            <a:r>
              <a:rPr lang="en-US" dirty="0" err="1" smtClean="0"/>
              <a:t>Model.Barang</a:t>
            </a:r>
            <a:r>
              <a:rPr lang="en-US" dirty="0" smtClean="0"/>
              <a:t>, </a:t>
            </a:r>
            <a:r>
              <a:rPr lang="en-US" dirty="0" err="1" smtClean="0"/>
              <a:t>merupakan</a:t>
            </a:r>
            <a:r>
              <a:rPr lang="en-US" dirty="0" smtClean="0"/>
              <a:t> class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perwujudan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interpretasi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di database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Model.TableModelBarang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class model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AbstractTableModel</a:t>
            </a:r>
            <a:r>
              <a:rPr lang="en-US" dirty="0" smtClean="0"/>
              <a:t>. Class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template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 </a:t>
            </a:r>
            <a:r>
              <a:rPr lang="en-US" dirty="0" err="1" smtClean="0"/>
              <a:t>Jtable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di View.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View.LookupBarang</a:t>
            </a:r>
            <a:r>
              <a:rPr lang="en-US" dirty="0" smtClean="0"/>
              <a:t>, </a:t>
            </a:r>
            <a:r>
              <a:rPr lang="en-US" dirty="0" err="1" smtClean="0"/>
              <a:t>merupakan</a:t>
            </a:r>
            <a:r>
              <a:rPr lang="en-US" dirty="0" smtClean="0"/>
              <a:t> User Interface </a:t>
            </a:r>
            <a:r>
              <a:rPr lang="en-US" dirty="0" err="1" smtClean="0"/>
              <a:t>atau</a:t>
            </a:r>
            <a:r>
              <a:rPr lang="en-US" dirty="0" smtClean="0"/>
              <a:t> view lookup </a:t>
            </a:r>
            <a:r>
              <a:rPr lang="en-US" dirty="0" err="1" smtClean="0"/>
              <a:t>barang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java.util.List</a:t>
            </a:r>
            <a:r>
              <a:rPr lang="en-US" dirty="0" smtClean="0"/>
              <a:t>, class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mnyimpan</a:t>
            </a:r>
            <a:r>
              <a:rPr lang="en-US" dirty="0" smtClean="0"/>
              <a:t> data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list.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javax.swing.JOptionPane</a:t>
            </a:r>
            <a:r>
              <a:rPr lang="en-US" dirty="0" smtClean="0"/>
              <a:t>, class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/>
              <a:t> </a:t>
            </a:r>
            <a:r>
              <a:rPr lang="en-US" dirty="0" smtClean="0"/>
              <a:t>dialog </a:t>
            </a:r>
            <a:r>
              <a:rPr lang="en-US" dirty="0" err="1" smtClean="0"/>
              <a:t>pesan</a:t>
            </a:r>
            <a:r>
              <a:rPr lang="en-US" dirty="0" smtClean="0"/>
              <a:t>. 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4094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Membuat</a:t>
            </a:r>
            <a:r>
              <a:rPr lang="en-US" dirty="0"/>
              <a:t> Controller </a:t>
            </a:r>
            <a:r>
              <a:rPr lang="en-US" dirty="0" smtClean="0"/>
              <a:t>ControllerLookupBarang.java </a:t>
            </a:r>
            <a:r>
              <a:rPr lang="en-US" dirty="0"/>
              <a:t>… (</a:t>
            </a:r>
            <a:r>
              <a:rPr lang="en-US" dirty="0" err="1"/>
              <a:t>Lanjutan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1361193"/>
            <a:ext cx="4935570" cy="5106504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12-15 </a:t>
            </a:r>
            <a:r>
              <a:rPr lang="en-US" dirty="0" err="1" smtClean="0"/>
              <a:t>mendeklarasikan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variable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b="1" dirty="0" err="1" smtClean="0"/>
              <a:t>Variabel</a:t>
            </a:r>
            <a:r>
              <a:rPr lang="en-US" b="1" dirty="0" smtClean="0"/>
              <a:t> </a:t>
            </a:r>
            <a:r>
              <a:rPr lang="en-US" b="1" dirty="0" err="1" smtClean="0"/>
              <a:t>listBarang</a:t>
            </a:r>
            <a:r>
              <a:rPr lang="en-US" b="1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menampung</a:t>
            </a:r>
            <a:r>
              <a:rPr lang="en-US" dirty="0" smtClean="0"/>
              <a:t> data, </a:t>
            </a:r>
            <a:r>
              <a:rPr lang="en-US" dirty="0" err="1" smtClean="0"/>
              <a:t>dimana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JTabel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Variabel</a:t>
            </a:r>
            <a:r>
              <a:rPr lang="en-US" b="1" dirty="0" smtClean="0"/>
              <a:t> </a:t>
            </a:r>
            <a:r>
              <a:rPr lang="en-US" b="1" dirty="0" err="1" smtClean="0"/>
              <a:t>selectedBarang</a:t>
            </a:r>
            <a:r>
              <a:rPr lang="en-US" b="1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menampung</a:t>
            </a:r>
            <a:r>
              <a:rPr lang="en-US" dirty="0" smtClean="0"/>
              <a:t> data </a:t>
            </a:r>
            <a:r>
              <a:rPr lang="en-US" dirty="0" err="1" smtClean="0"/>
              <a:t>barangyang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18 – 22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konstroktur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class </a:t>
            </a:r>
            <a:r>
              <a:rPr lang="en-US" dirty="0" err="1" smtClean="0"/>
              <a:t>ControllerLookupBarang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9129" y="1542720"/>
            <a:ext cx="6600503" cy="3354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0065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Membuat</a:t>
            </a:r>
            <a:r>
              <a:rPr lang="en-US" dirty="0"/>
              <a:t> Controller </a:t>
            </a:r>
            <a:r>
              <a:rPr lang="en-US" dirty="0" smtClean="0"/>
              <a:t>ControllerLookupBarang.java </a:t>
            </a:r>
            <a:r>
              <a:rPr lang="en-US" dirty="0"/>
              <a:t>… (</a:t>
            </a:r>
            <a:r>
              <a:rPr lang="en-US" dirty="0" err="1"/>
              <a:t>Lanjutan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8931" y="3368841"/>
            <a:ext cx="11632015" cy="3098855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Aft>
                <a:spcPts val="500"/>
              </a:spcAft>
              <a:buNone/>
            </a:pPr>
            <a:r>
              <a:rPr lang="en-US" sz="3100" b="1" dirty="0" smtClean="0"/>
              <a:t>Method </a:t>
            </a:r>
            <a:r>
              <a:rPr lang="en-US" sz="3100" b="1" dirty="0" err="1" smtClean="0"/>
              <a:t>isiTable</a:t>
            </a:r>
            <a:r>
              <a:rPr lang="en-US" sz="3100" b="1" dirty="0" smtClean="0"/>
              <a:t>()</a:t>
            </a:r>
            <a:r>
              <a:rPr lang="en-US" dirty="0" smtClean="0"/>
              <a:t>, method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mengupdate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. </a:t>
            </a:r>
          </a:p>
          <a:p>
            <a:pPr marL="985838" indent="-985838">
              <a:lnSpc>
                <a:spcPct val="120000"/>
              </a:lnSpc>
              <a:spcAft>
                <a:spcPts val="500"/>
              </a:spcAft>
              <a:buNone/>
            </a:pPr>
            <a:r>
              <a:rPr lang="en-US" dirty="0" err="1" smtClean="0"/>
              <a:t>Baris</a:t>
            </a:r>
            <a:r>
              <a:rPr lang="en-US" dirty="0" smtClean="0"/>
              <a:t> 26, </a:t>
            </a:r>
            <a:r>
              <a:rPr lang="en-US" dirty="0" err="1" smtClean="0"/>
              <a:t>mengambil</a:t>
            </a:r>
            <a:r>
              <a:rPr lang="en-US" dirty="0" smtClean="0"/>
              <a:t> data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method </a:t>
            </a:r>
            <a:r>
              <a:rPr lang="en-US" dirty="0" err="1" smtClean="0"/>
              <a:t>getByContainData</a:t>
            </a:r>
            <a:r>
              <a:rPr lang="en-US" dirty="0" smtClean="0"/>
              <a:t>() di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dao</a:t>
            </a:r>
            <a:r>
              <a:rPr lang="en-US" dirty="0" smtClean="0"/>
              <a:t>. Data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kata </a:t>
            </a:r>
            <a:r>
              <a:rPr lang="en-US" dirty="0" err="1" smtClean="0"/>
              <a:t>kunci</a:t>
            </a:r>
            <a:r>
              <a:rPr lang="en-US" dirty="0" smtClean="0"/>
              <a:t> yang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txtPencarian</a:t>
            </a:r>
            <a:endParaRPr lang="en-US" dirty="0" smtClean="0"/>
          </a:p>
          <a:p>
            <a:pPr marL="985838" indent="-985838">
              <a:lnSpc>
                <a:spcPct val="120000"/>
              </a:lnSpc>
              <a:spcAft>
                <a:spcPts val="500"/>
              </a:spcAft>
              <a:buNone/>
            </a:pPr>
            <a:r>
              <a:rPr lang="en-US" dirty="0" err="1" smtClean="0"/>
              <a:t>Baris</a:t>
            </a:r>
            <a:r>
              <a:rPr lang="en-US" dirty="0" smtClean="0"/>
              <a:t> 27,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tableBarang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class </a:t>
            </a:r>
            <a:r>
              <a:rPr lang="en-US" dirty="0" err="1" smtClean="0"/>
              <a:t>TableModelBarang</a:t>
            </a:r>
            <a:r>
              <a:rPr lang="en-US" dirty="0" smtClean="0"/>
              <a:t>.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data yang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proses </a:t>
            </a:r>
            <a:r>
              <a:rPr lang="en-US" dirty="0" err="1" smtClean="0"/>
              <a:t>sebelumnya</a:t>
            </a:r>
            <a:r>
              <a:rPr lang="en-US" dirty="0" smtClean="0"/>
              <a:t> (</a:t>
            </a:r>
            <a:r>
              <a:rPr lang="en-US" dirty="0" err="1" smtClean="0"/>
              <a:t>baris</a:t>
            </a:r>
            <a:r>
              <a:rPr lang="en-US" dirty="0" smtClean="0"/>
              <a:t> 26).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yang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Jtable</a:t>
            </a:r>
            <a:r>
              <a:rPr lang="en-US" dirty="0" smtClean="0"/>
              <a:t> (</a:t>
            </a:r>
            <a:r>
              <a:rPr lang="en-US" dirty="0" err="1" smtClean="0"/>
              <a:t>tabel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di View Lookup </a:t>
            </a:r>
            <a:r>
              <a:rPr lang="en-US" dirty="0" err="1" smtClean="0"/>
              <a:t>Barang</a:t>
            </a:r>
            <a:r>
              <a:rPr lang="en-US" dirty="0" smtClean="0"/>
              <a:t>), </a:t>
            </a:r>
            <a:r>
              <a:rPr lang="en-US" dirty="0" err="1" smtClean="0"/>
              <a:t>sebagai</a:t>
            </a:r>
            <a:r>
              <a:rPr lang="en-US" dirty="0" smtClean="0"/>
              <a:t> model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data. </a:t>
            </a:r>
            <a:endParaRPr lang="en-US" dirty="0"/>
          </a:p>
          <a:p>
            <a:pPr marL="985838" indent="-985838">
              <a:lnSpc>
                <a:spcPct val="120000"/>
              </a:lnSpc>
              <a:spcAft>
                <a:spcPts val="500"/>
              </a:spcAft>
              <a:buNone/>
            </a:pPr>
            <a:r>
              <a:rPr lang="en-US" dirty="0" err="1" smtClean="0"/>
              <a:t>Baris</a:t>
            </a:r>
            <a:r>
              <a:rPr lang="en-US" dirty="0" smtClean="0"/>
              <a:t> 28, </a:t>
            </a:r>
            <a:r>
              <a:rPr lang="en-US" dirty="0" err="1" smtClean="0"/>
              <a:t>menetapkan</a:t>
            </a:r>
            <a:r>
              <a:rPr lang="en-US" dirty="0" smtClean="0"/>
              <a:t> model </a:t>
            </a:r>
            <a:r>
              <a:rPr lang="en-US" dirty="0" err="1" smtClean="0"/>
              <a:t>tableBarang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tblLookupBarang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method </a:t>
            </a:r>
            <a:r>
              <a:rPr lang="en-US" dirty="0" err="1" smtClean="0"/>
              <a:t>setModel</a:t>
            </a:r>
            <a:r>
              <a:rPr lang="en-US" dirty="0" smtClean="0"/>
              <a:t>()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930" y="1220417"/>
            <a:ext cx="11754969" cy="1871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0367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Membuat</a:t>
            </a:r>
            <a:r>
              <a:rPr lang="en-US" dirty="0"/>
              <a:t> Controller </a:t>
            </a:r>
            <a:r>
              <a:rPr lang="en-US" dirty="0" smtClean="0"/>
              <a:t>ControllerLookupBarang.java </a:t>
            </a:r>
            <a:r>
              <a:rPr lang="en-US" dirty="0"/>
              <a:t>… (</a:t>
            </a:r>
            <a:r>
              <a:rPr lang="en-US" dirty="0" err="1"/>
              <a:t>Lanjutan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82498" y="3064090"/>
            <a:ext cx="11630828" cy="3403607"/>
          </a:xfrm>
        </p:spPr>
        <p:txBody>
          <a:bodyPr>
            <a:normAutofit/>
          </a:bodyPr>
          <a:lstStyle/>
          <a:p>
            <a:pPr marL="722313" indent="-722313">
              <a:lnSpc>
                <a:spcPct val="120000"/>
              </a:lnSpc>
              <a:spcAft>
                <a:spcPts val="500"/>
              </a:spcAft>
              <a:buNone/>
              <a:tabLst>
                <a:tab pos="722313" algn="l"/>
              </a:tabLst>
            </a:pPr>
            <a:r>
              <a:rPr lang="en-US" sz="2800" b="1" dirty="0" smtClean="0"/>
              <a:t>Method </a:t>
            </a:r>
            <a:r>
              <a:rPr lang="en-US" sz="2800" b="1" dirty="0" err="1" smtClean="0"/>
              <a:t>getSelectedBarang</a:t>
            </a:r>
            <a:r>
              <a:rPr lang="en-US" sz="2800" b="1" dirty="0" smtClean="0"/>
              <a:t>()</a:t>
            </a:r>
            <a:r>
              <a:rPr lang="en-US" dirty="0" smtClean="0"/>
              <a:t> , Method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mengembalikan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. </a:t>
            </a:r>
            <a:r>
              <a:rPr lang="en-US" dirty="0"/>
              <a:t>Method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(data </a:t>
            </a:r>
            <a:r>
              <a:rPr lang="en-US" dirty="0" err="1" smtClean="0"/>
              <a:t>barang</a:t>
            </a:r>
            <a:r>
              <a:rPr lang="en-US" dirty="0" smtClean="0"/>
              <a:t>) </a:t>
            </a:r>
            <a:r>
              <a:rPr lang="en-US" dirty="0"/>
              <a:t>yang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nantinya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User Interface.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497" y="1404184"/>
            <a:ext cx="6359461" cy="120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4308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Membuat</a:t>
            </a:r>
            <a:r>
              <a:rPr lang="en-US" dirty="0"/>
              <a:t> Controller </a:t>
            </a:r>
            <a:r>
              <a:rPr lang="en-US" dirty="0" smtClean="0"/>
              <a:t>ControllerLookupBarang.java </a:t>
            </a:r>
            <a:r>
              <a:rPr lang="en-US" dirty="0"/>
              <a:t>… (</a:t>
            </a:r>
            <a:r>
              <a:rPr lang="en-US" dirty="0" err="1"/>
              <a:t>Lanjutan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82498" y="1279794"/>
            <a:ext cx="3881539" cy="2753789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Aft>
                <a:spcPts val="500"/>
              </a:spcAft>
              <a:buNone/>
            </a:pPr>
            <a:r>
              <a:rPr lang="en-US" sz="2600" b="1" dirty="0" smtClean="0"/>
              <a:t>Method </a:t>
            </a:r>
            <a:r>
              <a:rPr lang="en-US" sz="2600" b="1" dirty="0" err="1" smtClean="0"/>
              <a:t>pilihBarang</a:t>
            </a:r>
            <a:r>
              <a:rPr lang="en-US" sz="2600" b="1" dirty="0" smtClean="0"/>
              <a:t>(), </a:t>
            </a:r>
            <a:r>
              <a:rPr lang="en-US" dirty="0" smtClean="0"/>
              <a:t>method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OK </a:t>
            </a:r>
            <a:r>
              <a:rPr lang="en-US" dirty="0" err="1" smtClean="0"/>
              <a:t>pada</a:t>
            </a:r>
            <a:r>
              <a:rPr lang="en-US" dirty="0" smtClean="0"/>
              <a:t> view di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data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method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mengembalikan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b="1" dirty="0" smtClean="0"/>
              <a:t>true,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mengembalikan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b="1" dirty="0" smtClean="0"/>
              <a:t>false.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82498" y="4033583"/>
            <a:ext cx="11723665" cy="243411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Calibri (Body)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 (Body)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Calibri (Body)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 (Body)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 (Body)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Aft>
                <a:spcPts val="500"/>
              </a:spcAft>
              <a:buFont typeface="Arial" panose="020B0604020202020204" pitchFamily="34" charset="0"/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37 </a:t>
            </a:r>
            <a:r>
              <a:rPr lang="en-US" dirty="0" err="1" smtClean="0"/>
              <a:t>mengambil</a:t>
            </a:r>
            <a:r>
              <a:rPr lang="en-US" dirty="0" smtClean="0"/>
              <a:t> index </a:t>
            </a:r>
            <a:r>
              <a:rPr lang="en-US" dirty="0" err="1" smtClean="0"/>
              <a:t>baris</a:t>
            </a:r>
            <a:r>
              <a:rPr lang="en-US" dirty="0" smtClean="0"/>
              <a:t> yang </a:t>
            </a:r>
            <a:r>
              <a:rPr lang="en-US" dirty="0" err="1" smtClean="0"/>
              <a:t>terpilih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tblLookupBarang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method </a:t>
            </a:r>
            <a:r>
              <a:rPr lang="en-US" b="1" dirty="0" err="1" smtClean="0"/>
              <a:t>getSelectedRow</a:t>
            </a:r>
            <a:r>
              <a:rPr lang="en-US" b="1" dirty="0" smtClean="0"/>
              <a:t>()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ditampung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variable </a:t>
            </a:r>
            <a:r>
              <a:rPr lang="en-US" dirty="0" err="1" smtClean="0"/>
              <a:t>rowSelected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data yang </a:t>
            </a:r>
            <a:r>
              <a:rPr lang="en-US" dirty="0" err="1" smtClean="0"/>
              <a:t>terpilih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mengembalikan</a:t>
            </a:r>
            <a:r>
              <a:rPr lang="en-US" dirty="0"/>
              <a:t> </a:t>
            </a:r>
            <a:r>
              <a:rPr lang="en-US" dirty="0" smtClean="0"/>
              <a:t>index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yang </a:t>
            </a:r>
            <a:r>
              <a:rPr lang="en-US" dirty="0" err="1" smtClean="0"/>
              <a:t>terpilih</a:t>
            </a:r>
            <a:r>
              <a:rPr lang="en-US" dirty="0" smtClean="0"/>
              <a:t> (index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0),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mengembalikan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-1.</a:t>
            </a:r>
          </a:p>
          <a:p>
            <a:pPr marL="0" indent="0">
              <a:lnSpc>
                <a:spcPct val="120000"/>
              </a:lnSpc>
              <a:spcAft>
                <a:spcPts val="500"/>
              </a:spcAft>
              <a:buFont typeface="Arial" panose="020B0604020202020204" pitchFamily="34" charset="0"/>
              <a:buNone/>
            </a:pPr>
            <a:r>
              <a:rPr lang="en-US" dirty="0" err="1" smtClean="0"/>
              <a:t>Selanjutnya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ke-39 </a:t>
            </a:r>
            <a:r>
              <a:rPr lang="en-US" dirty="0" err="1" smtClean="0"/>
              <a:t>mengambil</a:t>
            </a:r>
            <a:r>
              <a:rPr lang="en-US" dirty="0" smtClean="0"/>
              <a:t> data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tersimpan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listBarang</a:t>
            </a:r>
            <a:r>
              <a:rPr lang="en-US" dirty="0" smtClean="0"/>
              <a:t>. Data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mereferensi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index </a:t>
            </a:r>
            <a:r>
              <a:rPr lang="en-US" dirty="0" err="1" smtClean="0"/>
              <a:t>baris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tblLookupBarang</a:t>
            </a:r>
            <a:r>
              <a:rPr lang="en-US" dirty="0" smtClean="0"/>
              <a:t>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variable </a:t>
            </a:r>
            <a:r>
              <a:rPr lang="en-US" dirty="0" err="1" smtClean="0"/>
              <a:t>rowSelected</a:t>
            </a:r>
            <a:r>
              <a:rPr lang="en-US" dirty="0" smtClean="0"/>
              <a:t>). </a:t>
            </a:r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39, </a:t>
            </a:r>
            <a:r>
              <a:rPr lang="en-US" dirty="0" err="1" smtClean="0"/>
              <a:t>mengambil</a:t>
            </a:r>
            <a:r>
              <a:rPr lang="en-US" dirty="0" smtClean="0"/>
              <a:t> data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method </a:t>
            </a:r>
            <a:r>
              <a:rPr lang="en-US" b="1" dirty="0" smtClean="0"/>
              <a:t>get()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parameter </a:t>
            </a:r>
            <a:r>
              <a:rPr lang="en-US" dirty="0" err="1" smtClean="0"/>
              <a:t>rowSelected</a:t>
            </a:r>
            <a:r>
              <a:rPr lang="en-US" dirty="0" smtClean="0"/>
              <a:t>.</a:t>
            </a:r>
          </a:p>
          <a:p>
            <a:pPr marL="0" indent="0">
              <a:lnSpc>
                <a:spcPct val="120000"/>
              </a:lnSpc>
              <a:spcAft>
                <a:spcPts val="500"/>
              </a:spcAft>
              <a:buFont typeface="Arial" panose="020B0604020202020204" pitchFamily="34" charset="0"/>
              <a:buNone/>
            </a:pP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dirty="0" err="1" smtClean="0"/>
              <a:t>selectedBarang</a:t>
            </a:r>
            <a:r>
              <a:rPr lang="en-US" dirty="0" smtClean="0"/>
              <a:t> = </a:t>
            </a:r>
            <a:r>
              <a:rPr lang="en-US" dirty="0" err="1" smtClean="0"/>
              <a:t>listBarang.</a:t>
            </a:r>
            <a:r>
              <a:rPr lang="en-US" b="1" dirty="0" err="1" smtClean="0"/>
              <a:t>get</a:t>
            </a:r>
            <a:r>
              <a:rPr lang="en-US" dirty="0" smtClean="0"/>
              <a:t>(</a:t>
            </a:r>
            <a:r>
              <a:rPr lang="en-US" b="1" dirty="0" err="1" smtClean="0"/>
              <a:t>rowSelected</a:t>
            </a:r>
            <a:r>
              <a:rPr lang="en-US" dirty="0" smtClean="0"/>
              <a:t>);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5284" y="1279794"/>
            <a:ext cx="7682306" cy="2209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362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3869" y="2794000"/>
            <a:ext cx="10824520" cy="1416756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ClrTx/>
              <a:buNone/>
            </a:pPr>
            <a:r>
              <a:rPr lang="nb-NO" sz="3600" b="1" dirty="0" smtClean="0">
                <a:solidFill>
                  <a:srgbClr val="002060"/>
                </a:solidFill>
              </a:rPr>
              <a:t>CONTROLLER LOOKUP BARANG</a:t>
            </a:r>
          </a:p>
          <a:p>
            <a:pPr marL="0" lvl="1" indent="0" algn="ctr">
              <a:buClrTx/>
              <a:buNone/>
            </a:pPr>
            <a:r>
              <a:rPr lang="nb-NO" sz="3600" b="1" dirty="0" smtClean="0">
                <a:solidFill>
                  <a:srgbClr val="002060"/>
                </a:solidFill>
              </a:rPr>
              <a:t>DONE !</a:t>
            </a:r>
          </a:p>
          <a:p>
            <a:pPr marL="392113" lvl="1" indent="0">
              <a:buClrTx/>
              <a:buFont typeface="Arial" pitchFamily="34" charset="0"/>
              <a:buNone/>
            </a:pPr>
            <a:endParaRPr lang="nb-NO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729568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3869" y="2794000"/>
            <a:ext cx="10824520" cy="1416756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ClrTx/>
              <a:buNone/>
            </a:pPr>
            <a:r>
              <a:rPr lang="nb-NO" sz="3600" b="1" dirty="0" smtClean="0">
                <a:solidFill>
                  <a:srgbClr val="002060"/>
                </a:solidFill>
              </a:rPr>
              <a:t>KEMBALI KE VIEW LOOKUP BARANG</a:t>
            </a:r>
          </a:p>
          <a:p>
            <a:pPr marL="392113" lvl="1" indent="0">
              <a:buClrTx/>
              <a:buFont typeface="Arial" pitchFamily="34" charset="0"/>
              <a:buNone/>
            </a:pPr>
            <a:endParaRPr lang="nb-NO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0251566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50" y="2052644"/>
            <a:ext cx="6844197" cy="6747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932" y="487340"/>
            <a:ext cx="11754394" cy="873854"/>
          </a:xfrm>
        </p:spPr>
        <p:txBody>
          <a:bodyPr/>
          <a:lstStyle/>
          <a:p>
            <a:r>
              <a:rPr lang="en-US" dirty="0" err="1" smtClean="0"/>
              <a:t>Menghubungkan</a:t>
            </a:r>
            <a:r>
              <a:rPr lang="en-US" dirty="0" smtClean="0"/>
              <a:t> Controller </a:t>
            </a:r>
            <a:r>
              <a:rPr lang="en-US" dirty="0" err="1" smtClean="0"/>
              <a:t>dengan</a:t>
            </a:r>
            <a:r>
              <a:rPr lang="en-US" dirty="0" smtClean="0"/>
              <a:t> View Lookup </a:t>
            </a:r>
            <a:r>
              <a:rPr lang="en-US" dirty="0" err="1" smtClean="0"/>
              <a:t>Barang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(View LookupBarang.java)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1633042"/>
            <a:ext cx="11754394" cy="690029"/>
          </a:xfrm>
        </p:spPr>
        <p:txBody>
          <a:bodyPr/>
          <a:lstStyle/>
          <a:p>
            <a:r>
              <a:rPr lang="en-US" dirty="0" err="1" smtClean="0"/>
              <a:t>Tambahkan</a:t>
            </a:r>
            <a:r>
              <a:rPr lang="en-US" dirty="0" smtClean="0"/>
              <a:t> import class controller Lookup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import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9805" y="2791772"/>
            <a:ext cx="11754394" cy="63245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Calibri (Body)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 (Body)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Calibri (Body)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 (Body)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 (Body)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Membuat</a:t>
            </a:r>
            <a:r>
              <a:rPr lang="en-US" dirty="0" smtClean="0"/>
              <a:t> variable global </a:t>
            </a:r>
            <a:r>
              <a:rPr lang="en-US" dirty="0" err="1" smtClean="0"/>
              <a:t>dari</a:t>
            </a:r>
            <a:r>
              <a:rPr lang="en-US" dirty="0" smtClean="0"/>
              <a:t> class </a:t>
            </a:r>
            <a:r>
              <a:rPr lang="en-US" dirty="0" err="1" smtClean="0"/>
              <a:t>ControllerLookupBarang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konstruktor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di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49" y="3424225"/>
            <a:ext cx="7820809" cy="3000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869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932" y="487340"/>
            <a:ext cx="11754394" cy="873854"/>
          </a:xfrm>
        </p:spPr>
        <p:txBody>
          <a:bodyPr/>
          <a:lstStyle/>
          <a:p>
            <a:r>
              <a:rPr lang="en-US" dirty="0" err="1"/>
              <a:t>Menghubungkan</a:t>
            </a:r>
            <a:r>
              <a:rPr lang="en-US" dirty="0"/>
              <a:t> Controller </a:t>
            </a:r>
            <a:r>
              <a:rPr lang="en-US" dirty="0" err="1"/>
              <a:t>dengan</a:t>
            </a:r>
            <a:r>
              <a:rPr lang="en-US" dirty="0"/>
              <a:t> View Lookup </a:t>
            </a:r>
            <a:r>
              <a:rPr lang="en-US" dirty="0" err="1"/>
              <a:t>Barang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(View LookupBarang.java)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1633042"/>
            <a:ext cx="4604137" cy="228386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 smtClean="0"/>
              <a:t>Memberikan</a:t>
            </a:r>
            <a:r>
              <a:rPr lang="en-US" dirty="0" smtClean="0"/>
              <a:t> Event </a:t>
            </a:r>
            <a:r>
              <a:rPr lang="en-US" dirty="0" err="1" smtClean="0"/>
              <a:t>actionPerformed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button </a:t>
            </a:r>
            <a:r>
              <a:rPr lang="en-US" dirty="0" err="1" smtClean="0"/>
              <a:t>Cari</a:t>
            </a:r>
            <a:r>
              <a:rPr lang="en-US" dirty="0" smtClean="0"/>
              <a:t>. </a:t>
            </a:r>
            <a:r>
              <a:rPr lang="en-US" dirty="0" err="1" smtClean="0"/>
              <a:t>actionPerformed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event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diklik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button </a:t>
            </a:r>
            <a:r>
              <a:rPr lang="en-US" dirty="0" err="1" smtClean="0"/>
              <a:t>cari</a:t>
            </a:r>
            <a:r>
              <a:rPr lang="en-US" dirty="0" smtClean="0">
                <a:sym typeface="Wingdings" panose="05000000000000000000" pitchFamily="2" charset="2"/>
              </a:rPr>
              <a:t> Events  Action </a:t>
            </a:r>
            <a:r>
              <a:rPr lang="en-US" dirty="0" err="1" smtClean="0">
                <a:sym typeface="Wingdings" panose="05000000000000000000" pitchFamily="2" charset="2"/>
              </a:rPr>
              <a:t>actionPerformed</a:t>
            </a: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54466" y="4327925"/>
            <a:ext cx="11754394" cy="974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Calibri (Body)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 (Body)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Calibri (Body)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 (Body)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 (Body)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err="1" smtClean="0">
                <a:solidFill>
                  <a:srgbClr val="FF0000"/>
                </a:solidFill>
              </a:rPr>
              <a:t>Kemudian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ketik</a:t>
            </a:r>
            <a:r>
              <a:rPr lang="en-US" sz="2400" b="1" dirty="0" smtClean="0">
                <a:solidFill>
                  <a:srgbClr val="FF0000"/>
                </a:solidFill>
              </a:rPr>
              <a:t> script </a:t>
            </a:r>
            <a:r>
              <a:rPr lang="en-US" sz="2400" b="1" dirty="0" err="1" smtClean="0">
                <a:solidFill>
                  <a:srgbClr val="FF0000"/>
                </a:solidFill>
              </a:rPr>
              <a:t>berikut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pada</a:t>
            </a:r>
            <a:r>
              <a:rPr lang="en-US" sz="2400" b="1" dirty="0" smtClean="0">
                <a:solidFill>
                  <a:srgbClr val="FF0000"/>
                </a:solidFill>
              </a:rPr>
              <a:t> button </a:t>
            </a:r>
            <a:r>
              <a:rPr lang="en-US" sz="2400" b="1" dirty="0" err="1" smtClean="0">
                <a:solidFill>
                  <a:srgbClr val="FF0000"/>
                </a:solidFill>
              </a:rPr>
              <a:t>Cari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6276" y="1633042"/>
            <a:ext cx="7268578" cy="208443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353" y="4815042"/>
            <a:ext cx="10390254" cy="1097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764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2" indent="0" algn="just">
              <a:spcBef>
                <a:spcPts val="0"/>
              </a:spcBef>
              <a:buNone/>
            </a:pPr>
            <a:r>
              <a:rPr lang="en-US" sz="2200" dirty="0" err="1" smtClean="0">
                <a:latin typeface="+mn-lt"/>
                <a:cs typeface="Arial" pitchFamily="34" charset="0"/>
              </a:rPr>
              <a:t>Komponen</a:t>
            </a:r>
            <a:r>
              <a:rPr lang="en-US" sz="2200" dirty="0" smtClean="0">
                <a:latin typeface="+mn-lt"/>
                <a:cs typeface="Arial" pitchFamily="34" charset="0"/>
              </a:rPr>
              <a:t> yang </a:t>
            </a:r>
            <a:r>
              <a:rPr lang="en-US" sz="2200" dirty="0" err="1" smtClean="0">
                <a:latin typeface="+mn-lt"/>
                <a:cs typeface="Arial" pitchFamily="34" charset="0"/>
              </a:rPr>
              <a:t>akan</a:t>
            </a:r>
            <a:r>
              <a:rPr lang="en-US" sz="2200" dirty="0" smtClean="0">
                <a:latin typeface="+mn-lt"/>
                <a:cs typeface="Arial" pitchFamily="34" charset="0"/>
              </a:rPr>
              <a:t> </a:t>
            </a:r>
            <a:r>
              <a:rPr lang="en-US" sz="2200" dirty="0" err="1" smtClean="0">
                <a:latin typeface="+mn-lt"/>
                <a:cs typeface="Arial" pitchFamily="34" charset="0"/>
              </a:rPr>
              <a:t>dibuat</a:t>
            </a:r>
            <a:r>
              <a:rPr lang="en-US" sz="2200" dirty="0" smtClean="0">
                <a:latin typeface="+mn-lt"/>
                <a:cs typeface="Arial" pitchFamily="34" charset="0"/>
              </a:rPr>
              <a:t> </a:t>
            </a:r>
            <a:r>
              <a:rPr lang="en-US" sz="2200" dirty="0" err="1" smtClean="0">
                <a:latin typeface="+mn-lt"/>
                <a:cs typeface="Arial" pitchFamily="34" charset="0"/>
              </a:rPr>
              <a:t>untuk</a:t>
            </a:r>
            <a:r>
              <a:rPr lang="en-US" sz="2200" dirty="0" smtClean="0">
                <a:latin typeface="+mn-lt"/>
                <a:cs typeface="Arial" pitchFamily="34" charset="0"/>
              </a:rPr>
              <a:t> Lookup </a:t>
            </a:r>
            <a:r>
              <a:rPr lang="en-US" sz="2200" dirty="0" err="1" smtClean="0">
                <a:latin typeface="+mn-lt"/>
                <a:cs typeface="Arial" pitchFamily="34" charset="0"/>
              </a:rPr>
              <a:t>Barang</a:t>
            </a:r>
            <a:r>
              <a:rPr lang="en-US" sz="2200" dirty="0" smtClean="0">
                <a:latin typeface="+mn-lt"/>
                <a:cs typeface="Arial" pitchFamily="34" charset="0"/>
              </a:rPr>
              <a:t> </a:t>
            </a:r>
            <a:r>
              <a:rPr lang="en-US" sz="2200" dirty="0" err="1" smtClean="0">
                <a:latin typeface="+mn-lt"/>
                <a:cs typeface="Arial" pitchFamily="34" charset="0"/>
              </a:rPr>
              <a:t>adalah</a:t>
            </a:r>
            <a:r>
              <a:rPr lang="en-US" sz="2200" dirty="0" smtClean="0">
                <a:latin typeface="+mn-lt"/>
                <a:cs typeface="Arial" pitchFamily="34" charset="0"/>
              </a:rPr>
              <a:t> </a:t>
            </a:r>
            <a:r>
              <a:rPr lang="en-US" sz="2200" dirty="0" err="1" smtClean="0">
                <a:latin typeface="+mn-lt"/>
                <a:cs typeface="Arial" pitchFamily="34" charset="0"/>
              </a:rPr>
              <a:t>sebagai</a:t>
            </a:r>
            <a:r>
              <a:rPr lang="en-US" sz="2200" dirty="0" smtClean="0">
                <a:latin typeface="+mn-lt"/>
                <a:cs typeface="Arial" pitchFamily="34" charset="0"/>
              </a:rPr>
              <a:t> </a:t>
            </a:r>
            <a:r>
              <a:rPr lang="en-US" sz="2200" dirty="0" err="1" smtClean="0">
                <a:latin typeface="+mn-lt"/>
                <a:cs typeface="Arial" pitchFamily="34" charset="0"/>
              </a:rPr>
              <a:t>berikut</a:t>
            </a:r>
            <a:r>
              <a:rPr lang="en-US" sz="2200" dirty="0" smtClean="0">
                <a:latin typeface="+mn-lt"/>
                <a:cs typeface="Arial" pitchFamily="34" charset="0"/>
              </a:rPr>
              <a:t>:</a:t>
            </a:r>
          </a:p>
          <a:p>
            <a:pPr marL="457200" lvl="2" indent="-457200" algn="just">
              <a:spcBef>
                <a:spcPts val="0"/>
              </a:spcBef>
              <a:buAutoNum type="arabicPeriod"/>
            </a:pPr>
            <a:r>
              <a:rPr lang="en-US" sz="2200" dirty="0" smtClean="0">
                <a:latin typeface="+mn-lt"/>
                <a:cs typeface="Arial" pitchFamily="34" charset="0"/>
              </a:rPr>
              <a:t>VIEW</a:t>
            </a:r>
          </a:p>
          <a:p>
            <a:pPr marL="457200" lvl="2" indent="-457200" algn="just">
              <a:spcBef>
                <a:spcPts val="0"/>
              </a:spcBef>
              <a:buAutoNum type="arabicPeriod"/>
            </a:pPr>
            <a:r>
              <a:rPr lang="en-US" sz="2200" dirty="0" smtClean="0">
                <a:latin typeface="+mn-lt"/>
                <a:cs typeface="Arial" pitchFamily="34" charset="0"/>
              </a:rPr>
              <a:t>Model</a:t>
            </a:r>
          </a:p>
          <a:p>
            <a:pPr marL="457200" lvl="2" indent="-457200" algn="just">
              <a:spcBef>
                <a:spcPts val="0"/>
              </a:spcBef>
              <a:buAutoNum type="arabicPeriod"/>
            </a:pPr>
            <a:r>
              <a:rPr lang="en-US" sz="2200" dirty="0" smtClean="0">
                <a:latin typeface="+mn-lt"/>
                <a:cs typeface="Arial" pitchFamily="34" charset="0"/>
              </a:rPr>
              <a:t>Dao</a:t>
            </a:r>
          </a:p>
          <a:p>
            <a:pPr marL="457200" lvl="2" indent="-457200" algn="just">
              <a:spcBef>
                <a:spcPts val="0"/>
              </a:spcBef>
              <a:buAutoNum type="arabicPeriod"/>
            </a:pPr>
            <a:r>
              <a:rPr lang="en-US" sz="2200" dirty="0" smtClean="0">
                <a:latin typeface="+mn-lt"/>
                <a:cs typeface="Arial" pitchFamily="34" charset="0"/>
              </a:rPr>
              <a:t>CONTROLLER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Merancang</a:t>
            </a:r>
            <a:r>
              <a:rPr lang="en-US" dirty="0" smtClean="0"/>
              <a:t> Form Lookup </a:t>
            </a:r>
            <a:r>
              <a:rPr lang="en-US" dirty="0" err="1" smtClean="0"/>
              <a:t>Barang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04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932" y="487340"/>
            <a:ext cx="11754394" cy="873854"/>
          </a:xfrm>
        </p:spPr>
        <p:txBody>
          <a:bodyPr/>
          <a:lstStyle/>
          <a:p>
            <a:r>
              <a:rPr lang="en-US" dirty="0" err="1"/>
              <a:t>Menghubungkan</a:t>
            </a:r>
            <a:r>
              <a:rPr lang="en-US" dirty="0"/>
              <a:t> Controller </a:t>
            </a:r>
            <a:r>
              <a:rPr lang="en-US" dirty="0" err="1"/>
              <a:t>dengan</a:t>
            </a:r>
            <a:r>
              <a:rPr lang="en-US" dirty="0"/>
              <a:t> View Lookup </a:t>
            </a:r>
            <a:r>
              <a:rPr lang="en-US" dirty="0" err="1"/>
              <a:t>Barang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(View LookupBarang.java)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1633042"/>
            <a:ext cx="4167408" cy="250383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 smtClean="0"/>
              <a:t>Memberikan</a:t>
            </a:r>
            <a:r>
              <a:rPr lang="en-US" dirty="0" smtClean="0"/>
              <a:t> Event </a:t>
            </a:r>
            <a:r>
              <a:rPr lang="en-US" dirty="0" err="1" smtClean="0"/>
              <a:t>actionPerformed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button OK. </a:t>
            </a:r>
            <a:r>
              <a:rPr lang="en-US" dirty="0" err="1" smtClean="0"/>
              <a:t>actionPerformed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event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diklik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button ok</a:t>
            </a:r>
            <a:r>
              <a:rPr lang="en-US" dirty="0" smtClean="0">
                <a:sym typeface="Wingdings" panose="05000000000000000000" pitchFamily="2" charset="2"/>
              </a:rPr>
              <a:t> Events  Action </a:t>
            </a:r>
            <a:r>
              <a:rPr lang="en-US" dirty="0" err="1" smtClean="0">
                <a:sym typeface="Wingdings" panose="05000000000000000000" pitchFamily="2" charset="2"/>
              </a:rPr>
              <a:t>actionPerformed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01264" y="4408721"/>
            <a:ext cx="11754394" cy="974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Calibri (Body)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 (Body)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Calibri (Body)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 (Body)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 (Body)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err="1" smtClean="0">
                <a:solidFill>
                  <a:srgbClr val="FF0000"/>
                </a:solidFill>
              </a:rPr>
              <a:t>Kemudian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ketik</a:t>
            </a:r>
            <a:r>
              <a:rPr lang="en-US" sz="2400" b="1" dirty="0" smtClean="0">
                <a:solidFill>
                  <a:srgbClr val="FF0000"/>
                </a:solidFill>
              </a:rPr>
              <a:t> script </a:t>
            </a:r>
            <a:r>
              <a:rPr lang="en-US" sz="2400" b="1" dirty="0" err="1" smtClean="0">
                <a:solidFill>
                  <a:srgbClr val="FF0000"/>
                </a:solidFill>
              </a:rPr>
              <a:t>berikut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pada</a:t>
            </a:r>
            <a:r>
              <a:rPr lang="en-US" sz="2400" b="1" dirty="0" smtClean="0">
                <a:solidFill>
                  <a:srgbClr val="FF0000"/>
                </a:solidFill>
              </a:rPr>
              <a:t> button OK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6340" y="1633042"/>
            <a:ext cx="7648575" cy="1981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637" y="4931351"/>
            <a:ext cx="7485150" cy="1565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321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932" y="487340"/>
            <a:ext cx="11754394" cy="873854"/>
          </a:xfrm>
        </p:spPr>
        <p:txBody>
          <a:bodyPr/>
          <a:lstStyle/>
          <a:p>
            <a:r>
              <a:rPr lang="en-US" dirty="0" err="1"/>
              <a:t>Menghubungkan</a:t>
            </a:r>
            <a:r>
              <a:rPr lang="en-US" dirty="0"/>
              <a:t> Controller </a:t>
            </a:r>
            <a:r>
              <a:rPr lang="en-US" dirty="0" err="1"/>
              <a:t>dengan</a:t>
            </a:r>
            <a:r>
              <a:rPr lang="en-US" dirty="0"/>
              <a:t> View Lookup </a:t>
            </a:r>
            <a:r>
              <a:rPr lang="en-US" dirty="0" err="1"/>
              <a:t>Barang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(View LookupBarang.java)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1633042"/>
            <a:ext cx="4686023" cy="21610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Memberikan</a:t>
            </a:r>
            <a:r>
              <a:rPr lang="en-US" dirty="0" smtClean="0"/>
              <a:t> Event </a:t>
            </a:r>
            <a:r>
              <a:rPr lang="en-US" dirty="0" err="1" smtClean="0"/>
              <a:t>actionPerformed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button </a:t>
            </a:r>
            <a:r>
              <a:rPr lang="en-US" dirty="0" err="1" smtClean="0"/>
              <a:t>batal</a:t>
            </a:r>
            <a:r>
              <a:rPr lang="en-US" dirty="0" smtClean="0"/>
              <a:t>. </a:t>
            </a:r>
            <a:r>
              <a:rPr lang="en-US" dirty="0" err="1" smtClean="0"/>
              <a:t>actionPerformed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event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diklik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button </a:t>
            </a:r>
            <a:r>
              <a:rPr lang="en-US" dirty="0" err="1" smtClean="0"/>
              <a:t>batal</a:t>
            </a:r>
            <a:r>
              <a:rPr lang="en-US" dirty="0" smtClean="0">
                <a:sym typeface="Wingdings" panose="05000000000000000000" pitchFamily="2" charset="2"/>
              </a:rPr>
              <a:t> Events  Action </a:t>
            </a:r>
            <a:r>
              <a:rPr lang="en-US" dirty="0" err="1" smtClean="0">
                <a:sym typeface="Wingdings" panose="05000000000000000000" pitchFamily="2" charset="2"/>
              </a:rPr>
              <a:t>actionPerformed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8932" y="4326340"/>
            <a:ext cx="11754394" cy="974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Calibri (Body)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 (Body)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Calibri (Body)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 (Body)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 (Body)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err="1" smtClean="0">
                <a:solidFill>
                  <a:srgbClr val="FF0000"/>
                </a:solidFill>
              </a:rPr>
              <a:t>Kemudian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ketik</a:t>
            </a:r>
            <a:r>
              <a:rPr lang="en-US" sz="2400" b="1" dirty="0" smtClean="0">
                <a:solidFill>
                  <a:srgbClr val="FF0000"/>
                </a:solidFill>
              </a:rPr>
              <a:t> script </a:t>
            </a:r>
            <a:r>
              <a:rPr lang="en-US" sz="2400" b="1" dirty="0" err="1" smtClean="0">
                <a:solidFill>
                  <a:srgbClr val="FF0000"/>
                </a:solidFill>
              </a:rPr>
              <a:t>berikut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pada</a:t>
            </a:r>
            <a:r>
              <a:rPr lang="en-US" sz="2400" b="1" dirty="0" smtClean="0">
                <a:solidFill>
                  <a:srgbClr val="FF0000"/>
                </a:solidFill>
              </a:rPr>
              <a:t> button </a:t>
            </a:r>
            <a:r>
              <a:rPr lang="en-US" sz="2400" b="1" dirty="0" err="1" smtClean="0">
                <a:solidFill>
                  <a:srgbClr val="FF0000"/>
                </a:solidFill>
              </a:rPr>
              <a:t>Batal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4955" y="1512374"/>
            <a:ext cx="7296150" cy="2038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300" y="4813457"/>
            <a:ext cx="9969191" cy="1019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1100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932" y="487340"/>
            <a:ext cx="11754394" cy="873854"/>
          </a:xfrm>
        </p:spPr>
        <p:txBody>
          <a:bodyPr/>
          <a:lstStyle/>
          <a:p>
            <a:r>
              <a:rPr lang="en-US" dirty="0" err="1"/>
              <a:t>Menghubungkan</a:t>
            </a:r>
            <a:r>
              <a:rPr lang="en-US" dirty="0"/>
              <a:t> Controller </a:t>
            </a:r>
            <a:r>
              <a:rPr lang="en-US" dirty="0" err="1"/>
              <a:t>dengan</a:t>
            </a:r>
            <a:r>
              <a:rPr lang="en-US" dirty="0"/>
              <a:t> View Lookup </a:t>
            </a:r>
            <a:r>
              <a:rPr lang="en-US" dirty="0" err="1"/>
              <a:t>Barang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(View LookupBarang.java)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1633042"/>
            <a:ext cx="5313820" cy="24749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Memberikan</a:t>
            </a:r>
            <a:r>
              <a:rPr lang="en-US" dirty="0" smtClean="0"/>
              <a:t> Event </a:t>
            </a:r>
            <a:r>
              <a:rPr lang="en-US" dirty="0" err="1" smtClean="0"/>
              <a:t>keyReleased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textfield</a:t>
            </a:r>
            <a:r>
              <a:rPr lang="en-US" dirty="0" smtClean="0"/>
              <a:t> </a:t>
            </a:r>
            <a:r>
              <a:rPr lang="en-US" dirty="0" err="1" smtClean="0"/>
              <a:t>txtPencarian</a:t>
            </a:r>
            <a:r>
              <a:rPr lang="en-US" dirty="0" smtClean="0"/>
              <a:t>. </a:t>
            </a:r>
            <a:r>
              <a:rPr lang="en-US" dirty="0" err="1"/>
              <a:t>keyReleased</a:t>
            </a:r>
            <a:r>
              <a:rPr lang="en-US" dirty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event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untu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keyboard </a:t>
            </a:r>
            <a:r>
              <a:rPr lang="en-US" dirty="0" err="1" smtClean="0"/>
              <a:t>dilepas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txtPencarian</a:t>
            </a:r>
            <a:r>
              <a:rPr lang="en-US" dirty="0" smtClean="0">
                <a:sym typeface="Wingdings" panose="05000000000000000000" pitchFamily="2" charset="2"/>
              </a:rPr>
              <a:t> Events  Key</a:t>
            </a:r>
            <a:r>
              <a:rPr lang="en-US" dirty="0" smtClean="0"/>
              <a:t> </a:t>
            </a:r>
            <a:r>
              <a:rPr lang="en-US" dirty="0" err="1"/>
              <a:t>keyReleased</a:t>
            </a:r>
            <a:r>
              <a:rPr lang="en-US" dirty="0"/>
              <a:t>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99724" y="4917390"/>
            <a:ext cx="4913721" cy="1155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Calibri (Body)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 (Body)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Calibri (Body)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 (Body)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 (Body)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err="1" smtClean="0">
                <a:solidFill>
                  <a:srgbClr val="FF0000"/>
                </a:solidFill>
              </a:rPr>
              <a:t>Kemudian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ketik</a:t>
            </a:r>
            <a:r>
              <a:rPr lang="en-US" sz="2400" b="1" dirty="0" smtClean="0">
                <a:solidFill>
                  <a:srgbClr val="FF0000"/>
                </a:solidFill>
              </a:rPr>
              <a:t> Script Event Key released </a:t>
            </a:r>
            <a:r>
              <a:rPr lang="en-US" sz="2400" b="1" dirty="0" err="1" smtClean="0">
                <a:solidFill>
                  <a:srgbClr val="FF0000"/>
                </a:solidFill>
              </a:rPr>
              <a:t>untuk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textfield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txtPencarian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2752" y="1503670"/>
            <a:ext cx="6029325" cy="27336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3009" y="4917390"/>
            <a:ext cx="6448701" cy="159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3612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8932" y="2438400"/>
            <a:ext cx="11754394" cy="149066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2113" lvl="1" indent="0" algn="ctr">
              <a:buFont typeface="Arial" panose="020B0604020202020204" pitchFamily="34" charset="0"/>
              <a:buNone/>
            </a:pPr>
            <a:r>
              <a:rPr lang="en-US" sz="7200" b="1" u="sng" smtClean="0">
                <a:latin typeface="Bradley Hand ITC" pitchFamily="66" charset="0"/>
              </a:rPr>
              <a:t>Selesai</a:t>
            </a:r>
            <a:endParaRPr lang="nb-NO" sz="6600" u="sng" dirty="0" smtClean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743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716692" y="1981200"/>
            <a:ext cx="10824520" cy="737286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ClrTx/>
              <a:buNone/>
            </a:pPr>
            <a:r>
              <a:rPr lang="nb-NO" sz="3600" b="1" dirty="0" smtClean="0">
                <a:solidFill>
                  <a:srgbClr val="002060"/>
                </a:solidFill>
              </a:rPr>
              <a:t>1. VIEW FORM LOOKUP BARANG</a:t>
            </a:r>
          </a:p>
          <a:p>
            <a:pPr marL="392113" lvl="1" indent="0">
              <a:buClrTx/>
              <a:buFont typeface="Arial" pitchFamily="34" charset="0"/>
              <a:buNone/>
            </a:pPr>
            <a:endParaRPr lang="nb-NO" sz="3200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716692" y="3039070"/>
            <a:ext cx="1082451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View </a:t>
            </a:r>
            <a:r>
              <a:rPr lang="en-US" sz="2200" dirty="0" err="1" smtClean="0"/>
              <a:t>berfungsi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tampilan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user interface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sistem</a:t>
            </a:r>
            <a:r>
              <a:rPr lang="en-US" sz="2200" dirty="0" smtClean="0"/>
              <a:t>.</a:t>
            </a:r>
          </a:p>
          <a:p>
            <a:r>
              <a:rPr lang="en-US" sz="2200" dirty="0" err="1"/>
              <a:t>Semua</a:t>
            </a:r>
            <a:r>
              <a:rPr lang="en-US" sz="2200" dirty="0"/>
              <a:t> file yang </a:t>
            </a:r>
            <a:r>
              <a:rPr lang="en-US" sz="2200" dirty="0" err="1"/>
              <a:t>dibuat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tahap</a:t>
            </a:r>
            <a:r>
              <a:rPr lang="en-US" sz="2200" dirty="0"/>
              <a:t>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akan</a:t>
            </a:r>
            <a:r>
              <a:rPr lang="en-US" sz="2200" dirty="0"/>
              <a:t> </a:t>
            </a:r>
            <a:r>
              <a:rPr lang="en-US" sz="2200" dirty="0" err="1"/>
              <a:t>disimpan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Package </a:t>
            </a:r>
            <a:r>
              <a:rPr lang="en-US" sz="2200" dirty="0" smtClean="0"/>
              <a:t>“</a:t>
            </a:r>
            <a:r>
              <a:rPr lang="en-US" sz="2200" b="1" dirty="0" smtClean="0">
                <a:solidFill>
                  <a:srgbClr val="C00000"/>
                </a:solidFill>
              </a:rPr>
              <a:t>View</a:t>
            </a:r>
            <a:r>
              <a:rPr lang="en-US" sz="2200" dirty="0" smtClean="0"/>
              <a:t>”.</a:t>
            </a:r>
            <a:endParaRPr lang="en-US" sz="2200" dirty="0"/>
          </a:p>
          <a:p>
            <a:endParaRPr lang="en-US" sz="2200" dirty="0" smtClean="0"/>
          </a:p>
          <a:p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tahap</a:t>
            </a:r>
            <a:r>
              <a:rPr lang="en-US" sz="2200" dirty="0" smtClean="0"/>
              <a:t> </a:t>
            </a:r>
            <a:r>
              <a:rPr lang="en-US" sz="2200" dirty="0" err="1" smtClean="0"/>
              <a:t>ini</a:t>
            </a:r>
            <a:r>
              <a:rPr lang="en-US" sz="2200" dirty="0" smtClean="0"/>
              <a:t>, </a:t>
            </a:r>
            <a:r>
              <a:rPr lang="en-US" sz="2200" dirty="0" err="1" smtClean="0"/>
              <a:t>kita</a:t>
            </a:r>
            <a:r>
              <a:rPr lang="en-US" sz="2200" dirty="0" smtClean="0"/>
              <a:t>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membuat</a:t>
            </a:r>
            <a:r>
              <a:rPr lang="en-US" sz="2200" dirty="0" smtClean="0"/>
              <a:t> 1 file </a:t>
            </a:r>
            <a:r>
              <a:rPr lang="en-US" sz="2200" dirty="0" err="1" smtClean="0"/>
              <a:t>yaitu</a:t>
            </a:r>
            <a:r>
              <a:rPr lang="en-US" sz="2200" dirty="0" smtClean="0"/>
              <a:t> : </a:t>
            </a:r>
            <a:r>
              <a:rPr lang="en-US" sz="2200" b="1" dirty="0" err="1" smtClean="0">
                <a:solidFill>
                  <a:srgbClr val="C00000"/>
                </a:solidFill>
              </a:rPr>
              <a:t>LookupBarang.Java</a:t>
            </a:r>
            <a:endParaRPr lang="en-US" sz="22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77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Merancang</a:t>
            </a:r>
            <a:r>
              <a:rPr lang="en-US" dirty="0" smtClean="0"/>
              <a:t> VIEW Lookup </a:t>
            </a:r>
            <a:r>
              <a:rPr lang="en-US" dirty="0" err="1" smtClean="0"/>
              <a:t>Barang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1374841"/>
            <a:ext cx="11754394" cy="5106504"/>
          </a:xfrm>
        </p:spPr>
        <p:txBody>
          <a:bodyPr>
            <a:normAutofit/>
          </a:bodyPr>
          <a:lstStyle/>
          <a:p>
            <a:pPr marL="226695" lvl="2" indent="0" algn="just" fontAlgn="auto">
              <a:spcAft>
                <a:spcPts val="0"/>
              </a:spcAft>
              <a:buClrTx/>
              <a:buNone/>
              <a:defRPr/>
            </a:pPr>
            <a:r>
              <a:rPr lang="en-US" sz="2200" dirty="0" err="1" smtClean="0">
                <a:latin typeface="+mn-lt"/>
                <a:cs typeface="Arial" pitchFamily="34" charset="0"/>
              </a:rPr>
              <a:t>Ikuti</a:t>
            </a:r>
            <a:r>
              <a:rPr lang="en-US" sz="2200" dirty="0" smtClean="0">
                <a:latin typeface="+mn-lt"/>
                <a:cs typeface="Arial" pitchFamily="34" charset="0"/>
              </a:rPr>
              <a:t> </a:t>
            </a:r>
            <a:r>
              <a:rPr lang="en-US" sz="2200" dirty="0" err="1" smtClean="0">
                <a:latin typeface="+mn-lt"/>
                <a:cs typeface="Arial" pitchFamily="34" charset="0"/>
              </a:rPr>
              <a:t>Langkah-langkah</a:t>
            </a:r>
            <a:r>
              <a:rPr lang="en-US" sz="2200" dirty="0" smtClean="0">
                <a:latin typeface="+mn-lt"/>
                <a:cs typeface="Arial" pitchFamily="34" charset="0"/>
              </a:rPr>
              <a:t> </a:t>
            </a:r>
            <a:r>
              <a:rPr lang="en-US" sz="2200" dirty="0" err="1" smtClean="0">
                <a:latin typeface="+mn-lt"/>
                <a:cs typeface="Arial" pitchFamily="34" charset="0"/>
              </a:rPr>
              <a:t>berikut</a:t>
            </a:r>
            <a:endParaRPr lang="en-US" sz="2200" dirty="0" smtClean="0">
              <a:latin typeface="+mn-lt"/>
              <a:cs typeface="Arial" pitchFamily="34" charset="0"/>
            </a:endParaRPr>
          </a:p>
          <a:p>
            <a:pPr marL="683895" lvl="2" indent="-457200" algn="just" fontAlgn="auto"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sz="2200" dirty="0" err="1" smtClean="0">
                <a:latin typeface="+mn-lt"/>
                <a:cs typeface="Arial" pitchFamily="34" charset="0"/>
              </a:rPr>
              <a:t>Buka</a:t>
            </a:r>
            <a:r>
              <a:rPr lang="en-US" sz="2200" dirty="0" smtClean="0">
                <a:latin typeface="+mn-lt"/>
                <a:cs typeface="Arial" pitchFamily="34" charset="0"/>
              </a:rPr>
              <a:t> Project </a:t>
            </a:r>
            <a:r>
              <a:rPr lang="en-US" sz="2200" dirty="0" err="1" smtClean="0">
                <a:latin typeface="+mn-lt"/>
                <a:cs typeface="Arial" pitchFamily="34" charset="0"/>
              </a:rPr>
              <a:t>SistemPenjualan</a:t>
            </a:r>
            <a:r>
              <a:rPr lang="en-US" sz="2200" dirty="0" smtClean="0">
                <a:latin typeface="+mn-lt"/>
                <a:cs typeface="Arial" pitchFamily="34" charset="0"/>
              </a:rPr>
              <a:t> </a:t>
            </a:r>
          </a:p>
          <a:p>
            <a:pPr marL="683895" lvl="2" indent="-457200" algn="just" fontAlgn="auto"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sz="2200" dirty="0" err="1" smtClean="0">
                <a:latin typeface="+mn-lt"/>
                <a:cs typeface="Arial" pitchFamily="34" charset="0"/>
              </a:rPr>
              <a:t>Pilih</a:t>
            </a:r>
            <a:r>
              <a:rPr lang="en-US" sz="2200" dirty="0" smtClean="0">
                <a:latin typeface="+mn-lt"/>
                <a:cs typeface="Arial" pitchFamily="34" charset="0"/>
              </a:rPr>
              <a:t> Menu File </a:t>
            </a:r>
            <a:r>
              <a:rPr lang="en-US" sz="2200" dirty="0" smtClean="0">
                <a:latin typeface="+mn-lt"/>
                <a:cs typeface="Arial" pitchFamily="34" charset="0"/>
                <a:sym typeface="Wingdings" panose="05000000000000000000" pitchFamily="2" charset="2"/>
              </a:rPr>
              <a:t> New File</a:t>
            </a:r>
            <a:endParaRPr lang="en-US" sz="2200" dirty="0">
              <a:latin typeface="+mn-lt"/>
              <a:cs typeface="Arial" pitchFamily="34" charset="0"/>
            </a:endParaRPr>
          </a:p>
          <a:p>
            <a:endParaRPr lang="en-US" dirty="0">
              <a:latin typeface="+mn-lt"/>
              <a:cs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91366" y="2459363"/>
            <a:ext cx="11021962" cy="4021981"/>
            <a:chOff x="891366" y="2459363"/>
            <a:chExt cx="11021962" cy="402198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91366" y="2459363"/>
              <a:ext cx="5850154" cy="4021981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2923050" y="2986690"/>
              <a:ext cx="3684105" cy="182770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326702" y="3381333"/>
              <a:ext cx="2271091" cy="182771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278140" y="6148146"/>
              <a:ext cx="618435" cy="228600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Line Callout 1 (Accent Bar) 8"/>
            <p:cNvSpPr/>
            <p:nvPr/>
          </p:nvSpPr>
          <p:spPr>
            <a:xfrm>
              <a:off x="7056300" y="2884618"/>
              <a:ext cx="4857028" cy="284842"/>
            </a:xfrm>
            <a:prstGeom prst="accentCallout1">
              <a:avLst>
                <a:gd name="adj1" fmla="val 24128"/>
                <a:gd name="adj2" fmla="val -1107"/>
                <a:gd name="adj3" fmla="val 39093"/>
                <a:gd name="adj4" fmla="val -7989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61938" indent="-261938">
                <a:tabLst>
                  <a:tab pos="261938" algn="l"/>
                </a:tabLst>
              </a:pPr>
              <a:r>
                <a:rPr lang="en-US" sz="1400" dirty="0" err="1" smtClean="0">
                  <a:solidFill>
                    <a:schemeClr val="tx1"/>
                  </a:solidFill>
                </a:rPr>
                <a:t>Pilih</a:t>
              </a:r>
              <a:r>
                <a:rPr lang="en-US" sz="1400" dirty="0" smtClean="0">
                  <a:solidFill>
                    <a:schemeClr val="tx1"/>
                  </a:solidFill>
                </a:rPr>
                <a:t> Project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SistemPenjualan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Line Callout 1 (Accent Bar) 9"/>
            <p:cNvSpPr/>
            <p:nvPr/>
          </p:nvSpPr>
          <p:spPr>
            <a:xfrm>
              <a:off x="7056299" y="3420309"/>
              <a:ext cx="4857028" cy="589892"/>
            </a:xfrm>
            <a:prstGeom prst="accentCallout1">
              <a:avLst>
                <a:gd name="adj1" fmla="val 24128"/>
                <a:gd name="adj2" fmla="val -1107"/>
                <a:gd name="adj3" fmla="val 10368"/>
                <a:gd name="adj4" fmla="val -672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tabLst>
                  <a:tab pos="0" algn="l"/>
                </a:tabLst>
              </a:pPr>
              <a:r>
                <a:rPr lang="en-US" sz="1400" dirty="0" err="1" smtClean="0">
                  <a:solidFill>
                    <a:schemeClr val="tx1"/>
                  </a:solidFill>
                </a:rPr>
                <a:t>Pilih</a:t>
              </a:r>
              <a:r>
                <a:rPr lang="en-US" sz="1400" dirty="0" smtClean="0">
                  <a:solidFill>
                    <a:schemeClr val="tx1"/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Tipe</a:t>
              </a:r>
              <a:r>
                <a:rPr lang="en-US" sz="1400" dirty="0" smtClean="0">
                  <a:solidFill>
                    <a:schemeClr val="tx1"/>
                  </a:solidFill>
                </a:rPr>
                <a:t> </a:t>
              </a:r>
              <a:r>
                <a:rPr lang="en-US" sz="1400" b="1" dirty="0" err="1" smtClean="0">
                  <a:solidFill>
                    <a:schemeClr val="tx1"/>
                  </a:solidFill>
                </a:rPr>
                <a:t>Jdialog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 Form</a:t>
              </a:r>
              <a:r>
                <a:rPr lang="en-US" sz="1400" dirty="0" smtClean="0">
                  <a:solidFill>
                    <a:schemeClr val="tx1"/>
                  </a:solidFill>
                </a:rPr>
                <a:t>,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merupakan</a:t>
              </a:r>
              <a:r>
                <a:rPr lang="en-US" sz="1400" dirty="0" smtClean="0">
                  <a:solidFill>
                    <a:schemeClr val="tx1"/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salah</a:t>
              </a:r>
              <a:r>
                <a:rPr lang="en-US" sz="1400" dirty="0" smtClean="0">
                  <a:solidFill>
                    <a:schemeClr val="tx1"/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satu</a:t>
              </a:r>
              <a:r>
                <a:rPr lang="en-US" sz="1400" dirty="0" smtClean="0">
                  <a:solidFill>
                    <a:schemeClr val="tx1"/>
                  </a:solidFill>
                </a:rPr>
                <a:t> Class Swing Container yang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berfungsi</a:t>
              </a:r>
              <a:r>
                <a:rPr lang="en-US" sz="1400" dirty="0" smtClean="0">
                  <a:solidFill>
                    <a:schemeClr val="tx1"/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untuk</a:t>
              </a:r>
              <a:r>
                <a:rPr lang="en-US" sz="1400" dirty="0" smtClean="0">
                  <a:solidFill>
                    <a:schemeClr val="tx1"/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menampung</a:t>
              </a:r>
              <a:r>
                <a:rPr lang="en-US" sz="1400" dirty="0" smtClean="0">
                  <a:solidFill>
                    <a:schemeClr val="tx1"/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objek</a:t>
              </a:r>
              <a:r>
                <a:rPr lang="en-US" sz="1400" dirty="0" smtClean="0">
                  <a:solidFill>
                    <a:schemeClr val="tx1"/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dan</a:t>
              </a:r>
              <a:r>
                <a:rPr lang="en-US" sz="1400" dirty="0" smtClean="0">
                  <a:solidFill>
                    <a:schemeClr val="tx1"/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ditampilkan</a:t>
              </a:r>
              <a:r>
                <a:rPr lang="en-US" sz="1400" dirty="0" smtClean="0">
                  <a:solidFill>
                    <a:schemeClr val="tx1"/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berupa</a:t>
              </a:r>
              <a:r>
                <a:rPr lang="en-US" sz="1400" dirty="0" smtClean="0">
                  <a:solidFill>
                    <a:schemeClr val="tx1"/>
                  </a:solidFill>
                </a:rPr>
                <a:t> window 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Line Callout 1 (Accent Bar) 10"/>
            <p:cNvSpPr/>
            <p:nvPr/>
          </p:nvSpPr>
          <p:spPr>
            <a:xfrm>
              <a:off x="7056298" y="4289046"/>
              <a:ext cx="4857028" cy="284701"/>
            </a:xfrm>
            <a:prstGeom prst="accentCallout1">
              <a:avLst>
                <a:gd name="adj1" fmla="val 24128"/>
                <a:gd name="adj2" fmla="val -1107"/>
                <a:gd name="adj3" fmla="val -150679"/>
                <a:gd name="adj4" fmla="val -60574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61938" indent="-261938">
                <a:tabLst>
                  <a:tab pos="261938" algn="l"/>
                </a:tabLst>
              </a:pPr>
              <a:r>
                <a:rPr lang="en-US" sz="1400" dirty="0" err="1">
                  <a:solidFill>
                    <a:schemeClr val="tx1"/>
                  </a:solidFill>
                </a:rPr>
                <a:t>Pilih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Kategori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b="1" dirty="0">
                  <a:solidFill>
                    <a:schemeClr val="tx1"/>
                  </a:solidFill>
                </a:rPr>
                <a:t>Swing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b="1" dirty="0">
                  <a:solidFill>
                    <a:schemeClr val="tx1"/>
                  </a:solidFill>
                </a:rPr>
                <a:t>GUI Form</a:t>
              </a:r>
            </a:p>
            <a:p>
              <a:pPr marL="261938" indent="-261938">
                <a:tabLst>
                  <a:tab pos="261938" algn="l"/>
                </a:tabLst>
              </a:pP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575843" y="3801778"/>
              <a:ext cx="1374583" cy="208423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3822062" y="3696786"/>
              <a:ext cx="256728" cy="22245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6413257" y="2888080"/>
              <a:ext cx="256728" cy="22245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6481881" y="3354551"/>
              <a:ext cx="256728" cy="22245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4765102" y="6049215"/>
              <a:ext cx="256728" cy="22245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20" name="Line Callout 1 (Accent Bar) 19"/>
            <p:cNvSpPr/>
            <p:nvPr/>
          </p:nvSpPr>
          <p:spPr>
            <a:xfrm>
              <a:off x="7056298" y="4852592"/>
              <a:ext cx="4857028" cy="284701"/>
            </a:xfrm>
            <a:prstGeom prst="accentCallout1">
              <a:avLst>
                <a:gd name="adj1" fmla="val 24128"/>
                <a:gd name="adj2" fmla="val -1107"/>
                <a:gd name="adj3" fmla="val 441693"/>
                <a:gd name="adj4" fmla="val -42341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61938" indent="-261938">
                <a:tabLst>
                  <a:tab pos="261938" algn="l"/>
                </a:tabLst>
              </a:pPr>
              <a:r>
                <a:rPr lang="en-US" sz="1400" dirty="0" err="1" smtClean="0">
                  <a:solidFill>
                    <a:schemeClr val="tx1"/>
                  </a:solidFill>
                </a:rPr>
                <a:t>Selanjutnya</a:t>
              </a:r>
              <a:r>
                <a:rPr lang="en-US" sz="1400" dirty="0" smtClean="0">
                  <a:solidFill>
                    <a:schemeClr val="tx1"/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klik</a:t>
              </a:r>
              <a:r>
                <a:rPr lang="en-US" sz="1400" dirty="0" smtClean="0">
                  <a:solidFill>
                    <a:schemeClr val="tx1"/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tombol</a:t>
              </a:r>
              <a:r>
                <a:rPr lang="en-US" sz="1400" dirty="0" smtClean="0">
                  <a:solidFill>
                    <a:schemeClr val="tx1"/>
                  </a:solidFill>
                </a:rPr>
                <a:t> 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Next</a:t>
              </a:r>
              <a:endParaRPr lang="en-US" sz="1400" b="1" dirty="0">
                <a:solidFill>
                  <a:schemeClr val="tx1"/>
                </a:solidFill>
              </a:endParaRPr>
            </a:p>
            <a:p>
              <a:pPr marL="261938" indent="-261938">
                <a:tabLst>
                  <a:tab pos="261938" algn="l"/>
                </a:tabLst>
              </a:pPr>
              <a:endParaRPr lang="en-US" sz="14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6513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Merancang</a:t>
            </a:r>
            <a:r>
              <a:rPr lang="en-US" dirty="0"/>
              <a:t> VIEW Lookup </a:t>
            </a:r>
            <a:r>
              <a:rPr lang="en-US" dirty="0" err="1" smtClean="0"/>
              <a:t>Barang</a:t>
            </a:r>
            <a:r>
              <a:rPr lang="en-US" dirty="0" smtClean="0"/>
              <a:t> …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1374841"/>
            <a:ext cx="11754394" cy="5106504"/>
          </a:xfrm>
        </p:spPr>
        <p:txBody>
          <a:bodyPr>
            <a:normAutofit/>
          </a:bodyPr>
          <a:lstStyle/>
          <a:p>
            <a:pPr marL="226695" lvl="2" indent="0" algn="just" fontAlgn="auto">
              <a:spcAft>
                <a:spcPts val="0"/>
              </a:spcAft>
              <a:buClrTx/>
              <a:buNone/>
              <a:defRPr/>
            </a:pPr>
            <a:r>
              <a:rPr lang="en-US" sz="2200" dirty="0" err="1" smtClean="0">
                <a:latin typeface="+mn-lt"/>
                <a:cs typeface="Arial" pitchFamily="34" charset="0"/>
              </a:rPr>
              <a:t>Ikuti</a:t>
            </a:r>
            <a:r>
              <a:rPr lang="en-US" sz="2200" dirty="0" smtClean="0">
                <a:latin typeface="+mn-lt"/>
                <a:cs typeface="Arial" pitchFamily="34" charset="0"/>
              </a:rPr>
              <a:t> </a:t>
            </a:r>
            <a:r>
              <a:rPr lang="en-US" sz="2200" dirty="0" err="1" smtClean="0">
                <a:latin typeface="+mn-lt"/>
                <a:cs typeface="Arial" pitchFamily="34" charset="0"/>
              </a:rPr>
              <a:t>Langkah-langkah</a:t>
            </a:r>
            <a:r>
              <a:rPr lang="en-US" sz="2200" dirty="0" smtClean="0">
                <a:latin typeface="+mn-lt"/>
                <a:cs typeface="Arial" pitchFamily="34" charset="0"/>
              </a:rPr>
              <a:t> </a:t>
            </a:r>
            <a:r>
              <a:rPr lang="en-US" sz="2200" dirty="0" err="1" smtClean="0">
                <a:latin typeface="+mn-lt"/>
                <a:cs typeface="Arial" pitchFamily="34" charset="0"/>
              </a:rPr>
              <a:t>berikut</a:t>
            </a:r>
            <a:endParaRPr lang="en-US" sz="2200" dirty="0" smtClean="0">
              <a:latin typeface="+mn-lt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latin typeface="+mn-lt"/>
              <a:cs typeface="Arial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23716" y="2120726"/>
            <a:ext cx="10947444" cy="4042925"/>
            <a:chOff x="523716" y="2120726"/>
            <a:chExt cx="10947444" cy="4042925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3716" y="2120726"/>
              <a:ext cx="5876251" cy="4042925"/>
            </a:xfrm>
            <a:prstGeom prst="rect">
              <a:avLst/>
            </a:prstGeom>
          </p:spPr>
        </p:pic>
        <p:grpSp>
          <p:nvGrpSpPr>
            <p:cNvPr id="14" name="Group 13"/>
            <p:cNvGrpSpPr/>
            <p:nvPr/>
          </p:nvGrpSpPr>
          <p:grpSpPr>
            <a:xfrm>
              <a:off x="2708631" y="2470698"/>
              <a:ext cx="8762529" cy="3602724"/>
              <a:chOff x="2708631" y="2470698"/>
              <a:chExt cx="8762529" cy="3602724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2708631" y="2622382"/>
                <a:ext cx="3684105" cy="221152"/>
              </a:xfrm>
              <a:prstGeom prst="rect">
                <a:avLst/>
              </a:pr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6198838" y="2571991"/>
                <a:ext cx="256728" cy="222453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7" name="Line Callout 1 (Accent Bar) 6"/>
              <p:cNvSpPr/>
              <p:nvPr/>
            </p:nvSpPr>
            <p:spPr>
              <a:xfrm>
                <a:off x="6606504" y="2470698"/>
                <a:ext cx="4857028" cy="284842"/>
              </a:xfrm>
              <a:prstGeom prst="accentCallout1">
                <a:avLst>
                  <a:gd name="adj1" fmla="val 24128"/>
                  <a:gd name="adj2" fmla="val -1107"/>
                  <a:gd name="adj3" fmla="val 42065"/>
                  <a:gd name="adj4" fmla="val -4328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261938" indent="-261938">
                  <a:tabLst>
                    <a:tab pos="261938" algn="l"/>
                  </a:tabLst>
                </a:pPr>
                <a:r>
                  <a:rPr lang="en-US" sz="1400" dirty="0" smtClean="0">
                    <a:solidFill>
                      <a:schemeClr val="tx1"/>
                    </a:solidFill>
                  </a:rPr>
                  <a:t>Isi </a:t>
                </a:r>
                <a:r>
                  <a:rPr lang="en-US" sz="1400" dirty="0" err="1" smtClean="0">
                    <a:solidFill>
                      <a:schemeClr val="tx1"/>
                    </a:solidFill>
                  </a:rPr>
                  <a:t>Nama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 Class </a:t>
                </a:r>
                <a:r>
                  <a:rPr lang="en-US" sz="1400" b="1" dirty="0" err="1" smtClean="0">
                    <a:solidFill>
                      <a:schemeClr val="tx1"/>
                    </a:solidFill>
                  </a:rPr>
                  <a:t>LookupBarang</a:t>
                </a:r>
                <a:endParaRPr lang="en-US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708631" y="3416023"/>
                <a:ext cx="3684105" cy="182770"/>
              </a:xfrm>
              <a:prstGeom prst="rect">
                <a:avLst/>
              </a:pr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6198838" y="3317413"/>
                <a:ext cx="256728" cy="222453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2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Line Callout 1 (Accent Bar) 9"/>
              <p:cNvSpPr/>
              <p:nvPr/>
            </p:nvSpPr>
            <p:spPr>
              <a:xfrm>
                <a:off x="6606504" y="3127389"/>
                <a:ext cx="4857028" cy="284842"/>
              </a:xfrm>
              <a:prstGeom prst="accentCallout1">
                <a:avLst>
                  <a:gd name="adj1" fmla="val 24128"/>
                  <a:gd name="adj2" fmla="val -1107"/>
                  <a:gd name="adj3" fmla="val 74761"/>
                  <a:gd name="adj4" fmla="val -4038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261938" indent="-261938">
                  <a:tabLst>
                    <a:tab pos="261938" algn="l"/>
                  </a:tabLst>
                </a:pPr>
                <a:r>
                  <a:rPr lang="en-US" sz="1400" dirty="0" smtClean="0">
                    <a:solidFill>
                      <a:schemeClr val="tx1"/>
                    </a:solidFill>
                  </a:rPr>
                  <a:t>Isi Package </a:t>
                </a:r>
                <a:r>
                  <a:rPr lang="en-US" sz="1400" dirty="0" err="1" smtClean="0">
                    <a:solidFill>
                      <a:schemeClr val="tx1"/>
                    </a:solidFill>
                  </a:rPr>
                  <a:t>dengan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400" b="1" dirty="0" smtClean="0">
                    <a:solidFill>
                      <a:schemeClr val="tx1"/>
                    </a:solidFill>
                  </a:rPr>
                  <a:t>View</a:t>
                </a:r>
                <a:endParaRPr lang="en-US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537409" y="5848778"/>
                <a:ext cx="610326" cy="224644"/>
              </a:xfrm>
              <a:prstGeom prst="rect">
                <a:avLst/>
              </a:pr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4986602" y="5742416"/>
                <a:ext cx="256728" cy="222453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3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Line Callout 1 (Accent Bar) 12"/>
              <p:cNvSpPr/>
              <p:nvPr/>
            </p:nvSpPr>
            <p:spPr>
              <a:xfrm>
                <a:off x="6614132" y="3673681"/>
                <a:ext cx="4857028" cy="284842"/>
              </a:xfrm>
              <a:prstGeom prst="accentCallout1">
                <a:avLst>
                  <a:gd name="adj1" fmla="val 24128"/>
                  <a:gd name="adj2" fmla="val -1107"/>
                  <a:gd name="adj3" fmla="val 744742"/>
                  <a:gd name="adj4" fmla="val -29686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261938" indent="-261938">
                  <a:tabLst>
                    <a:tab pos="261938" algn="l"/>
                  </a:tabLst>
                </a:pPr>
                <a:r>
                  <a:rPr lang="en-US" sz="1400" dirty="0" err="1" smtClean="0">
                    <a:solidFill>
                      <a:schemeClr val="tx1"/>
                    </a:solidFill>
                  </a:rPr>
                  <a:t>Klik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400" dirty="0" err="1" smtClean="0">
                    <a:solidFill>
                      <a:schemeClr val="tx1"/>
                    </a:solidFill>
                  </a:rPr>
                  <a:t>tombol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400" b="1" dirty="0" smtClean="0">
                    <a:solidFill>
                      <a:schemeClr val="tx1"/>
                    </a:solidFill>
                  </a:rPr>
                  <a:t>Finish</a:t>
                </a:r>
                <a:endParaRPr lang="en-US" sz="1400" b="1" dirty="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52785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Merancang</a:t>
            </a:r>
            <a:r>
              <a:rPr lang="en-US" dirty="0"/>
              <a:t> VIEW Lookup </a:t>
            </a:r>
            <a:r>
              <a:rPr lang="en-US" dirty="0" err="1"/>
              <a:t>Barang</a:t>
            </a:r>
            <a:r>
              <a:rPr lang="en-US" dirty="0"/>
              <a:t> … (</a:t>
            </a:r>
            <a:r>
              <a:rPr lang="en-US" dirty="0" err="1"/>
              <a:t>Lanjutan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1110345"/>
            <a:ext cx="11754394" cy="121689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Buatlah</a:t>
            </a:r>
            <a:r>
              <a:rPr lang="en-US" dirty="0" smtClean="0"/>
              <a:t> Design Form Lookup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di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: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33375" y="1804996"/>
            <a:ext cx="10928183" cy="3862511"/>
            <a:chOff x="333375" y="1804996"/>
            <a:chExt cx="10928183" cy="386251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3375" y="2247686"/>
              <a:ext cx="7376385" cy="3419821"/>
            </a:xfrm>
            <a:prstGeom prst="rect">
              <a:avLst/>
            </a:prstGeom>
          </p:spPr>
        </p:pic>
        <p:sp>
          <p:nvSpPr>
            <p:cNvPr id="13" name="Line Callout 1 (Accent Bar) 12"/>
            <p:cNvSpPr/>
            <p:nvPr/>
          </p:nvSpPr>
          <p:spPr>
            <a:xfrm>
              <a:off x="8108027" y="1804996"/>
              <a:ext cx="2505389" cy="483117"/>
            </a:xfrm>
            <a:prstGeom prst="accentCallout1">
              <a:avLst>
                <a:gd name="adj1" fmla="val 24128"/>
                <a:gd name="adj2" fmla="val -1107"/>
                <a:gd name="adj3" fmla="val 160051"/>
                <a:gd name="adj4" fmla="val -9772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631825" indent="-631825">
                <a:tabLst>
                  <a:tab pos="631825" algn="l"/>
                  <a:tab pos="801688" algn="l"/>
                </a:tabLst>
              </a:pPr>
              <a:r>
                <a:rPr lang="en-US" sz="1400" dirty="0" err="1">
                  <a:solidFill>
                    <a:schemeClr val="tx1"/>
                  </a:solidFill>
                </a:rPr>
                <a:t>Tipe</a:t>
              </a:r>
              <a:r>
                <a:rPr lang="en-US" sz="1400" dirty="0">
                  <a:solidFill>
                    <a:schemeClr val="tx1"/>
                  </a:solidFill>
                </a:rPr>
                <a:t> 	:	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JTextField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marL="631825" indent="-631825">
                <a:tabLst>
                  <a:tab pos="631825" algn="l"/>
                  <a:tab pos="801688" algn="l"/>
                </a:tabLst>
              </a:pPr>
              <a:r>
                <a:rPr lang="en-US" sz="1400" dirty="0" err="1">
                  <a:solidFill>
                    <a:schemeClr val="tx1"/>
                  </a:solidFill>
                </a:rPr>
                <a:t>Nama</a:t>
              </a:r>
              <a:r>
                <a:rPr lang="en-US" sz="1400" dirty="0">
                  <a:solidFill>
                    <a:schemeClr val="tx1"/>
                  </a:solidFill>
                </a:rPr>
                <a:t> 	:	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txtPencarian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1" name="Line Callout 1 (Accent Bar) 20"/>
            <p:cNvSpPr/>
            <p:nvPr/>
          </p:nvSpPr>
          <p:spPr>
            <a:xfrm>
              <a:off x="8118800" y="2579787"/>
              <a:ext cx="2505389" cy="483117"/>
            </a:xfrm>
            <a:prstGeom prst="accentCallout1">
              <a:avLst>
                <a:gd name="adj1" fmla="val 24128"/>
                <a:gd name="adj2" fmla="val -1107"/>
                <a:gd name="adj3" fmla="val 8596"/>
                <a:gd name="adj4" fmla="val -2596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631825" indent="-631825">
                <a:tabLst>
                  <a:tab pos="631825" algn="l"/>
                  <a:tab pos="801688" algn="l"/>
                </a:tabLst>
              </a:pPr>
              <a:r>
                <a:rPr lang="en-US" sz="1400" dirty="0" err="1">
                  <a:solidFill>
                    <a:schemeClr val="tx1"/>
                  </a:solidFill>
                </a:rPr>
                <a:t>Tipe</a:t>
              </a:r>
              <a:r>
                <a:rPr lang="en-US" sz="1400" dirty="0">
                  <a:solidFill>
                    <a:schemeClr val="tx1"/>
                  </a:solidFill>
                </a:rPr>
                <a:t> 	:	</a:t>
              </a:r>
              <a:r>
                <a:rPr lang="en-US" sz="1400" dirty="0" err="1">
                  <a:solidFill>
                    <a:schemeClr val="tx1"/>
                  </a:solidFill>
                </a:rPr>
                <a:t>JButton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marL="631825" indent="-631825">
                <a:tabLst>
                  <a:tab pos="631825" algn="l"/>
                  <a:tab pos="801688" algn="l"/>
                </a:tabLst>
              </a:pPr>
              <a:r>
                <a:rPr lang="en-US" sz="1400" dirty="0" err="1">
                  <a:solidFill>
                    <a:schemeClr val="tx1"/>
                  </a:solidFill>
                </a:rPr>
                <a:t>Nama</a:t>
              </a:r>
              <a:r>
                <a:rPr lang="en-US" sz="1400" dirty="0">
                  <a:solidFill>
                    <a:schemeClr val="tx1"/>
                  </a:solidFill>
                </a:rPr>
                <a:t> 	:	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btnCari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0" name="Line Callout 1 (Accent Bar) 29"/>
            <p:cNvSpPr/>
            <p:nvPr/>
          </p:nvSpPr>
          <p:spPr>
            <a:xfrm>
              <a:off x="8108026" y="3431230"/>
              <a:ext cx="3153532" cy="483117"/>
            </a:xfrm>
            <a:prstGeom prst="accentCallout1">
              <a:avLst>
                <a:gd name="adj1" fmla="val 24128"/>
                <a:gd name="adj2" fmla="val -1107"/>
                <a:gd name="adj3" fmla="val -70562"/>
                <a:gd name="adj4" fmla="val -31822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631825" indent="-631825">
                <a:tabLst>
                  <a:tab pos="631825" algn="l"/>
                  <a:tab pos="801688" algn="l"/>
                </a:tabLst>
              </a:pPr>
              <a:r>
                <a:rPr lang="en-US" sz="1400" dirty="0" err="1">
                  <a:solidFill>
                    <a:schemeClr val="tx1"/>
                  </a:solidFill>
                </a:rPr>
                <a:t>Tipe</a:t>
              </a:r>
              <a:r>
                <a:rPr lang="en-US" sz="1400" dirty="0">
                  <a:solidFill>
                    <a:schemeClr val="tx1"/>
                  </a:solidFill>
                </a:rPr>
                <a:t> 	:	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JTable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marL="631825" indent="-631825">
                <a:tabLst>
                  <a:tab pos="631825" algn="l"/>
                  <a:tab pos="801688" algn="l"/>
                </a:tabLst>
              </a:pPr>
              <a:r>
                <a:rPr lang="en-US" sz="1400" dirty="0" err="1">
                  <a:solidFill>
                    <a:schemeClr val="tx1"/>
                  </a:solidFill>
                </a:rPr>
                <a:t>Nama</a:t>
              </a:r>
              <a:r>
                <a:rPr lang="en-US" sz="1400" dirty="0">
                  <a:solidFill>
                    <a:schemeClr val="tx1"/>
                  </a:solidFill>
                </a:rPr>
                <a:t> 	:	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tblLookupPelanggan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5" name="Line Callout 1 (Accent Bar) 14"/>
            <p:cNvSpPr/>
            <p:nvPr/>
          </p:nvSpPr>
          <p:spPr>
            <a:xfrm>
              <a:off x="8118800" y="4236617"/>
              <a:ext cx="2505389" cy="483117"/>
            </a:xfrm>
            <a:prstGeom prst="accentCallout1">
              <a:avLst>
                <a:gd name="adj1" fmla="val 24128"/>
                <a:gd name="adj2" fmla="val -1107"/>
                <a:gd name="adj3" fmla="val 188403"/>
                <a:gd name="adj4" fmla="val -6793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631825" indent="-631825">
                <a:tabLst>
                  <a:tab pos="631825" algn="l"/>
                  <a:tab pos="801688" algn="l"/>
                </a:tabLst>
              </a:pPr>
              <a:r>
                <a:rPr lang="en-US" sz="1400" dirty="0" err="1">
                  <a:solidFill>
                    <a:schemeClr val="tx1"/>
                  </a:solidFill>
                </a:rPr>
                <a:t>Tipe</a:t>
              </a:r>
              <a:r>
                <a:rPr lang="en-US" sz="1400" dirty="0">
                  <a:solidFill>
                    <a:schemeClr val="tx1"/>
                  </a:solidFill>
                </a:rPr>
                <a:t> 	:	</a:t>
              </a:r>
              <a:r>
                <a:rPr lang="en-US" sz="1400" dirty="0" err="1">
                  <a:solidFill>
                    <a:schemeClr val="tx1"/>
                  </a:solidFill>
                </a:rPr>
                <a:t>JButton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marL="631825" indent="-631825">
                <a:tabLst>
                  <a:tab pos="631825" algn="l"/>
                  <a:tab pos="801688" algn="l"/>
                </a:tabLst>
              </a:pPr>
              <a:r>
                <a:rPr lang="en-US" sz="1400" dirty="0" err="1">
                  <a:solidFill>
                    <a:schemeClr val="tx1"/>
                  </a:solidFill>
                </a:rPr>
                <a:t>Nama</a:t>
              </a:r>
              <a:r>
                <a:rPr lang="en-US" sz="1400" dirty="0">
                  <a:solidFill>
                    <a:schemeClr val="tx1"/>
                  </a:solidFill>
                </a:rPr>
                <a:t> 	:	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btnBatal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6" name="Line Callout 1 (Accent Bar) 15"/>
            <p:cNvSpPr/>
            <p:nvPr/>
          </p:nvSpPr>
          <p:spPr>
            <a:xfrm>
              <a:off x="8118800" y="5018334"/>
              <a:ext cx="2505389" cy="483117"/>
            </a:xfrm>
            <a:prstGeom prst="accentCallout1">
              <a:avLst>
                <a:gd name="adj1" fmla="val 24128"/>
                <a:gd name="adj2" fmla="val -1107"/>
                <a:gd name="adj3" fmla="val 27523"/>
                <a:gd name="adj4" fmla="val -2961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631825" indent="-631825">
                <a:tabLst>
                  <a:tab pos="631825" algn="l"/>
                  <a:tab pos="801688" algn="l"/>
                </a:tabLst>
              </a:pPr>
              <a:r>
                <a:rPr lang="en-US" sz="1400" dirty="0" err="1">
                  <a:solidFill>
                    <a:schemeClr val="tx1"/>
                  </a:solidFill>
                </a:rPr>
                <a:t>Tipe</a:t>
              </a:r>
              <a:r>
                <a:rPr lang="en-US" sz="1400" dirty="0">
                  <a:solidFill>
                    <a:schemeClr val="tx1"/>
                  </a:solidFill>
                </a:rPr>
                <a:t> 	:	</a:t>
              </a:r>
              <a:r>
                <a:rPr lang="en-US" sz="1400" dirty="0" err="1">
                  <a:solidFill>
                    <a:schemeClr val="tx1"/>
                  </a:solidFill>
                </a:rPr>
                <a:t>JButton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marL="631825" indent="-631825">
                <a:tabLst>
                  <a:tab pos="631825" algn="l"/>
                  <a:tab pos="801688" algn="l"/>
                </a:tabLst>
              </a:pPr>
              <a:r>
                <a:rPr lang="en-US" sz="1400" dirty="0" err="1">
                  <a:solidFill>
                    <a:schemeClr val="tx1"/>
                  </a:solidFill>
                </a:rPr>
                <a:t>Nama</a:t>
              </a:r>
              <a:r>
                <a:rPr lang="en-US" sz="1400" dirty="0">
                  <a:solidFill>
                    <a:schemeClr val="tx1"/>
                  </a:solidFill>
                </a:rPr>
                <a:t> 	:	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btnOk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0947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318" y="2284470"/>
            <a:ext cx="3334324" cy="955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Merancang</a:t>
            </a:r>
            <a:r>
              <a:rPr lang="en-US" dirty="0"/>
              <a:t> VIEW Lookup </a:t>
            </a:r>
            <a:r>
              <a:rPr lang="en-US" dirty="0" err="1"/>
              <a:t>Barang</a:t>
            </a:r>
            <a:r>
              <a:rPr lang="en-US" dirty="0"/>
              <a:t> … (</a:t>
            </a:r>
            <a:r>
              <a:rPr lang="en-US" dirty="0" err="1"/>
              <a:t>Lanjutan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Modifikasi</a:t>
            </a:r>
            <a:r>
              <a:rPr lang="en-US" dirty="0" smtClean="0"/>
              <a:t> </a:t>
            </a:r>
            <a:r>
              <a:rPr lang="en-US" dirty="0" err="1" smtClean="0"/>
              <a:t>Konstruktor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class VIEW Lookup </a:t>
            </a:r>
            <a:r>
              <a:rPr lang="en-US" dirty="0" err="1" smtClean="0"/>
              <a:t>Barang</a:t>
            </a:r>
            <a:r>
              <a:rPr lang="en-US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Buka</a:t>
            </a:r>
            <a:r>
              <a:rPr lang="en-US" dirty="0" smtClean="0"/>
              <a:t> source code form view Lookup </a:t>
            </a:r>
            <a:r>
              <a:rPr lang="en-US" dirty="0" err="1" smtClean="0"/>
              <a:t>Barang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tab </a:t>
            </a:r>
            <a:r>
              <a:rPr lang="en-US" b="1" dirty="0" smtClean="0"/>
              <a:t>Source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Ubah</a:t>
            </a:r>
            <a:r>
              <a:rPr lang="en-US" dirty="0" smtClean="0"/>
              <a:t> Code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Konstruktor</a:t>
            </a:r>
            <a:r>
              <a:rPr lang="en-US" dirty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di </a:t>
            </a:r>
            <a:r>
              <a:rPr lang="en-US" dirty="0" err="1" smtClean="0"/>
              <a:t>bawah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method </a:t>
            </a:r>
            <a:r>
              <a:rPr lang="en-US" b="1" dirty="0" err="1" smtClean="0"/>
              <a:t>setLocationRelativeTo</a:t>
            </a:r>
            <a:r>
              <a:rPr lang="en-US" b="1" dirty="0" smtClean="0"/>
              <a:t>()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form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jalankan</a:t>
            </a:r>
            <a:r>
              <a:rPr lang="en-US" dirty="0" smtClean="0"/>
              <a:t> </a:t>
            </a:r>
            <a:r>
              <a:rPr lang="en-US" dirty="0" err="1" smtClean="0"/>
              <a:t>posisinya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di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22300" y="2265975"/>
            <a:ext cx="4241142" cy="1008540"/>
            <a:chOff x="622300" y="2265975"/>
            <a:chExt cx="4241142" cy="100854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29282" y="2265975"/>
              <a:ext cx="4034160" cy="100854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622300" y="2717915"/>
              <a:ext cx="1361245" cy="521895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29282" y="3976958"/>
            <a:ext cx="6760238" cy="1239147"/>
            <a:chOff x="829282" y="3976958"/>
            <a:chExt cx="6760238" cy="123914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29282" y="3976958"/>
              <a:ext cx="6760238" cy="1239147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302922" y="4694211"/>
              <a:ext cx="3269078" cy="289270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55454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Merancang</a:t>
            </a:r>
            <a:r>
              <a:rPr lang="en-US" dirty="0"/>
              <a:t> VIEW Lookup </a:t>
            </a:r>
            <a:r>
              <a:rPr lang="en-US" dirty="0" err="1"/>
              <a:t>Barang</a:t>
            </a:r>
            <a:r>
              <a:rPr lang="en-US" dirty="0"/>
              <a:t> … (</a:t>
            </a:r>
            <a:r>
              <a:rPr lang="en-US" dirty="0" err="1"/>
              <a:t>Lanjutan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1361193"/>
            <a:ext cx="7344954" cy="5106504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Menambahkan</a:t>
            </a:r>
            <a:r>
              <a:rPr lang="en-US" dirty="0" smtClean="0"/>
              <a:t> method Getter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form yang </a:t>
            </a:r>
            <a:r>
              <a:rPr lang="en-US" dirty="0" err="1" smtClean="0"/>
              <a:t>boleh</a:t>
            </a:r>
            <a:r>
              <a:rPr lang="en-US" dirty="0" smtClean="0"/>
              <a:t>/</a:t>
            </a:r>
            <a:r>
              <a:rPr lang="en-US" dirty="0" err="1" smtClean="0"/>
              <a:t>diizinkan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class </a:t>
            </a:r>
            <a:r>
              <a:rPr lang="en-US" dirty="0" err="1" smtClean="0"/>
              <a:t>lainnya</a:t>
            </a:r>
            <a:r>
              <a:rPr lang="en-US" dirty="0" smtClean="0"/>
              <a:t>. </a:t>
            </a:r>
            <a:r>
              <a:rPr lang="en-US" dirty="0" err="1" smtClean="0"/>
              <a:t>Dimana</a:t>
            </a:r>
            <a:r>
              <a:rPr lang="en-US" dirty="0" smtClean="0"/>
              <a:t> return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method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441252" y="2962324"/>
            <a:ext cx="2395676" cy="2950327"/>
            <a:chOff x="7502653" y="461864"/>
            <a:chExt cx="1594582" cy="215907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52232" y="487340"/>
              <a:ext cx="1495425" cy="2133600"/>
            </a:xfrm>
            <a:prstGeom prst="rect">
              <a:avLst/>
            </a:prstGeom>
          </p:spPr>
        </p:pic>
        <p:sp>
          <p:nvSpPr>
            <p:cNvPr id="12" name="Oval 11"/>
            <p:cNvSpPr/>
            <p:nvPr/>
          </p:nvSpPr>
          <p:spPr>
            <a:xfrm>
              <a:off x="8777801" y="461864"/>
              <a:ext cx="256728" cy="22245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502653" y="965431"/>
              <a:ext cx="1594582" cy="220335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022693" y="2615615"/>
            <a:ext cx="3168324" cy="3701712"/>
            <a:chOff x="8022693" y="2615615"/>
            <a:chExt cx="3168324" cy="370171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022693" y="2615615"/>
              <a:ext cx="3168324" cy="3701712"/>
            </a:xfrm>
            <a:prstGeom prst="rect">
              <a:avLst/>
            </a:prstGeom>
          </p:spPr>
        </p:pic>
        <p:sp>
          <p:nvSpPr>
            <p:cNvPr id="15" name="Oval 14"/>
            <p:cNvSpPr/>
            <p:nvPr/>
          </p:nvSpPr>
          <p:spPr>
            <a:xfrm>
              <a:off x="10487869" y="2962324"/>
              <a:ext cx="385704" cy="30397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8228442" y="3481274"/>
              <a:ext cx="2395676" cy="1159305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26185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oryboard Layou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7898</TotalTime>
  <Words>1209</Words>
  <Application>Microsoft Office PowerPoint</Application>
  <PresentationFormat>Widescreen</PresentationFormat>
  <Paragraphs>148</Paragraphs>
  <Slides>33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Arial</vt:lpstr>
      <vt:lpstr>Arial Black</vt:lpstr>
      <vt:lpstr>Bradley Hand ITC</vt:lpstr>
      <vt:lpstr>Calibri</vt:lpstr>
      <vt:lpstr>Calibri (Body)</vt:lpstr>
      <vt:lpstr>Calibri Light</vt:lpstr>
      <vt:lpstr>Wingdings</vt:lpstr>
      <vt:lpstr>Office Theme</vt:lpstr>
      <vt:lpstr>Storyboard Layouts</vt:lpstr>
      <vt:lpstr>PowerPoint Presentation</vt:lpstr>
      <vt:lpstr>POKOK BAHASAN</vt:lpstr>
      <vt:lpstr>A.    Merancang Form Lookup Barang</vt:lpstr>
      <vt:lpstr>PowerPoint Presentation</vt:lpstr>
      <vt:lpstr>Merancang VIEW Lookup Barang</vt:lpstr>
      <vt:lpstr>Merancang VIEW Lookup Barang … (Lanjutan)</vt:lpstr>
      <vt:lpstr>Merancang VIEW Lookup Barang … (Lanjutan)</vt:lpstr>
      <vt:lpstr>Merancang VIEW Lookup Barang … (Lanjutan)</vt:lpstr>
      <vt:lpstr>Merancang VIEW Lookup Barang … (Lanjutan)</vt:lpstr>
      <vt:lpstr>Merancang VIEW Lookup Barang … (Lanjutan)</vt:lpstr>
      <vt:lpstr>PowerPoint Presentation</vt:lpstr>
      <vt:lpstr>PowerPoint Presentation</vt:lpstr>
      <vt:lpstr>PowerPoint Presentation</vt:lpstr>
      <vt:lpstr>Menambahkan Method updateStok() pada DaoBarang.java</vt:lpstr>
      <vt:lpstr>Menambahkan Method getByContainData() pada DaoBarang.java</vt:lpstr>
      <vt:lpstr>Menambahkan Method getSingleData() pada DaoBarang.java</vt:lpstr>
      <vt:lpstr>PowerPoint Presentation</vt:lpstr>
      <vt:lpstr>PowerPoint Presentation</vt:lpstr>
      <vt:lpstr>Membuat Controller ControllerLookupBarang.java</vt:lpstr>
      <vt:lpstr>Membuat Controller ControllerLookupBarang.java … (Lanjutan)</vt:lpstr>
      <vt:lpstr>Membuat Controller ControllerLookupBarang.java … (Lanjutan)</vt:lpstr>
      <vt:lpstr>Membuat Controller ControllerLookupBarang.java … (Lanjutan)</vt:lpstr>
      <vt:lpstr>Membuat Controller ControllerLookupBarang.java … (Lanjutan)</vt:lpstr>
      <vt:lpstr>Membuat Controller ControllerLookupBarang.java … (Lanjutan)</vt:lpstr>
      <vt:lpstr>Membuat Controller ControllerLookupBarang.java … (Lanjutan)</vt:lpstr>
      <vt:lpstr>PowerPoint Presentation</vt:lpstr>
      <vt:lpstr>PowerPoint Presentation</vt:lpstr>
      <vt:lpstr>Menghubungkan Controller dengan View Lookup Barang (View LookupBarang.java)</vt:lpstr>
      <vt:lpstr>Menghubungkan Controller dengan View Lookup Barang (View LookupBarang.java)</vt:lpstr>
      <vt:lpstr>Menghubungkan Controller dengan View Lookup Barang (View LookupBarang.java)</vt:lpstr>
      <vt:lpstr>Menghubungkan Controller dengan View Lookup Barang (View LookupBarang.java)</vt:lpstr>
      <vt:lpstr>Menghubungkan Controller dengan View Lookup Barang (View LookupBarang.java)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 Pudoli</dc:creator>
  <cp:lastModifiedBy>Ahmad Fudholi</cp:lastModifiedBy>
  <cp:revision>633</cp:revision>
  <dcterms:created xsi:type="dcterms:W3CDTF">2016-03-16T03:39:32Z</dcterms:created>
  <dcterms:modified xsi:type="dcterms:W3CDTF">2019-04-28T10:32:55Z</dcterms:modified>
</cp:coreProperties>
</file>