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6" r:id="rId2"/>
  </p:sldMasterIdLst>
  <p:notesMasterIdLst>
    <p:notesMasterId r:id="rId52"/>
  </p:notesMasterIdLst>
  <p:sldIdLst>
    <p:sldId id="266" r:id="rId3"/>
    <p:sldId id="271" r:id="rId4"/>
    <p:sldId id="343" r:id="rId5"/>
    <p:sldId id="345" r:id="rId6"/>
    <p:sldId id="346" r:id="rId7"/>
    <p:sldId id="347" r:id="rId8"/>
    <p:sldId id="352" r:id="rId9"/>
    <p:sldId id="353" r:id="rId10"/>
    <p:sldId id="355" r:id="rId11"/>
    <p:sldId id="366" r:id="rId12"/>
    <p:sldId id="368" r:id="rId13"/>
    <p:sldId id="420" r:id="rId14"/>
    <p:sldId id="376" r:id="rId15"/>
    <p:sldId id="377" r:id="rId16"/>
    <p:sldId id="375" r:id="rId17"/>
    <p:sldId id="357" r:id="rId18"/>
    <p:sldId id="378" r:id="rId19"/>
    <p:sldId id="379" r:id="rId20"/>
    <p:sldId id="380" r:id="rId21"/>
    <p:sldId id="421" r:id="rId22"/>
    <p:sldId id="423" r:id="rId23"/>
    <p:sldId id="424" r:id="rId24"/>
    <p:sldId id="427" r:id="rId25"/>
    <p:sldId id="425" r:id="rId26"/>
    <p:sldId id="428" r:id="rId27"/>
    <p:sldId id="426" r:id="rId28"/>
    <p:sldId id="431" r:id="rId29"/>
    <p:sldId id="429" r:id="rId30"/>
    <p:sldId id="433" r:id="rId31"/>
    <p:sldId id="432" r:id="rId32"/>
    <p:sldId id="434" r:id="rId33"/>
    <p:sldId id="436" r:id="rId34"/>
    <p:sldId id="435" r:id="rId35"/>
    <p:sldId id="437" r:id="rId36"/>
    <p:sldId id="438" r:id="rId37"/>
    <p:sldId id="388" r:id="rId38"/>
    <p:sldId id="387" r:id="rId39"/>
    <p:sldId id="389" r:id="rId40"/>
    <p:sldId id="391" r:id="rId41"/>
    <p:sldId id="443" r:id="rId42"/>
    <p:sldId id="444" r:id="rId43"/>
    <p:sldId id="445" r:id="rId44"/>
    <p:sldId id="446" r:id="rId45"/>
    <p:sldId id="447" r:id="rId46"/>
    <p:sldId id="448" r:id="rId47"/>
    <p:sldId id="449" r:id="rId48"/>
    <p:sldId id="403" r:id="rId49"/>
    <p:sldId id="404" r:id="rId50"/>
    <p:sldId id="31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78254" autoAdjust="0"/>
  </p:normalViewPr>
  <p:slideViewPr>
    <p:cSldViewPr snapToGrid="0">
      <p:cViewPr varScale="1">
        <p:scale>
          <a:sx n="63" d="100"/>
          <a:sy n="63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774EE-AE11-4034-B9F8-9482CEC07A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21ED7-0349-448E-9959-14B987BE3CB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>
            <a:lnSpc>
              <a:spcPct val="90000"/>
            </a:lnSpc>
            <a:spcAft>
              <a:spcPct val="35000"/>
            </a:spcAft>
            <a:tabLst>
              <a:tab pos="0" algn="l"/>
            </a:tabLst>
          </a:pPr>
          <a:r>
            <a:rPr lang="en-US" sz="2200" b="1" dirty="0" err="1" smtClean="0">
              <a:solidFill>
                <a:schemeClr val="tx1"/>
              </a:solidFill>
            </a:rPr>
            <a:t>Implementasi</a:t>
          </a:r>
          <a:r>
            <a:rPr lang="en-US" sz="2200" b="1" dirty="0" smtClean="0">
              <a:solidFill>
                <a:schemeClr val="tx1"/>
              </a:solidFill>
            </a:rPr>
            <a:t> MVC : </a:t>
          </a:r>
        </a:p>
        <a:p>
          <a:pPr marL="0" indent="0">
            <a:lnSpc>
              <a:spcPct val="90000"/>
            </a:lnSpc>
            <a:spcAft>
              <a:spcPct val="35000"/>
            </a:spcAft>
            <a:tabLst>
              <a:tab pos="0" algn="l"/>
            </a:tabLst>
          </a:pPr>
          <a:r>
            <a:rPr lang="en-US" sz="2200" b="1" dirty="0" err="1" smtClean="0">
              <a:solidFill>
                <a:schemeClr val="tx1"/>
              </a:solidFill>
            </a:rPr>
            <a:t>Studi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Kasus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Sistem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Penjualan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Barang</a:t>
          </a:r>
          <a:endParaRPr lang="en-US" sz="2200" b="1" dirty="0">
            <a:solidFill>
              <a:schemeClr val="tx1"/>
            </a:solidFill>
          </a:endParaRPr>
        </a:p>
      </dgm:t>
    </dgm:pt>
    <dgm:pt modelId="{88C2BCAF-92C3-4790-AA6E-F8F62359E433}" type="parTrans" cxnId="{E020EB5B-8D2D-424D-BE39-F36C3AC0DC06}">
      <dgm:prSet/>
      <dgm:spPr/>
      <dgm:t>
        <a:bodyPr/>
        <a:lstStyle/>
        <a:p>
          <a:endParaRPr lang="en-US"/>
        </a:p>
      </dgm:t>
    </dgm:pt>
    <dgm:pt modelId="{313501B7-850F-4C65-ABE3-DF0D8B65D571}" type="sibTrans" cxnId="{E020EB5B-8D2D-424D-BE39-F36C3AC0DC06}">
      <dgm:prSet/>
      <dgm:spPr/>
      <dgm:t>
        <a:bodyPr/>
        <a:lstStyle/>
        <a:p>
          <a:endParaRPr lang="en-US"/>
        </a:p>
      </dgm:t>
    </dgm:pt>
    <dgm:pt modelId="{65BC5275-3CB2-4830-A78F-95B55CF2B55A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 tIns="720000" bIns="360000"/>
        <a:lstStyle/>
        <a:p>
          <a:r>
            <a:rPr lang="en-GB" sz="2200" dirty="0" err="1" smtClean="0">
              <a:latin typeface="Arial" pitchFamily="34" charset="0"/>
              <a:cs typeface="Arial" pitchFamily="34" charset="0"/>
            </a:rPr>
            <a:t>Membuat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Dao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Controller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Transaksi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Pesanan</a:t>
          </a:r>
          <a:endParaRPr lang="en-US" sz="2200" dirty="0"/>
        </a:p>
      </dgm:t>
    </dgm:pt>
    <dgm:pt modelId="{E25D495A-5E0B-4159-9AE3-7A928F1AB33C}" type="sibTrans" cxnId="{B45CC899-82E0-473A-82BE-FE8F7C8112EA}">
      <dgm:prSet/>
      <dgm:spPr/>
      <dgm:t>
        <a:bodyPr/>
        <a:lstStyle/>
        <a:p>
          <a:endParaRPr lang="en-US"/>
        </a:p>
      </dgm:t>
    </dgm:pt>
    <dgm:pt modelId="{CD2A883C-2DC3-4F56-8FAC-E024B3B54EBA}" type="parTrans" cxnId="{B45CC899-82E0-473A-82BE-FE8F7C8112EA}">
      <dgm:prSet/>
      <dgm:spPr/>
      <dgm:t>
        <a:bodyPr/>
        <a:lstStyle/>
        <a:p>
          <a:endParaRPr lang="en-US"/>
        </a:p>
      </dgm:t>
    </dgm:pt>
    <dgm:pt modelId="{E0BDA926-71A6-4B6C-9380-9E52BD46D9B9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 tIns="720000" bIns="360000"/>
        <a:lstStyle/>
        <a:p>
          <a:r>
            <a:rPr lang="en-GB" sz="2200" dirty="0" err="1" smtClean="0">
              <a:latin typeface="Arial" pitchFamily="34" charset="0"/>
              <a:cs typeface="Arial" pitchFamily="34" charset="0"/>
            </a:rPr>
            <a:t>Menghubungkan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File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Transaksi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Pemesanan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Barang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Menu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Utama</a:t>
          </a:r>
          <a:endParaRPr lang="en-US" sz="2200" dirty="0"/>
        </a:p>
      </dgm:t>
    </dgm:pt>
    <dgm:pt modelId="{9CAA4B52-B148-4360-BF2C-4CAC731BDD57}" type="parTrans" cxnId="{A91728F1-0C58-4539-AAF1-DC2068A3E980}">
      <dgm:prSet/>
      <dgm:spPr/>
      <dgm:t>
        <a:bodyPr/>
        <a:lstStyle/>
        <a:p>
          <a:endParaRPr lang="en-US"/>
        </a:p>
      </dgm:t>
    </dgm:pt>
    <dgm:pt modelId="{79A9C315-7BB1-48F3-9AAC-92D5FD3FDAE0}" type="sibTrans" cxnId="{A91728F1-0C58-4539-AAF1-DC2068A3E980}">
      <dgm:prSet/>
      <dgm:spPr/>
      <dgm:t>
        <a:bodyPr/>
        <a:lstStyle/>
        <a:p>
          <a:endParaRPr lang="en-US"/>
        </a:p>
      </dgm:t>
    </dgm:pt>
    <dgm:pt modelId="{D2F0A506-0B92-484B-A67E-EFDCB5939F0F}" type="pres">
      <dgm:prSet presAssocID="{6C8774EE-AE11-4034-B9F8-9482CEC07A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EA616C-B739-486A-8E57-BAA7392D3D68}" type="pres">
      <dgm:prSet presAssocID="{80B21ED7-0349-448E-9959-14B987BE3CB3}" presName="parentLin" presStyleCnt="0"/>
      <dgm:spPr/>
    </dgm:pt>
    <dgm:pt modelId="{849DF538-1B26-4159-8842-80CE1E01EB6D}" type="pres">
      <dgm:prSet presAssocID="{80B21ED7-0349-448E-9959-14B987BE3CB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C1BFF52-D332-4068-B49C-0747E5EC2BB0}" type="pres">
      <dgm:prSet presAssocID="{80B21ED7-0349-448E-9959-14B987BE3CB3}" presName="parentText" presStyleLbl="node1" presStyleIdx="0" presStyleCnt="1" custScaleY="49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8771E-A24C-4FF7-9D0F-17BF735081AF}" type="pres">
      <dgm:prSet presAssocID="{80B21ED7-0349-448E-9959-14B987BE3CB3}" presName="negativeSpace" presStyleCnt="0"/>
      <dgm:spPr/>
    </dgm:pt>
    <dgm:pt modelId="{8BCAF4E1-84B1-40A2-BF65-A60C34828BC3}" type="pres">
      <dgm:prSet presAssocID="{80B21ED7-0349-448E-9959-14B987BE3CB3}" presName="childText" presStyleLbl="conFgAcc1" presStyleIdx="0" presStyleCnt="1" custLinFactNeighborY="59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CBB1C-A294-4D1F-ADEE-400B7E3CE5E2}" type="presOf" srcId="{80B21ED7-0349-448E-9959-14B987BE3CB3}" destId="{DC1BFF52-D332-4068-B49C-0747E5EC2BB0}" srcOrd="1" destOrd="0" presId="urn:microsoft.com/office/officeart/2005/8/layout/list1"/>
    <dgm:cxn modelId="{B45CC899-82E0-473A-82BE-FE8F7C8112EA}" srcId="{80B21ED7-0349-448E-9959-14B987BE3CB3}" destId="{65BC5275-3CB2-4830-A78F-95B55CF2B55A}" srcOrd="0" destOrd="0" parTransId="{CD2A883C-2DC3-4F56-8FAC-E024B3B54EBA}" sibTransId="{E25D495A-5E0B-4159-9AE3-7A928F1AB33C}"/>
    <dgm:cxn modelId="{7408E335-2A64-46DF-87AB-413206ED5808}" type="presOf" srcId="{80B21ED7-0349-448E-9959-14B987BE3CB3}" destId="{849DF538-1B26-4159-8842-80CE1E01EB6D}" srcOrd="0" destOrd="0" presId="urn:microsoft.com/office/officeart/2005/8/layout/list1"/>
    <dgm:cxn modelId="{920A8525-22D8-47B6-88A8-4A42EAC3F8F4}" type="presOf" srcId="{E0BDA926-71A6-4B6C-9380-9E52BD46D9B9}" destId="{8BCAF4E1-84B1-40A2-BF65-A60C34828BC3}" srcOrd="0" destOrd="1" presId="urn:microsoft.com/office/officeart/2005/8/layout/list1"/>
    <dgm:cxn modelId="{E020EB5B-8D2D-424D-BE39-F36C3AC0DC06}" srcId="{6C8774EE-AE11-4034-B9F8-9482CEC07A38}" destId="{80B21ED7-0349-448E-9959-14B987BE3CB3}" srcOrd="0" destOrd="0" parTransId="{88C2BCAF-92C3-4790-AA6E-F8F62359E433}" sibTransId="{313501B7-850F-4C65-ABE3-DF0D8B65D571}"/>
    <dgm:cxn modelId="{A91728F1-0C58-4539-AAF1-DC2068A3E980}" srcId="{80B21ED7-0349-448E-9959-14B987BE3CB3}" destId="{E0BDA926-71A6-4B6C-9380-9E52BD46D9B9}" srcOrd="1" destOrd="0" parTransId="{9CAA4B52-B148-4360-BF2C-4CAC731BDD57}" sibTransId="{79A9C315-7BB1-48F3-9AAC-92D5FD3FDAE0}"/>
    <dgm:cxn modelId="{F7EFC292-5C91-40F0-B7FE-6CD61A902E86}" type="presOf" srcId="{65BC5275-3CB2-4830-A78F-95B55CF2B55A}" destId="{8BCAF4E1-84B1-40A2-BF65-A60C34828BC3}" srcOrd="0" destOrd="0" presId="urn:microsoft.com/office/officeart/2005/8/layout/list1"/>
    <dgm:cxn modelId="{2F7571ED-7EFD-483C-9F1C-82000BBAB013}" type="presOf" srcId="{6C8774EE-AE11-4034-B9F8-9482CEC07A38}" destId="{D2F0A506-0B92-484B-A67E-EFDCB5939F0F}" srcOrd="0" destOrd="0" presId="urn:microsoft.com/office/officeart/2005/8/layout/list1"/>
    <dgm:cxn modelId="{D51E261C-47FF-46C0-B344-DA9616C8D964}" type="presParOf" srcId="{D2F0A506-0B92-484B-A67E-EFDCB5939F0F}" destId="{C9EA616C-B739-486A-8E57-BAA7392D3D68}" srcOrd="0" destOrd="0" presId="urn:microsoft.com/office/officeart/2005/8/layout/list1"/>
    <dgm:cxn modelId="{25A6B97F-406F-41BF-8E9F-89905A7B6587}" type="presParOf" srcId="{C9EA616C-B739-486A-8E57-BAA7392D3D68}" destId="{849DF538-1B26-4159-8842-80CE1E01EB6D}" srcOrd="0" destOrd="0" presId="urn:microsoft.com/office/officeart/2005/8/layout/list1"/>
    <dgm:cxn modelId="{5012F3DC-14F1-412E-B962-FFE54894A458}" type="presParOf" srcId="{C9EA616C-B739-486A-8E57-BAA7392D3D68}" destId="{DC1BFF52-D332-4068-B49C-0747E5EC2BB0}" srcOrd="1" destOrd="0" presId="urn:microsoft.com/office/officeart/2005/8/layout/list1"/>
    <dgm:cxn modelId="{3D097904-90C8-4928-869E-33277D3E7848}" type="presParOf" srcId="{D2F0A506-0B92-484B-A67E-EFDCB5939F0F}" destId="{9F78771E-A24C-4FF7-9D0F-17BF735081AF}" srcOrd="1" destOrd="0" presId="urn:microsoft.com/office/officeart/2005/8/layout/list1"/>
    <dgm:cxn modelId="{8B6DA743-F1BE-48E1-AF2C-88D47705C5A4}" type="presParOf" srcId="{D2F0A506-0B92-484B-A67E-EFDCB5939F0F}" destId="{8BCAF4E1-84B1-40A2-BF65-A60C34828BC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91609-E31B-49E3-A37B-E96345A1D83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6639A-76FE-403E-9EB1-D14815136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Import </a:t>
            </a:r>
            <a:r>
              <a:rPr lang="en-US" dirty="0" err="1" smtClean="0"/>
              <a:t>ketik</a:t>
            </a:r>
            <a:r>
              <a:rPr lang="en-US" dirty="0" smtClean="0"/>
              <a:t> script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listing program di </a:t>
            </a:r>
            <a:r>
              <a:rPr lang="en-US" dirty="0" err="1" smtClean="0"/>
              <a:t>atas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(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4 - 14), </a:t>
            </a:r>
            <a:r>
              <a:rPr lang="en-US" dirty="0" err="1" smtClean="0"/>
              <a:t>mendeklarasikan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package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class.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11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 smtClean="0"/>
              <a:t>Method </a:t>
            </a:r>
            <a:r>
              <a:rPr lang="en-US" sz="1200" b="1" dirty="0" err="1" smtClean="0"/>
              <a:t>updateIsiDetailPesanan</a:t>
            </a:r>
            <a:r>
              <a:rPr lang="en-US" sz="1200" b="1" dirty="0" smtClean="0"/>
              <a:t>()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Berfungsi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mengupdate</a:t>
            </a:r>
            <a:r>
              <a:rPr lang="en-US" baseline="0" dirty="0" smtClean="0"/>
              <a:t> data yang </a:t>
            </a:r>
            <a:r>
              <a:rPr lang="en-US" baseline="0" dirty="0" err="1" smtClean="0"/>
              <a:t>terdapat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tabel</a:t>
            </a:r>
            <a:r>
              <a:rPr lang="en-US" baseline="0" dirty="0" smtClean="0"/>
              <a:t> detail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View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Tabel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Jtable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kemudian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TableModel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TableModelDetailPesanan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merupakan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turunan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TableModel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Perhatikan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80,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TableModelDetailPesanan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parameter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listDetailPesanan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81, </a:t>
            </a:r>
            <a:r>
              <a:rPr lang="en-US" baseline="0" dirty="0" err="1" smtClean="0"/>
              <a:t>menentukan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tableModelDetail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model yang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tblDetailPesanan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di View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81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Method </a:t>
            </a:r>
            <a:r>
              <a:rPr lang="en-US" sz="1200" b="1" dirty="0" err="1" smtClean="0"/>
              <a:t>resetFormPesanan</a:t>
            </a:r>
            <a:r>
              <a:rPr lang="en-US" sz="1200" b="1" dirty="0" smtClean="0"/>
              <a:t>()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form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98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Method </a:t>
            </a:r>
            <a:r>
              <a:rPr lang="en-US" sz="1200" b="1" dirty="0" err="1" smtClean="0"/>
              <a:t>resetFormDetailPesanan</a:t>
            </a:r>
            <a:r>
              <a:rPr lang="en-US" sz="1200" b="1" dirty="0" smtClean="0"/>
              <a:t> ()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keadaan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awal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bagian</a:t>
            </a:r>
            <a:r>
              <a:rPr lang="en-US" baseline="0" dirty="0" smtClean="0"/>
              <a:t> detail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terdapat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dirty="0" smtClean="0"/>
              <a:t> form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27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/>
              <a:t>Method </a:t>
            </a:r>
            <a:r>
              <a:rPr lang="en-US" sz="1200" b="1" dirty="0" err="1" smtClean="0"/>
              <a:t>isiFormDetailPesanan</a:t>
            </a:r>
            <a:r>
              <a:rPr lang="en-US" sz="1200" b="1" dirty="0" smtClean="0"/>
              <a:t>()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Method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mengisi</a:t>
            </a:r>
            <a:r>
              <a:rPr lang="en-US" baseline="0" dirty="0" smtClean="0"/>
              <a:t> detail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form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lookup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menampilkan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kedalam</a:t>
            </a:r>
            <a:r>
              <a:rPr lang="en-US" baseline="0" dirty="0" smtClean="0"/>
              <a:t> form,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field detail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di form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bernilai</a:t>
            </a:r>
            <a:r>
              <a:rPr lang="en-US" baseline="0" dirty="0" smtClean="0"/>
              <a:t> default.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49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/>
              <a:t>Method </a:t>
            </a:r>
            <a:r>
              <a:rPr lang="en-US" sz="1200" b="1" dirty="0" err="1" smtClean="0"/>
              <a:t>isiFormDataPelanggan</a:t>
            </a:r>
            <a:r>
              <a:rPr lang="en-US" sz="1200" b="1" dirty="0" smtClean="0"/>
              <a:t>()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Method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mengisi</a:t>
            </a:r>
            <a:r>
              <a:rPr lang="en-US" baseline="0" dirty="0" smtClean="0"/>
              <a:t> detail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form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lookup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menampilkan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kedalam</a:t>
            </a:r>
            <a:r>
              <a:rPr lang="en-US" baseline="0" dirty="0" smtClean="0"/>
              <a:t> form,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field detail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di form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bernilai</a:t>
            </a:r>
            <a:r>
              <a:rPr lang="en-US" baseline="0" dirty="0" smtClean="0"/>
              <a:t> default.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64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/>
              <a:t>Method </a:t>
            </a:r>
            <a:r>
              <a:rPr lang="en-US" sz="1200" b="1" dirty="0" err="1" smtClean="0"/>
              <a:t>validasiDataDetailTransaksi</a:t>
            </a:r>
            <a:r>
              <a:rPr lang="en-US" sz="1200" b="1" dirty="0" smtClean="0"/>
              <a:t>()</a:t>
            </a:r>
            <a:endParaRPr lang="en-US" dirty="0" smtClean="0"/>
          </a:p>
          <a:p>
            <a:endParaRPr lang="en-US" dirty="0" smtClean="0"/>
          </a:p>
          <a:p>
            <a:r>
              <a:rPr lang="en-US" b="0" dirty="0" smtClean="0"/>
              <a:t>Method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digunakan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melakukan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validasi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saat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pengguna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menambahkan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barang</a:t>
            </a:r>
            <a:r>
              <a:rPr lang="en-US" b="0" baseline="0" dirty="0" smtClean="0"/>
              <a:t>.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Dari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143 </a:t>
            </a:r>
            <a:r>
              <a:rPr lang="en-US" b="0" baseline="0" dirty="0" err="1" smtClean="0"/>
              <a:t>sampai</a:t>
            </a:r>
            <a:r>
              <a:rPr lang="en-US" b="0" baseline="0" dirty="0" smtClean="0"/>
              <a:t> 158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menggunakan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kondisi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persyaratan</a:t>
            </a:r>
            <a:r>
              <a:rPr lang="en-US" b="0" baseline="0" dirty="0" smtClean="0"/>
              <a:t> if else if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melakukan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validasi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143 : </a:t>
            </a:r>
            <a:r>
              <a:rPr lang="en-US" b="0" baseline="0" dirty="0" err="1" smtClean="0"/>
              <a:t>memeriksa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apakah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barang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dipilih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oleh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pengguna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menampilkan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</a:t>
            </a:r>
            <a:r>
              <a:rPr lang="en-US" b="0" baseline="0" dirty="0" smtClean="0"/>
              <a:t> “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belum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memilih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barang</a:t>
            </a:r>
            <a:r>
              <a:rPr lang="en-US" b="0" baseline="0" dirty="0" smtClean="0"/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146 : </a:t>
            </a:r>
            <a:r>
              <a:rPr lang="en-US" b="0" baseline="0" dirty="0" err="1" smtClean="0"/>
              <a:t>memeriksa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apakah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barang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ditambahkan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ada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menampilkan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</a:t>
            </a:r>
            <a:r>
              <a:rPr lang="en-US" b="0" baseline="0" dirty="0" smtClean="0"/>
              <a:t> “</a:t>
            </a:r>
            <a:r>
              <a:rPr lang="en-US" b="0" baseline="0" dirty="0" err="1" smtClean="0"/>
              <a:t>Barang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Ada”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149 : </a:t>
            </a:r>
            <a:r>
              <a:rPr lang="en-US" b="0" baseline="0" dirty="0" err="1" smtClean="0"/>
              <a:t>memeriksa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apakah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Jumlah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diisi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belum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diisi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menampilkan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</a:t>
            </a:r>
            <a:r>
              <a:rPr lang="en-US" b="0" baseline="0" dirty="0" smtClean="0"/>
              <a:t> “</a:t>
            </a:r>
            <a:r>
              <a:rPr lang="en-US" b="0" baseline="0" dirty="0" err="1" smtClean="0"/>
              <a:t>Jumlah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barang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dipesan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boleh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kosong</a:t>
            </a:r>
            <a:r>
              <a:rPr lang="en-US" b="0" baseline="0" dirty="0" smtClean="0"/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151 : </a:t>
            </a:r>
            <a:r>
              <a:rPr lang="en-US" b="0" baseline="0" dirty="0" err="1" smtClean="0"/>
              <a:t>memeriksa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apakah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Jumlah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bernilai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lebih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kecil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atau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sama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0.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menampilkan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</a:t>
            </a:r>
            <a:r>
              <a:rPr lang="en-US" b="0" baseline="0" dirty="0" smtClean="0"/>
              <a:t> “</a:t>
            </a:r>
            <a:r>
              <a:rPr lang="en-US" b="0" baseline="0" dirty="0" err="1" smtClean="0"/>
              <a:t>Jumlah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barang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dipesan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harus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lebih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besar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0”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153 : </a:t>
            </a:r>
            <a:r>
              <a:rPr lang="en-US" b="0" baseline="0" dirty="0" err="1" smtClean="0"/>
              <a:t>memeriksa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apakah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Jumlah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melebihi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stok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tersedia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menampilkan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</a:t>
            </a:r>
            <a:r>
              <a:rPr lang="en-US" b="0" baseline="0" dirty="0" smtClean="0"/>
              <a:t> “</a:t>
            </a:r>
            <a:r>
              <a:rPr lang="en-US" b="0" baseline="0" dirty="0" err="1" smtClean="0"/>
              <a:t>Stok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barang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mencukupi</a:t>
            </a:r>
            <a:r>
              <a:rPr lang="en-US" b="0" baseline="0" dirty="0" smtClean="0"/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157 :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prasyarat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diatasnya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terpenuhi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selanjutnya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memberikan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nilai</a:t>
            </a:r>
            <a:r>
              <a:rPr lang="en-US" b="0" baseline="0" dirty="0" smtClean="0"/>
              <a:t> result </a:t>
            </a:r>
            <a:r>
              <a:rPr lang="en-US" b="0" baseline="0" dirty="0" err="1" smtClean="0"/>
              <a:t>menjadi</a:t>
            </a:r>
            <a:r>
              <a:rPr lang="en-US" b="0" baseline="0" dirty="0" smtClean="0"/>
              <a:t> true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159 : </a:t>
            </a:r>
            <a:r>
              <a:rPr lang="en-US" b="0" baseline="0" dirty="0" err="1" smtClean="0"/>
              <a:t>mengembalikan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nilai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berdasarkan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nilai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result </a:t>
            </a:r>
          </a:p>
          <a:p>
            <a:endParaRPr lang="en-US" b="0" baseline="0" dirty="0" smtClean="0"/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/>
              <a:t>Method </a:t>
            </a:r>
            <a:r>
              <a:rPr lang="en-US" sz="1200" b="1" dirty="0" err="1" smtClean="0"/>
              <a:t>validasiDataPesanan</a:t>
            </a:r>
            <a:r>
              <a:rPr lang="en-US" sz="1200" b="1" dirty="0" smtClean="0"/>
              <a:t>()</a:t>
            </a:r>
            <a:endParaRPr lang="en-US" dirty="0" smtClean="0"/>
          </a:p>
          <a:p>
            <a:endParaRPr lang="en-US" dirty="0" smtClean="0"/>
          </a:p>
          <a:p>
            <a:r>
              <a:rPr lang="en-US" b="0" dirty="0" smtClean="0"/>
              <a:t>Method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digunakan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melakukan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validasi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saat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pengguna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menambahkan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barang</a:t>
            </a:r>
            <a:r>
              <a:rPr lang="en-US" b="0" baseline="0" dirty="0" smtClean="0"/>
              <a:t>.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Dari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164 </a:t>
            </a:r>
            <a:r>
              <a:rPr lang="en-US" b="0" baseline="0" dirty="0" err="1" smtClean="0"/>
              <a:t>sampai</a:t>
            </a:r>
            <a:r>
              <a:rPr lang="en-US" b="0" baseline="0" dirty="0" smtClean="0"/>
              <a:t> 172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menggunakan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kondisi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persyaratan</a:t>
            </a:r>
            <a:r>
              <a:rPr lang="en-US" b="0" baseline="0" dirty="0" smtClean="0"/>
              <a:t> if else if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melakukan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validasi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164 : </a:t>
            </a:r>
            <a:r>
              <a:rPr lang="en-US" b="0" baseline="0" dirty="0" err="1" smtClean="0"/>
              <a:t>memeriksa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apakah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pelanggan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dipilih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oleh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pengguna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menampilkan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</a:t>
            </a:r>
            <a:r>
              <a:rPr lang="en-US" b="0" baseline="0" dirty="0" smtClean="0"/>
              <a:t> “</a:t>
            </a:r>
            <a:r>
              <a:rPr lang="en-US" b="0" baseline="0" dirty="0" err="1" smtClean="0"/>
              <a:t>Anda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belum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memilih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pelanggan</a:t>
            </a:r>
            <a:r>
              <a:rPr lang="en-US" b="0" baseline="0" dirty="0" smtClean="0"/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167 : </a:t>
            </a:r>
            <a:r>
              <a:rPr lang="en-US" b="0" baseline="0" dirty="0" err="1" smtClean="0"/>
              <a:t>memeriksa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apakah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barang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ditambahkan</a:t>
            </a:r>
            <a:r>
              <a:rPr lang="en-US" b="0" baseline="0" dirty="0" smtClean="0"/>
              <a:t>, 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belum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menampilkan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</a:t>
            </a:r>
            <a:r>
              <a:rPr lang="en-US" b="0" baseline="0" dirty="0" smtClean="0"/>
              <a:t> “</a:t>
            </a:r>
            <a:r>
              <a:rPr lang="en-US" b="0" baseline="0" dirty="0" err="1" smtClean="0"/>
              <a:t>Belum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menambahkan</a:t>
            </a:r>
            <a:r>
              <a:rPr lang="en-US" b="0" baseline="0" dirty="0" smtClean="0"/>
              <a:t> detail </a:t>
            </a:r>
            <a:r>
              <a:rPr lang="en-US" b="0" baseline="0" dirty="0" err="1" smtClean="0"/>
              <a:t>pesanan</a:t>
            </a:r>
            <a:r>
              <a:rPr lang="en-US" b="0" baseline="0" dirty="0" smtClean="0"/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                               method size() </a:t>
            </a:r>
            <a:r>
              <a:rPr lang="en-US" b="0" baseline="0" dirty="0" err="1" smtClean="0"/>
              <a:t>mengambil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jumlah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terdapat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list. </a:t>
            </a:r>
            <a:r>
              <a:rPr lang="en-US" b="0" baseline="0" dirty="0" err="1" smtClean="0"/>
              <a:t>Contoh</a:t>
            </a:r>
            <a:r>
              <a:rPr lang="en-US" b="0" baseline="0" dirty="0" smtClean="0"/>
              <a:t> : </a:t>
            </a:r>
            <a:r>
              <a:rPr lang="en-US" b="0" baseline="0" dirty="0" err="1" smtClean="0"/>
              <a:t>listDetailPesanan</a:t>
            </a:r>
            <a:r>
              <a:rPr lang="en-US" b="1" baseline="0" dirty="0" err="1" smtClean="0"/>
              <a:t>.size</a:t>
            </a:r>
            <a:r>
              <a:rPr lang="en-US" b="1" baseline="0" dirty="0" smtClean="0"/>
              <a:t>()</a:t>
            </a: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171 :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prasyarat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diatasnya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terpenuhi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selanjutnya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memberikan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nilai</a:t>
            </a:r>
            <a:r>
              <a:rPr lang="en-US" b="0" baseline="0" dirty="0" smtClean="0"/>
              <a:t> result </a:t>
            </a:r>
            <a:r>
              <a:rPr lang="en-US" b="0" baseline="0" dirty="0" err="1" smtClean="0"/>
              <a:t>menjadi</a:t>
            </a:r>
            <a:r>
              <a:rPr lang="en-US" b="0" baseline="0" dirty="0" smtClean="0"/>
              <a:t> true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173 : </a:t>
            </a:r>
            <a:r>
              <a:rPr lang="en-US" b="0" baseline="0" dirty="0" err="1" smtClean="0"/>
              <a:t>mengembalikan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nilai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berdasarkan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nilai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result </a:t>
            </a:r>
          </a:p>
          <a:p>
            <a:endParaRPr lang="en-US" b="0" baseline="0" dirty="0" smtClean="0"/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82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/>
              <a:t>Method </a:t>
            </a:r>
            <a:r>
              <a:rPr lang="en-US" sz="1200" b="1" dirty="0" err="1" smtClean="0"/>
              <a:t>simpanPesanan</a:t>
            </a:r>
            <a:r>
              <a:rPr lang="en-US" sz="1200" b="1" dirty="0" smtClean="0"/>
              <a:t>()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data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.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178 : </a:t>
            </a:r>
            <a:r>
              <a:rPr lang="en-US" baseline="0" dirty="0" err="1" smtClean="0"/>
              <a:t>melakukann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validasi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form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pesanan</a:t>
            </a:r>
            <a:endParaRPr lang="en-US" baseline="0" dirty="0" smtClean="0"/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186 :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tglPesan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Date.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txtTglPesanan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                               </a:t>
            </a:r>
            <a:r>
              <a:rPr lang="en-US" baseline="0" dirty="0" err="1" smtClean="0"/>
              <a:t>Dimana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txtTglPesanan</a:t>
            </a:r>
            <a:r>
              <a:rPr lang="en-US" baseline="0" dirty="0" smtClean="0"/>
              <a:t> di-parse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formatter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DateFormat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190 : </a:t>
            </a:r>
            <a:r>
              <a:rPr lang="en-US" baseline="0" dirty="0" err="1" smtClean="0"/>
              <a:t>menyimpan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database</a:t>
            </a:r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191 : </a:t>
            </a:r>
            <a:r>
              <a:rPr lang="en-US" baseline="0" dirty="0" err="1" smtClean="0"/>
              <a:t>mengupdate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countr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auto number</a:t>
            </a:r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192 : reset form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menentukan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keadaan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awal</a:t>
            </a:r>
            <a:r>
              <a:rPr lang="en-US" baseline="0" dirty="0" smtClean="0"/>
              <a:t> form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pesanan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74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/>
              <a:t>Method </a:t>
            </a:r>
            <a:r>
              <a:rPr lang="en-US" sz="1200" b="1" dirty="0" err="1" smtClean="0"/>
              <a:t>tambahDetailPesanan</a:t>
            </a:r>
            <a:r>
              <a:rPr lang="en-US" sz="1200" b="1" dirty="0" smtClean="0"/>
              <a:t> ()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detail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listDetailPesanan</a:t>
            </a:r>
            <a:r>
              <a:rPr lang="en-US" dirty="0" smtClean="0"/>
              <a:t>. </a:t>
            </a:r>
            <a:r>
              <a:rPr lang="en-US" dirty="0" err="1" smtClean="0"/>
              <a:t>ListDetail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penampung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sementara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detail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sebelum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disimpan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database.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200 : </a:t>
            </a:r>
            <a:r>
              <a:rPr lang="en-US" baseline="0" dirty="0" err="1" smtClean="0"/>
              <a:t>melakukann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validasi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form detail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pesanan</a:t>
            </a:r>
            <a:endParaRPr lang="en-US" baseline="0" dirty="0" smtClean="0"/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207 : </a:t>
            </a:r>
            <a:r>
              <a:rPr lang="en-US" baseline="0" dirty="0" err="1" smtClean="0"/>
              <a:t>menambahkan</a:t>
            </a:r>
            <a:r>
              <a:rPr lang="en-US" baseline="0" dirty="0" smtClean="0"/>
              <a:t> detail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list (</a:t>
            </a:r>
            <a:r>
              <a:rPr lang="en-US" baseline="0" dirty="0" err="1" smtClean="0"/>
              <a:t>penampung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sementara</a:t>
            </a:r>
            <a:r>
              <a:rPr lang="en-US" baseline="0" dirty="0" smtClean="0"/>
              <a:t>)</a:t>
            </a:r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208 : reset detail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form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menentukan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keadaan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awal</a:t>
            </a:r>
            <a:r>
              <a:rPr lang="en-US" baseline="0" dirty="0" smtClean="0"/>
              <a:t> detail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form </a:t>
            </a:r>
            <a:r>
              <a:rPr lang="en-US" baseline="0" dirty="0" err="1" smtClean="0"/>
              <a:t>transaksi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63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/>
              <a:t>Method </a:t>
            </a:r>
            <a:r>
              <a:rPr lang="en-US" sz="1200" b="1" dirty="0" err="1" smtClean="0"/>
              <a:t>hapusDetailPesanan</a:t>
            </a:r>
            <a:r>
              <a:rPr lang="en-US" sz="1200" b="1" dirty="0" smtClean="0"/>
              <a:t>()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detail </a:t>
            </a:r>
            <a:r>
              <a:rPr lang="en-US" dirty="0" err="1" smtClean="0"/>
              <a:t>pesanan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list </a:t>
            </a:r>
            <a:r>
              <a:rPr lang="en-US" dirty="0" err="1" smtClean="0"/>
              <a:t>penampung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216 : </a:t>
            </a:r>
            <a:r>
              <a:rPr lang="en-US" baseline="0" dirty="0" err="1" smtClean="0"/>
              <a:t>mengambil</a:t>
            </a:r>
            <a:r>
              <a:rPr lang="en-US" baseline="0" dirty="0" smtClean="0"/>
              <a:t> index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dipilih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tabel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mengembalikan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-1</a:t>
            </a:r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217 : </a:t>
            </a:r>
            <a:r>
              <a:rPr lang="en-US" baseline="0" dirty="0" err="1" smtClean="0"/>
              <a:t>mengecek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dipilih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rowSelected</a:t>
            </a:r>
            <a:r>
              <a:rPr lang="en-US" baseline="0" dirty="0" smtClean="0"/>
              <a:t> &gt; 0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dipilih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	       </a:t>
            </a:r>
            <a:r>
              <a:rPr lang="en-US" baseline="0" dirty="0" err="1" smtClean="0"/>
              <a:t>Selanjutnya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menghapus</a:t>
            </a:r>
            <a:r>
              <a:rPr lang="en-US" baseline="0" dirty="0" smtClean="0"/>
              <a:t> data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di list </a:t>
            </a:r>
            <a:r>
              <a:rPr lang="en-US" baseline="0" dirty="0" err="1" smtClean="0"/>
              <a:t>penampung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method remove </a:t>
            </a:r>
            <a:r>
              <a:rPr lang="en-US" baseline="0" dirty="0" err="1" smtClean="0"/>
              <a:t>disertai</a:t>
            </a:r>
            <a:r>
              <a:rPr lang="en-US" baseline="0" dirty="0" smtClean="0"/>
              <a:t> parameter index.</a:t>
            </a:r>
          </a:p>
          <a:p>
            <a:r>
              <a:rPr lang="en-US" baseline="0" dirty="0" smtClean="0"/>
              <a:t>                               </a:t>
            </a:r>
            <a:r>
              <a:rPr lang="en-US" baseline="0" dirty="0" err="1" smtClean="0"/>
              <a:t>Perhatikan</a:t>
            </a:r>
            <a:r>
              <a:rPr lang="en-US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218, </a:t>
            </a:r>
            <a:r>
              <a:rPr lang="en-US" b="0" baseline="0" dirty="0" err="1" smtClean="0"/>
              <a:t>yaitu</a:t>
            </a:r>
            <a:r>
              <a:rPr lang="en-US" b="0" baseline="0" dirty="0" smtClean="0"/>
              <a:t> </a:t>
            </a:r>
            <a:r>
              <a:rPr lang="en-US" b="1" baseline="0" dirty="0" err="1" smtClean="0"/>
              <a:t>listDetailPesanan.remove</a:t>
            </a:r>
            <a:r>
              <a:rPr lang="en-US" b="1" baseline="0" dirty="0" smtClean="0"/>
              <a:t>(</a:t>
            </a:r>
            <a:r>
              <a:rPr lang="en-US" b="1" baseline="0" dirty="0" err="1" smtClean="0"/>
              <a:t>rowSelected</a:t>
            </a:r>
            <a:r>
              <a:rPr lang="en-US" b="1" baseline="0" dirty="0" smtClean="0"/>
              <a:t>)</a:t>
            </a:r>
          </a:p>
          <a:p>
            <a:r>
              <a:rPr lang="en-US" b="1" baseline="0" dirty="0" smtClean="0"/>
              <a:t>    	       </a:t>
            </a:r>
            <a:r>
              <a:rPr lang="en-US" b="0" baseline="0" dirty="0" err="1" smtClean="0"/>
              <a:t>selanjutnya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mengupdate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 </a:t>
            </a:r>
            <a:r>
              <a:rPr lang="en-US" b="0" baseline="0" dirty="0" err="1" smtClean="0"/>
              <a:t>tabel</a:t>
            </a:r>
            <a:r>
              <a:rPr lang="en-US" b="0" baseline="0" dirty="0" smtClean="0"/>
              <a:t> detail </a:t>
            </a:r>
            <a:r>
              <a:rPr lang="en-US" b="0" baseline="0" dirty="0" err="1" smtClean="0"/>
              <a:t>pesanan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mengupdate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nilai</a:t>
            </a:r>
            <a:r>
              <a:rPr lang="en-US" b="0" baseline="0" dirty="0" smtClean="0"/>
              <a:t> total </a:t>
            </a:r>
            <a:r>
              <a:rPr lang="en-US" b="0" baseline="0" dirty="0" err="1" smtClean="0"/>
              <a:t>transaksi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pesanan</a:t>
            </a:r>
            <a:endParaRPr lang="en-US" baseline="0" dirty="0" smtClean="0"/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223 :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detail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menampilkan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pesan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memilih</a:t>
            </a:r>
            <a:r>
              <a:rPr lang="en-US" baseline="0" dirty="0" smtClean="0"/>
              <a:t> detail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”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Selanjutnya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variable global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varibel</a:t>
            </a:r>
            <a:r>
              <a:rPr lang="en-US" dirty="0" smtClean="0"/>
              <a:t> </a:t>
            </a:r>
            <a:r>
              <a:rPr lang="en-US" dirty="0" err="1" smtClean="0"/>
              <a:t>konstanta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(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18-32). </a:t>
            </a:r>
            <a:r>
              <a:rPr lang="en-US" dirty="0" err="1" smtClean="0"/>
              <a:t>Varibel</a:t>
            </a:r>
            <a:r>
              <a:rPr lang="en-US" dirty="0" smtClean="0"/>
              <a:t>-variable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statement query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dieksekusi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34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konstruktor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DaoBarang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10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/>
              <a:t>Method </a:t>
            </a:r>
            <a:r>
              <a:rPr lang="en-US" sz="1200" b="1" dirty="0" err="1" smtClean="0"/>
              <a:t>getDataBarang</a:t>
            </a:r>
            <a:r>
              <a:rPr lang="en-US" sz="1200" b="1" dirty="0" smtClean="0"/>
              <a:t>()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mencari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txtKodeBarang</a:t>
            </a:r>
            <a:r>
              <a:rPr lang="en-US" baseline="0" dirty="0" smtClean="0"/>
              <a:t>. Data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dicari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getSinggleData</a:t>
            </a:r>
            <a:r>
              <a:rPr lang="en-US" baseline="0" dirty="0" smtClean="0"/>
              <a:t>() yang </a:t>
            </a:r>
            <a:r>
              <a:rPr lang="en-US" baseline="0" dirty="0" err="1" smtClean="0"/>
              <a:t>terdapat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DaoBarang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Selanjutnya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memanggil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isiFormDetailBarang</a:t>
            </a:r>
            <a:r>
              <a:rPr lang="en-US" baseline="0" dirty="0" smtClean="0"/>
              <a:t>().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03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/>
              <a:t>Method </a:t>
            </a:r>
            <a:r>
              <a:rPr lang="en-US" sz="1200" b="1" dirty="0" err="1" smtClean="0"/>
              <a:t>getDataPelanggan</a:t>
            </a:r>
            <a:r>
              <a:rPr lang="en-US" sz="1200" b="1" dirty="0" smtClean="0"/>
              <a:t>()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mencari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txtKdPelanggan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Mencari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getCari</a:t>
            </a:r>
            <a:r>
              <a:rPr lang="en-US" baseline="0" dirty="0" smtClean="0"/>
              <a:t>()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DaoPelanggan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Karena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dikembalikan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methid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getCari</a:t>
            </a:r>
            <a:r>
              <a:rPr lang="en-US" baseline="0" dirty="0" smtClean="0"/>
              <a:t>()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List&lt;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&gt;.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memeriksa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apakan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dihasilkan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tersbut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kosong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data).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Perhatikan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235:</a:t>
            </a:r>
          </a:p>
          <a:p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memeriksa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apakah</a:t>
            </a:r>
            <a:r>
              <a:rPr lang="en-US" baseline="0" dirty="0" smtClean="0"/>
              <a:t> list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bernilai</a:t>
            </a:r>
            <a:r>
              <a:rPr lang="en-US" baseline="0" dirty="0" smtClean="0"/>
              <a:t> null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kosong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memenuhi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syarat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menginisialisasi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selectedPelanggan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null. </a:t>
            </a:r>
            <a:r>
              <a:rPr lang="en-US" baseline="0" dirty="0" err="1" smtClean="0"/>
              <a:t>Sebaliknya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bernilai</a:t>
            </a:r>
            <a:r>
              <a:rPr lang="en-US" baseline="0" dirty="0" smtClean="0"/>
              <a:t> false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menginisialisasi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selectedPelanggan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data di index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0.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240 </a:t>
            </a:r>
            <a:r>
              <a:rPr lang="en-US" baseline="0" dirty="0" err="1" smtClean="0"/>
              <a:t>memanggil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isiFormDataPelanggan</a:t>
            </a:r>
            <a:r>
              <a:rPr lang="en-US" baseline="0" smtClean="0"/>
              <a:t>().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33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Method </a:t>
            </a:r>
            <a:r>
              <a:rPr lang="en-US" sz="1200" b="1" dirty="0" err="1" smtClean="0"/>
              <a:t>showLookupPelanggan</a:t>
            </a:r>
            <a:r>
              <a:rPr lang="en-US" sz="1200" b="1" dirty="0" smtClean="0"/>
              <a:t>()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baseline="0" dirty="0" smtClean="0"/>
              <a:t> dialog window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lookup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pengguna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inisialisasi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variable </a:t>
            </a:r>
            <a:r>
              <a:rPr lang="en-US" baseline="0" dirty="0" err="1" smtClean="0"/>
              <a:t>selectPelanggan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pengguna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Kemudian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selanjutnya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ditampilkan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form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Perhatikan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244:</a:t>
            </a:r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lookup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LookupPelanggan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Konstruktor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LookupPelanggan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dua</a:t>
            </a:r>
            <a:r>
              <a:rPr lang="en-US" baseline="0" dirty="0" smtClean="0"/>
              <a:t> parameter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, </a:t>
            </a:r>
            <a:r>
              <a:rPr lang="en-US" b="1" baseline="0" dirty="0" smtClean="0"/>
              <a:t>parent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="1" baseline="0" dirty="0" smtClean="0"/>
              <a:t>modal</a:t>
            </a:r>
            <a:r>
              <a:rPr lang="en-US" b="0" baseline="0" dirty="0" smtClean="0"/>
              <a:t>. </a:t>
            </a:r>
          </a:p>
          <a:p>
            <a:r>
              <a:rPr lang="en-US" b="1" baseline="0" dirty="0" smtClean="0"/>
              <a:t>Variable parent,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merupakan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sebuah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class Frame yang </a:t>
            </a:r>
            <a:r>
              <a:rPr lang="en-US" b="0" baseline="0" dirty="0" err="1" smtClean="0"/>
              <a:t>berfungsi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sebagai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induk</a:t>
            </a:r>
            <a:r>
              <a:rPr lang="en-US" b="0" baseline="0" dirty="0" smtClean="0"/>
              <a:t> frame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LookupPelanggan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Dalam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kasus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ini</a:t>
            </a:r>
            <a:r>
              <a:rPr lang="en-US" b="0" baseline="0" dirty="0" smtClean="0"/>
              <a:t> variable parent </a:t>
            </a:r>
            <a:r>
              <a:rPr lang="en-US" b="0" baseline="0" dirty="0" err="1" smtClean="0"/>
              <a:t>diisi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variable form yang </a:t>
            </a:r>
            <a:r>
              <a:rPr lang="en-US" b="0" baseline="0" dirty="0" err="1" smtClean="0"/>
              <a:t>merupakan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View </a:t>
            </a:r>
            <a:r>
              <a:rPr lang="en-US" b="0" baseline="0" dirty="0" err="1" smtClean="0"/>
              <a:t>TransaksiPesanan</a:t>
            </a:r>
            <a:endParaRPr lang="en-US" b="0" baseline="0" dirty="0" smtClean="0"/>
          </a:p>
          <a:p>
            <a:r>
              <a:rPr lang="en-US" b="1" baseline="0" dirty="0" smtClean="0"/>
              <a:t>Variable modal, </a:t>
            </a:r>
            <a:r>
              <a:rPr lang="en-US" b="0" baseline="0" dirty="0" smtClean="0"/>
              <a:t>variable </a:t>
            </a:r>
            <a:r>
              <a:rPr lang="en-US" b="0" baseline="0" dirty="0" err="1" smtClean="0"/>
              <a:t>ini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merupakan</a:t>
            </a:r>
            <a:r>
              <a:rPr lang="en-US" b="0" baseline="0" dirty="0" smtClean="0"/>
              <a:t> variable yang </a:t>
            </a:r>
            <a:r>
              <a:rPr lang="en-US" b="0" baseline="0" dirty="0" err="1" smtClean="0"/>
              <a:t>bernilai</a:t>
            </a:r>
            <a:r>
              <a:rPr lang="en-US" b="0" baseline="0" dirty="0" smtClean="0"/>
              <a:t> Boolean, </a:t>
            </a:r>
            <a:r>
              <a:rPr lang="en-US" b="0" baseline="0" dirty="0" err="1" smtClean="0"/>
              <a:t>dimana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sebagai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sebuah</a:t>
            </a:r>
            <a:r>
              <a:rPr lang="en-US" b="0" baseline="0" dirty="0" smtClean="0"/>
              <a:t> parameter yang </a:t>
            </a:r>
            <a:r>
              <a:rPr lang="en-US" b="0" baseline="0" dirty="0" err="1" smtClean="0"/>
              <a:t>dijadikan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kondisi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apakah</a:t>
            </a:r>
            <a:r>
              <a:rPr lang="en-US" b="0" baseline="0" dirty="0" smtClean="0"/>
              <a:t> parent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LookupPelanggan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bersifat</a:t>
            </a:r>
            <a:r>
              <a:rPr lang="en-US" b="0" baseline="0" dirty="0" smtClean="0"/>
              <a:t> enabled </a:t>
            </a:r>
            <a:r>
              <a:rPr lang="en-US" b="0" baseline="0" dirty="0" err="1" smtClean="0"/>
              <a:t>atau</a:t>
            </a:r>
            <a:r>
              <a:rPr lang="en-US" b="0" baseline="0" dirty="0" smtClean="0"/>
              <a:t> disabled.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variable modal </a:t>
            </a:r>
            <a:r>
              <a:rPr lang="en-US" b="0" baseline="0" dirty="0" err="1" smtClean="0"/>
              <a:t>bernilai</a:t>
            </a:r>
            <a:r>
              <a:rPr lang="en-US" b="0" baseline="0" dirty="0" smtClean="0"/>
              <a:t> true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parent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LookupPelanggan</a:t>
            </a:r>
            <a:r>
              <a:rPr lang="en-US" b="0" baseline="0" dirty="0" smtClean="0"/>
              <a:t> (Form </a:t>
            </a:r>
            <a:r>
              <a:rPr lang="en-US" b="0" baseline="0" dirty="0" err="1" smtClean="0"/>
              <a:t>Transaksi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Pesanan</a:t>
            </a:r>
            <a:r>
              <a:rPr lang="en-US" b="0" baseline="0" dirty="0" smtClean="0"/>
              <a:t>)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bersifat</a:t>
            </a:r>
            <a:r>
              <a:rPr lang="en-US" b="0" baseline="0" dirty="0" smtClean="0"/>
              <a:t> disabled, </a:t>
            </a:r>
            <a:r>
              <a:rPr lang="en-US" b="0" baseline="0" dirty="0" err="1" smtClean="0"/>
              <a:t>artinya</a:t>
            </a:r>
            <a:r>
              <a:rPr lang="en-US" b="0" baseline="0" dirty="0" smtClean="0"/>
              <a:t> form </a:t>
            </a:r>
            <a:r>
              <a:rPr lang="en-US" b="0" baseline="0" dirty="0" err="1" smtClean="0"/>
              <a:t>ini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aktif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atau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dapat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digunakan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sementara</a:t>
            </a:r>
            <a:r>
              <a:rPr lang="en-US" b="0" baseline="0" dirty="0" smtClean="0"/>
              <a:t>. Dan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terjadi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sebaliknya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variable modal </a:t>
            </a:r>
            <a:r>
              <a:rPr lang="en-US" b="0" baseline="0" dirty="0" err="1" smtClean="0"/>
              <a:t>bernilai</a:t>
            </a:r>
            <a:r>
              <a:rPr lang="en-US" b="0" baseline="0" dirty="0" smtClean="0"/>
              <a:t> false.</a:t>
            </a:r>
          </a:p>
          <a:p>
            <a:endParaRPr lang="en-US" b="0" baseline="0" dirty="0" smtClean="0"/>
          </a:p>
          <a:p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255: </a:t>
            </a:r>
            <a:r>
              <a:rPr lang="en-US" b="0" baseline="0" dirty="0" err="1" smtClean="0"/>
              <a:t>manmpilkan</a:t>
            </a:r>
            <a:r>
              <a:rPr lang="en-US" b="0" baseline="0" dirty="0" smtClean="0"/>
              <a:t> lookup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layar</a:t>
            </a:r>
            <a:r>
              <a:rPr lang="en-US" b="0" baseline="0" dirty="0" smtClean="0"/>
              <a:t> 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menggunakan</a:t>
            </a:r>
            <a:r>
              <a:rPr lang="en-US" b="0" baseline="0" dirty="0" smtClean="0"/>
              <a:t> method </a:t>
            </a:r>
            <a:r>
              <a:rPr lang="en-US" b="0" baseline="0" dirty="0" err="1" smtClean="0"/>
              <a:t>setVisible</a:t>
            </a:r>
            <a:r>
              <a:rPr lang="en-US" b="0" baseline="0" dirty="0" smtClean="0"/>
              <a:t>()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memberikan</a:t>
            </a:r>
            <a:r>
              <a:rPr lang="en-US" b="0" baseline="0" dirty="0" smtClean="0"/>
              <a:t> parameter </a:t>
            </a:r>
            <a:r>
              <a:rPr lang="en-US" b="0" baseline="0" dirty="0" err="1" smtClean="0"/>
              <a:t>bernilai</a:t>
            </a:r>
            <a:r>
              <a:rPr lang="en-US" b="0" baseline="0" dirty="0" smtClean="0"/>
              <a:t> true.</a:t>
            </a:r>
          </a:p>
          <a:p>
            <a:endParaRPr lang="en-US" b="0" baseline="0" dirty="0" smtClean="0"/>
          </a:p>
          <a:p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255: </a:t>
            </a:r>
            <a:r>
              <a:rPr lang="en-US" b="0" baseline="0" dirty="0" err="1" smtClean="0"/>
              <a:t>memverifikasi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lookup </a:t>
            </a:r>
            <a:r>
              <a:rPr lang="en-US" b="0" baseline="0" dirty="0" err="1" smtClean="0"/>
              <a:t>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barang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dipilih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menentukan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nilai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selectedBarang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kemudian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mengisi</a:t>
            </a:r>
            <a:r>
              <a:rPr lang="en-US" b="0" baseline="0" dirty="0" smtClean="0"/>
              <a:t> form detail </a:t>
            </a:r>
            <a:r>
              <a:rPr lang="en-US" b="0" baseline="0" dirty="0" err="1" smtClean="0"/>
              <a:t>barang</a:t>
            </a:r>
            <a:endParaRPr lang="en-US" b="0" baseline="0" dirty="0" smtClean="0"/>
          </a:p>
          <a:p>
            <a:endParaRPr lang="en-US" b="0" baseline="0" dirty="0" smtClean="0"/>
          </a:p>
          <a:p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260: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lookup </a:t>
            </a:r>
            <a:r>
              <a:rPr lang="en-US" b="0" baseline="0" dirty="0" err="1" smtClean="0"/>
              <a:t>selesai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dibersihkan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memory, </a:t>
            </a:r>
            <a:r>
              <a:rPr lang="en-US" b="0" baseline="0" dirty="0" err="1" smtClean="0"/>
              <a:t>selanjutnya</a:t>
            </a:r>
            <a:r>
              <a:rPr lang="en-US" b="0" baseline="0" dirty="0" smtClean="0"/>
              <a:t> form </a:t>
            </a:r>
            <a:r>
              <a:rPr lang="en-US" b="0" baseline="0" dirty="0" err="1" smtClean="0"/>
              <a:t>transaksi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otomatis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kembali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aktif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99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Method </a:t>
            </a:r>
            <a:r>
              <a:rPr lang="en-US" sz="1200" b="1" dirty="0" err="1" smtClean="0"/>
              <a:t>showLookupBarang</a:t>
            </a:r>
            <a:r>
              <a:rPr lang="en-US" sz="1200" b="1" dirty="0" smtClean="0"/>
              <a:t>()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baseline="0" dirty="0" smtClean="0"/>
              <a:t> dialog window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lookup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pengguna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ditambahkan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inisialisasi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variable </a:t>
            </a:r>
            <a:r>
              <a:rPr lang="en-US" baseline="0" dirty="0" err="1" smtClean="0"/>
              <a:t>selectBarang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pengguna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Kemudian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selanjutnya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ditampilkan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form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Perhatikan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254:</a:t>
            </a:r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lookup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LookupBarang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Konstruktor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LookupBarang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dua</a:t>
            </a:r>
            <a:r>
              <a:rPr lang="en-US" baseline="0" dirty="0" smtClean="0"/>
              <a:t> parameter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, </a:t>
            </a:r>
            <a:r>
              <a:rPr lang="en-US" b="1" baseline="0" dirty="0" smtClean="0"/>
              <a:t>parent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="1" baseline="0" dirty="0" smtClean="0"/>
              <a:t>modal</a:t>
            </a:r>
            <a:r>
              <a:rPr lang="en-US" b="0" baseline="0" dirty="0" smtClean="0"/>
              <a:t>. </a:t>
            </a:r>
          </a:p>
          <a:p>
            <a:r>
              <a:rPr lang="en-US" b="1" baseline="0" dirty="0" smtClean="0"/>
              <a:t>Variable parent,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merupakan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sebuah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class Frame yang </a:t>
            </a:r>
            <a:r>
              <a:rPr lang="en-US" b="0" baseline="0" dirty="0" err="1" smtClean="0"/>
              <a:t>berfungsi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sebagai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induk</a:t>
            </a:r>
            <a:r>
              <a:rPr lang="en-US" b="0" baseline="0" dirty="0" smtClean="0"/>
              <a:t> frame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LookupBarang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Dalam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kasus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ini</a:t>
            </a:r>
            <a:r>
              <a:rPr lang="en-US" b="0" baseline="0" dirty="0" smtClean="0"/>
              <a:t> variable parent </a:t>
            </a:r>
            <a:r>
              <a:rPr lang="en-US" b="0" baseline="0" dirty="0" err="1" smtClean="0"/>
              <a:t>diisi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variable form yang </a:t>
            </a:r>
            <a:r>
              <a:rPr lang="en-US" b="0" baseline="0" dirty="0" err="1" smtClean="0"/>
              <a:t>merupakan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View </a:t>
            </a:r>
            <a:r>
              <a:rPr lang="en-US" b="0" baseline="0" dirty="0" err="1" smtClean="0"/>
              <a:t>TransaksiPesanan</a:t>
            </a:r>
            <a:endParaRPr lang="en-US" b="0" baseline="0" dirty="0" smtClean="0"/>
          </a:p>
          <a:p>
            <a:r>
              <a:rPr lang="en-US" b="1" baseline="0" dirty="0" smtClean="0"/>
              <a:t>Variable modal, </a:t>
            </a:r>
            <a:r>
              <a:rPr lang="en-US" b="0" baseline="0" dirty="0" smtClean="0"/>
              <a:t>variable </a:t>
            </a:r>
            <a:r>
              <a:rPr lang="en-US" b="0" baseline="0" dirty="0" err="1" smtClean="0"/>
              <a:t>ini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merupakan</a:t>
            </a:r>
            <a:r>
              <a:rPr lang="en-US" b="0" baseline="0" dirty="0" smtClean="0"/>
              <a:t> variable yang </a:t>
            </a:r>
            <a:r>
              <a:rPr lang="en-US" b="0" baseline="0" dirty="0" err="1" smtClean="0"/>
              <a:t>bernilai</a:t>
            </a:r>
            <a:r>
              <a:rPr lang="en-US" b="0" baseline="0" dirty="0" smtClean="0"/>
              <a:t> Boolean, </a:t>
            </a:r>
            <a:r>
              <a:rPr lang="en-US" b="0" baseline="0" dirty="0" err="1" smtClean="0"/>
              <a:t>dimana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sebagai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sebuah</a:t>
            </a:r>
            <a:r>
              <a:rPr lang="en-US" b="0" baseline="0" dirty="0" smtClean="0"/>
              <a:t> parameter yang </a:t>
            </a:r>
            <a:r>
              <a:rPr lang="en-US" b="0" baseline="0" dirty="0" err="1" smtClean="0"/>
              <a:t>dijadikan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kondisi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apakah</a:t>
            </a:r>
            <a:r>
              <a:rPr lang="en-US" b="0" baseline="0" dirty="0" smtClean="0"/>
              <a:t> parent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LookupBarang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bersifat</a:t>
            </a:r>
            <a:r>
              <a:rPr lang="en-US" b="0" baseline="0" dirty="0" smtClean="0"/>
              <a:t> enabled </a:t>
            </a:r>
            <a:r>
              <a:rPr lang="en-US" b="0" baseline="0" dirty="0" err="1" smtClean="0"/>
              <a:t>atau</a:t>
            </a:r>
            <a:r>
              <a:rPr lang="en-US" b="0" baseline="0" dirty="0" smtClean="0"/>
              <a:t> disabled.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variable modal </a:t>
            </a:r>
            <a:r>
              <a:rPr lang="en-US" b="0" baseline="0" dirty="0" err="1" smtClean="0"/>
              <a:t>bernilai</a:t>
            </a:r>
            <a:r>
              <a:rPr lang="en-US" b="0" baseline="0" dirty="0" smtClean="0"/>
              <a:t> true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parent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LookupBarang</a:t>
            </a:r>
            <a:r>
              <a:rPr lang="en-US" b="0" baseline="0" dirty="0" smtClean="0"/>
              <a:t> (Form </a:t>
            </a:r>
            <a:r>
              <a:rPr lang="en-US" b="0" baseline="0" dirty="0" err="1" smtClean="0"/>
              <a:t>Transaksi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Pesanan</a:t>
            </a:r>
            <a:r>
              <a:rPr lang="en-US" b="0" baseline="0" dirty="0" smtClean="0"/>
              <a:t>)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bersifat</a:t>
            </a:r>
            <a:r>
              <a:rPr lang="en-US" b="0" baseline="0" dirty="0" smtClean="0"/>
              <a:t> disabled, </a:t>
            </a:r>
            <a:r>
              <a:rPr lang="en-US" b="0" baseline="0" dirty="0" err="1" smtClean="0"/>
              <a:t>artinya</a:t>
            </a:r>
            <a:r>
              <a:rPr lang="en-US" b="0" baseline="0" dirty="0" smtClean="0"/>
              <a:t> form </a:t>
            </a:r>
            <a:r>
              <a:rPr lang="en-US" b="0" baseline="0" dirty="0" err="1" smtClean="0"/>
              <a:t>ini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aktif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atau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dapat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digunakan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sementara</a:t>
            </a:r>
            <a:r>
              <a:rPr lang="en-US" b="0" baseline="0" dirty="0" smtClean="0"/>
              <a:t>. Dan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terjadi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sebaliknya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variable modal </a:t>
            </a:r>
            <a:r>
              <a:rPr lang="en-US" b="0" baseline="0" dirty="0" err="1" smtClean="0"/>
              <a:t>bernilai</a:t>
            </a:r>
            <a:r>
              <a:rPr lang="en-US" b="0" baseline="0" dirty="0" smtClean="0"/>
              <a:t> false.</a:t>
            </a:r>
          </a:p>
          <a:p>
            <a:endParaRPr lang="en-US" b="0" baseline="0" dirty="0" smtClean="0"/>
          </a:p>
          <a:p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255: </a:t>
            </a:r>
            <a:r>
              <a:rPr lang="en-US" b="0" baseline="0" dirty="0" err="1" smtClean="0"/>
              <a:t>manmpilkan</a:t>
            </a:r>
            <a:r>
              <a:rPr lang="en-US" b="0" baseline="0" dirty="0" smtClean="0"/>
              <a:t> lookup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layar</a:t>
            </a:r>
            <a:r>
              <a:rPr lang="en-US" b="0" baseline="0" dirty="0" smtClean="0"/>
              <a:t> 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menggunakan</a:t>
            </a:r>
            <a:r>
              <a:rPr lang="en-US" b="0" baseline="0" dirty="0" smtClean="0"/>
              <a:t> method </a:t>
            </a:r>
            <a:r>
              <a:rPr lang="en-US" b="0" baseline="0" dirty="0" err="1" smtClean="0"/>
              <a:t>setVisible</a:t>
            </a:r>
            <a:r>
              <a:rPr lang="en-US" b="0" baseline="0" dirty="0" smtClean="0"/>
              <a:t>()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memberikan</a:t>
            </a:r>
            <a:r>
              <a:rPr lang="en-US" b="0" baseline="0" dirty="0" smtClean="0"/>
              <a:t> parameter </a:t>
            </a:r>
            <a:r>
              <a:rPr lang="en-US" b="0" baseline="0" dirty="0" err="1" smtClean="0"/>
              <a:t>bernilai</a:t>
            </a:r>
            <a:r>
              <a:rPr lang="en-US" b="0" baseline="0" dirty="0" smtClean="0"/>
              <a:t> true.</a:t>
            </a:r>
          </a:p>
          <a:p>
            <a:endParaRPr lang="en-US" b="0" baseline="0" dirty="0" smtClean="0"/>
          </a:p>
          <a:p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255: </a:t>
            </a:r>
            <a:r>
              <a:rPr lang="en-US" b="0" baseline="0" dirty="0" err="1" smtClean="0"/>
              <a:t>memverifikasi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lookup </a:t>
            </a:r>
            <a:r>
              <a:rPr lang="en-US" b="0" baseline="0" dirty="0" err="1" smtClean="0"/>
              <a:t>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barang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dipilih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menentukan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nilai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selectedBarang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kemudian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mengisi</a:t>
            </a:r>
            <a:r>
              <a:rPr lang="en-US" b="0" baseline="0" dirty="0" smtClean="0"/>
              <a:t> form detail </a:t>
            </a:r>
            <a:r>
              <a:rPr lang="en-US" b="0" baseline="0" dirty="0" err="1" smtClean="0"/>
              <a:t>barang</a:t>
            </a:r>
            <a:endParaRPr lang="en-US" b="0" baseline="0" dirty="0" smtClean="0"/>
          </a:p>
          <a:p>
            <a:endParaRPr lang="en-US" b="0" baseline="0" dirty="0" smtClean="0"/>
          </a:p>
          <a:p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260: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lookup </a:t>
            </a:r>
            <a:r>
              <a:rPr lang="en-US" b="0" baseline="0" dirty="0" err="1" smtClean="0"/>
              <a:t>selesai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dibersihkan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memory, </a:t>
            </a:r>
            <a:r>
              <a:rPr lang="en-US" b="0" baseline="0" dirty="0" err="1" smtClean="0"/>
              <a:t>selanjutnya</a:t>
            </a:r>
            <a:r>
              <a:rPr lang="en-US" b="0" baseline="0" dirty="0" smtClean="0"/>
              <a:t> form </a:t>
            </a:r>
            <a:r>
              <a:rPr lang="en-US" b="0" baseline="0" dirty="0" err="1" smtClean="0"/>
              <a:t>transaksi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otomatis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kembali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aktif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9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java,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baseline="0" dirty="0" smtClean="0"/>
              <a:t> data di database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object Statement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PreparedStatement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Statement, query yang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dieksekusi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bersifat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statis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Artinya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parameter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ditulis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langsung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query. </a:t>
            </a:r>
            <a:r>
              <a:rPr lang="en-US" baseline="0" dirty="0" err="1" smtClean="0"/>
              <a:t>Misalnya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menampilkan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“PLG0001”,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ditulis</a:t>
            </a:r>
            <a:r>
              <a:rPr lang="en-US" baseline="0" dirty="0" smtClean="0"/>
              <a:t>: </a:t>
            </a:r>
          </a:p>
          <a:p>
            <a:r>
              <a:rPr lang="en-US" baseline="0" dirty="0" smtClean="0"/>
              <a:t>     SELECT * FROM PELANGGAN WHERE KDPLG = ‘PLG0001’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Sedangkan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PreparedStatement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query yang </a:t>
            </a:r>
            <a:r>
              <a:rPr lang="en-US" baseline="0" dirty="0" err="1" smtClean="0"/>
              <a:t>dinamis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Artinya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ketika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parameter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PreparedStatement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mengirimkan</a:t>
            </a:r>
            <a:r>
              <a:rPr lang="en-US" baseline="0" dirty="0" smtClean="0"/>
              <a:t> parameter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kebutuhan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jumlah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maupun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parameter-parameter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dimasukkan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dikirimkan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eksekusi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Java parameter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representasikan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“?.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bawah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baseline="0" dirty="0" smtClean="0"/>
              <a:t>SELECT * FROM PELANGGAN WHERE KDPLG = ? </a:t>
            </a:r>
          </a:p>
          <a:p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dilihat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bagian</a:t>
            </a:r>
            <a:r>
              <a:rPr lang="en-US" baseline="0" dirty="0" smtClean="0"/>
              <a:t> Listing program yang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variable (</a:t>
            </a:r>
            <a:r>
              <a:rPr lang="en-US" baseline="0" dirty="0" err="1" smtClean="0"/>
              <a:t>lihat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kode</a:t>
            </a:r>
            <a:r>
              <a:rPr lang="en-US" baseline="0" dirty="0" smtClean="0"/>
              <a:t> 4-14 di class DaoPelanggan.java)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Kembali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Listing program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method insert().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32 </a:t>
            </a:r>
            <a:r>
              <a:rPr lang="en-US" b="1" baseline="0" dirty="0" err="1" smtClean="0"/>
              <a:t>dan</a:t>
            </a:r>
            <a:r>
              <a:rPr lang="en-US" b="1" baseline="0" dirty="0" smtClean="0"/>
              <a:t> 32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statementCari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statementInsert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masing-masing</a:t>
            </a:r>
            <a:r>
              <a:rPr lang="en-US" baseline="0" dirty="0" smtClean="0"/>
              <a:t> statement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bernilai</a:t>
            </a:r>
            <a:r>
              <a:rPr lang="en-US" baseline="0" dirty="0" smtClean="0"/>
              <a:t> null.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PreparedStatement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package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</a:t>
            </a:r>
            <a:r>
              <a:rPr lang="en-US" baseline="0" dirty="0" smtClean="0"/>
              <a:t>-import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java.sql.PreparedStatement</a:t>
            </a:r>
            <a:r>
              <a:rPr lang="en-US" b="1" baseline="0" dirty="0" smtClean="0"/>
              <a:t> (</a:t>
            </a:r>
            <a:r>
              <a:rPr lang="en-US" b="1" baseline="0" dirty="0" err="1" smtClean="0"/>
              <a:t>lihat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bagian</a:t>
            </a:r>
            <a:r>
              <a:rPr lang="en-US" b="1" baseline="0" dirty="0" smtClean="0"/>
              <a:t> import di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8 )</a:t>
            </a:r>
            <a:r>
              <a:rPr lang="en-US" baseline="0" dirty="0" smtClean="0"/>
              <a:t>;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34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data Connection. Object connection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berfungsi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koneksi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database yang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buat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connection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null.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class Connection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package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</a:t>
            </a:r>
            <a:r>
              <a:rPr lang="en-US" baseline="0" dirty="0" smtClean="0"/>
              <a:t>-import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java.sql.Connection</a:t>
            </a:r>
            <a:r>
              <a:rPr lang="en-US" b="1" baseline="0" dirty="0" smtClean="0"/>
              <a:t> (</a:t>
            </a:r>
            <a:r>
              <a:rPr lang="en-US" b="1" baseline="0" dirty="0" err="1" smtClean="0"/>
              <a:t>lihat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bagian</a:t>
            </a:r>
            <a:r>
              <a:rPr lang="en-US" b="1" baseline="0" dirty="0" smtClean="0"/>
              <a:t> import di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6 )</a:t>
            </a:r>
            <a:r>
              <a:rPr lang="en-US" baseline="0" dirty="0" smtClean="0"/>
              <a:t>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Selanjutnya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36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Connection yang </a:t>
            </a:r>
            <a:r>
              <a:rPr lang="en-US" baseline="0" dirty="0" err="1" smtClean="0"/>
              <a:t>didapat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KoneksiDB</a:t>
            </a:r>
            <a:r>
              <a:rPr lang="en-US" baseline="0" dirty="0" smtClean="0"/>
              <a:t>()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di class Database.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class Database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package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</a:t>
            </a:r>
            <a:r>
              <a:rPr lang="en-US" baseline="0" dirty="0" smtClean="0"/>
              <a:t>-import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Koneksi.Database</a:t>
            </a:r>
            <a:r>
              <a:rPr lang="en-US" b="1" baseline="0" dirty="0" smtClean="0"/>
              <a:t> (</a:t>
            </a:r>
            <a:r>
              <a:rPr lang="en-US" b="1" baseline="0" dirty="0" err="1" smtClean="0"/>
              <a:t>lihat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bagian</a:t>
            </a:r>
            <a:r>
              <a:rPr lang="en-US" b="1" baseline="0" dirty="0" smtClean="0"/>
              <a:t> import di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6 )</a:t>
            </a:r>
            <a:r>
              <a:rPr lang="en-US" baseline="0" dirty="0" smtClean="0"/>
              <a:t>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37,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prepared statement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prepareStatement</a:t>
            </a:r>
            <a:r>
              <a:rPr lang="en-US" baseline="0" dirty="0" smtClean="0"/>
              <a:t>()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connection yang </a:t>
            </a:r>
            <a:r>
              <a:rPr lang="en-US" baseline="0" dirty="0" err="1" smtClean="0"/>
              <a:t>dibuat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sebelumnya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PreparedStetment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berisi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mencari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sudah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. Query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disimpan</a:t>
            </a:r>
            <a:r>
              <a:rPr lang="en-US" baseline="0" dirty="0" smtClean="0"/>
              <a:t> di variable </a:t>
            </a:r>
            <a:r>
              <a:rPr lang="en-US" b="1" baseline="0" dirty="0" smtClean="0"/>
              <a:t>CARI. </a:t>
            </a:r>
            <a:r>
              <a:rPr lang="en-US" b="0" baseline="0" dirty="0" smtClean="0"/>
              <a:t>Mari </a:t>
            </a:r>
            <a:r>
              <a:rPr lang="en-US" b="0" baseline="0" dirty="0" err="1" smtClean="0"/>
              <a:t>kita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lihat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variable CARI: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line 25 </a:t>
            </a:r>
            <a:r>
              <a:rPr lang="en-US" baseline="0" dirty="0" smtClean="0">
                <a:sym typeface="Wingdings" panose="05000000000000000000" pitchFamily="2" charset="2"/>
              </a:rPr>
              <a:t></a:t>
            </a:r>
            <a:r>
              <a:rPr lang="en-US" b="1" baseline="0" dirty="0" smtClean="0">
                <a:sym typeface="Wingdings" panose="05000000000000000000" pitchFamily="2" charset="2"/>
              </a:rPr>
              <a:t> final String CARI = "SELECT * FROM " + NAMA_TABEL + " WHERE </a:t>
            </a:r>
            <a:r>
              <a:rPr lang="en-US" b="1" baseline="0" dirty="0" err="1" smtClean="0">
                <a:sym typeface="Wingdings" panose="05000000000000000000" pitchFamily="2" charset="2"/>
              </a:rPr>
              <a:t>KdPlg</a:t>
            </a:r>
            <a:r>
              <a:rPr lang="en-US" b="1" baseline="0" dirty="0" smtClean="0">
                <a:sym typeface="Wingdings" panose="05000000000000000000" pitchFamily="2" charset="2"/>
              </a:rPr>
              <a:t> = ?";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sym typeface="Wingdings" panose="05000000000000000000" pitchFamily="2" charset="2"/>
              </a:rPr>
              <a:t>Dimana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pada</a:t>
            </a:r>
            <a:r>
              <a:rPr lang="en-US" b="0" baseline="0" dirty="0" smtClean="0">
                <a:sym typeface="Wingdings" panose="05000000000000000000" pitchFamily="2" charset="2"/>
              </a:rPr>
              <a:t> variable NAMA_TABEL </a:t>
            </a:r>
            <a:r>
              <a:rPr lang="en-US" b="0" baseline="0" dirty="0" err="1" smtClean="0">
                <a:sym typeface="Wingdings" panose="05000000000000000000" pitchFamily="2" charset="2"/>
              </a:rPr>
              <a:t>bernilai</a:t>
            </a:r>
            <a:r>
              <a:rPr lang="en-US" b="0" baseline="0" dirty="0" smtClean="0">
                <a:sym typeface="Wingdings" panose="05000000000000000000" pitchFamily="2" charset="2"/>
              </a:rPr>
              <a:t> “</a:t>
            </a:r>
            <a:r>
              <a:rPr lang="en-US" b="0" baseline="0" dirty="0" err="1" smtClean="0">
                <a:sym typeface="Wingdings" panose="05000000000000000000" pitchFamily="2" charset="2"/>
              </a:rPr>
              <a:t>pelanggan</a:t>
            </a:r>
            <a:r>
              <a:rPr lang="en-US" b="0" baseline="0" dirty="0" smtClean="0">
                <a:sym typeface="Wingdings" panose="05000000000000000000" pitchFamily="2" charset="2"/>
              </a:rPr>
              <a:t>”, </a:t>
            </a:r>
            <a:r>
              <a:rPr lang="en-US" b="0" baseline="0" dirty="0" err="1" smtClean="0">
                <a:sym typeface="Wingdings" panose="05000000000000000000" pitchFamily="2" charset="2"/>
              </a:rPr>
              <a:t>jadi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secara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lengkap</a:t>
            </a:r>
            <a:r>
              <a:rPr lang="en-US" b="0" baseline="0" dirty="0" smtClean="0">
                <a:sym typeface="Wingdings" panose="05000000000000000000" pitchFamily="2" charset="2"/>
              </a:rPr>
              <a:t> query </a:t>
            </a:r>
            <a:r>
              <a:rPr lang="en-US" b="0" baseline="0" dirty="0" err="1" smtClean="0">
                <a:sym typeface="Wingdings" panose="05000000000000000000" pitchFamily="2" charset="2"/>
              </a:rPr>
              <a:t>menjadi</a:t>
            </a:r>
            <a:r>
              <a:rPr lang="en-US" b="0" baseline="0" dirty="0" smtClean="0">
                <a:sym typeface="Wingdings" panose="05000000000000000000" pitchFamily="2" charset="2"/>
              </a:rPr>
              <a:t> : </a:t>
            </a:r>
            <a:r>
              <a:rPr lang="en-US" b="1" baseline="0" dirty="0" smtClean="0">
                <a:sym typeface="Wingdings" panose="05000000000000000000" pitchFamily="2" charset="2"/>
              </a:rPr>
              <a:t>SELECT * FROM </a:t>
            </a:r>
            <a:r>
              <a:rPr lang="en-US" b="1" baseline="0" dirty="0" err="1" smtClean="0">
                <a:sym typeface="Wingdings" panose="05000000000000000000" pitchFamily="2" charset="2"/>
              </a:rPr>
              <a:t>pelanggan</a:t>
            </a:r>
            <a:r>
              <a:rPr lang="en-US" b="1" baseline="0" dirty="0" smtClean="0">
                <a:sym typeface="Wingdings" panose="05000000000000000000" pitchFamily="2" charset="2"/>
              </a:rPr>
              <a:t> WHERE </a:t>
            </a:r>
            <a:r>
              <a:rPr lang="en-US" b="1" baseline="0" dirty="0" err="1" smtClean="0">
                <a:sym typeface="Wingdings" panose="05000000000000000000" pitchFamily="2" charset="2"/>
              </a:rPr>
              <a:t>KdPlg</a:t>
            </a:r>
            <a:r>
              <a:rPr lang="en-US" b="1" baseline="0" dirty="0" smtClean="0">
                <a:sym typeface="Wingdings" panose="05000000000000000000" pitchFamily="2" charset="2"/>
              </a:rPr>
              <a:t> = 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sym typeface="Wingdings" panose="05000000000000000000" pitchFamily="2" charset="2"/>
              </a:rPr>
              <a:t>Perhatikan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tanda</a:t>
            </a:r>
            <a:r>
              <a:rPr lang="en-US" b="0" baseline="0" dirty="0" smtClean="0">
                <a:sym typeface="Wingdings" panose="05000000000000000000" pitchFamily="2" charset="2"/>
              </a:rPr>
              <a:t> Tanya (?) </a:t>
            </a:r>
            <a:r>
              <a:rPr lang="en-US" b="0" baseline="0" dirty="0" err="1" smtClean="0">
                <a:sym typeface="Wingdings" panose="05000000000000000000" pitchFamily="2" charset="2"/>
              </a:rPr>
              <a:t>dari</a:t>
            </a:r>
            <a:r>
              <a:rPr lang="en-US" b="0" baseline="0" dirty="0" smtClean="0">
                <a:sym typeface="Wingdings" panose="05000000000000000000" pitchFamily="2" charset="2"/>
              </a:rPr>
              <a:t> query di </a:t>
            </a:r>
            <a:r>
              <a:rPr lang="en-US" b="0" baseline="0" dirty="0" err="1" smtClean="0">
                <a:sym typeface="Wingdings" panose="05000000000000000000" pitchFamily="2" charset="2"/>
              </a:rPr>
              <a:t>atas</a:t>
            </a:r>
            <a:r>
              <a:rPr lang="en-US" b="0" baseline="0" dirty="0" smtClean="0">
                <a:sym typeface="Wingdings" panose="05000000000000000000" pitchFamily="2" charset="2"/>
              </a:rPr>
              <a:t>, </a:t>
            </a:r>
            <a:r>
              <a:rPr lang="en-US" b="0" baseline="0" dirty="0" err="1" smtClean="0">
                <a:sym typeface="Wingdings" panose="05000000000000000000" pitchFamily="2" charset="2"/>
              </a:rPr>
              <a:t>bagian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tersebut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merupakan</a:t>
            </a:r>
            <a:r>
              <a:rPr lang="en-US" b="0" baseline="0" dirty="0" smtClean="0">
                <a:sym typeface="Wingdings" panose="05000000000000000000" pitchFamily="2" charset="2"/>
              </a:rPr>
              <a:t> parameter yang </a:t>
            </a:r>
            <a:r>
              <a:rPr lang="en-US" b="0" baseline="0" dirty="0" err="1" smtClean="0">
                <a:sym typeface="Wingdings" panose="05000000000000000000" pitchFamily="2" charset="2"/>
              </a:rPr>
              <a:t>harus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dilengkapi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sebelum</a:t>
            </a:r>
            <a:r>
              <a:rPr lang="en-US" b="0" baseline="0" dirty="0" smtClean="0">
                <a:sym typeface="Wingdings" panose="05000000000000000000" pitchFamily="2" charset="2"/>
              </a:rPr>
              <a:t> query di </a:t>
            </a:r>
            <a:r>
              <a:rPr lang="en-US" b="0" baseline="0" dirty="0" err="1" smtClean="0">
                <a:sym typeface="Wingdings" panose="05000000000000000000" pitchFamily="2" charset="2"/>
              </a:rPr>
              <a:t>eksekusi</a:t>
            </a:r>
            <a:r>
              <a:rPr lang="en-US" b="0" baseline="0" dirty="0" smtClean="0">
                <a:sym typeface="Wingdings" panose="05000000000000000000" pitchFamily="2" charset="2"/>
              </a:rPr>
              <a:t>. </a:t>
            </a:r>
            <a:r>
              <a:rPr lang="en-US" b="0" baseline="0" dirty="0" err="1" smtClean="0">
                <a:sym typeface="Wingdings" panose="05000000000000000000" pitchFamily="2" charset="2"/>
              </a:rPr>
              <a:t>Perhatikan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pada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1" baseline="0" dirty="0" err="1" smtClean="0">
                <a:sym typeface="Wingdings" panose="05000000000000000000" pitchFamily="2" charset="2"/>
              </a:rPr>
              <a:t>baris</a:t>
            </a:r>
            <a:r>
              <a:rPr lang="en-US" b="1" baseline="0" dirty="0" smtClean="0">
                <a:sym typeface="Wingdings" panose="05000000000000000000" pitchFamily="2" charset="2"/>
              </a:rPr>
              <a:t> 38, </a:t>
            </a:r>
            <a:r>
              <a:rPr lang="en-US" b="0" baseline="0" dirty="0" err="1" smtClean="0">
                <a:sym typeface="Wingdings" panose="05000000000000000000" pitchFamily="2" charset="2"/>
              </a:rPr>
              <a:t>pada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baris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ini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mengirimkan</a:t>
            </a:r>
            <a:r>
              <a:rPr lang="en-US" b="0" baseline="0" dirty="0" smtClean="0">
                <a:sym typeface="Wingdings" panose="05000000000000000000" pitchFamily="2" charset="2"/>
              </a:rPr>
              <a:t> parameter </a:t>
            </a:r>
            <a:r>
              <a:rPr lang="en-US" b="0" baseline="0" dirty="0" err="1" smtClean="0">
                <a:sym typeface="Wingdings" panose="05000000000000000000" pitchFamily="2" charset="2"/>
              </a:rPr>
              <a:t>kode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pelanggan</a:t>
            </a:r>
            <a:r>
              <a:rPr lang="en-US" b="0" baseline="0" dirty="0" smtClean="0">
                <a:sym typeface="Wingdings" panose="05000000000000000000" pitchFamily="2" charset="2"/>
              </a:rPr>
              <a:t>. </a:t>
            </a:r>
            <a:r>
              <a:rPr lang="en-US" b="0" baseline="0" dirty="0" err="1" smtClean="0">
                <a:sym typeface="Wingdings" panose="05000000000000000000" pitchFamily="2" charset="2"/>
              </a:rPr>
              <a:t>Karena</a:t>
            </a:r>
            <a:r>
              <a:rPr lang="en-US" b="0" baseline="0" dirty="0" smtClean="0">
                <a:sym typeface="Wingdings" panose="05000000000000000000" pitchFamily="2" charset="2"/>
              </a:rPr>
              <a:t> field </a:t>
            </a:r>
            <a:r>
              <a:rPr lang="en-US" b="0" baseline="0" dirty="0" err="1" smtClean="0">
                <a:sym typeface="Wingdings" panose="05000000000000000000" pitchFamily="2" charset="2"/>
              </a:rPr>
              <a:t>KdPlg</a:t>
            </a:r>
            <a:r>
              <a:rPr lang="en-US" b="0" baseline="0" dirty="0" smtClean="0">
                <a:sym typeface="Wingdings" panose="05000000000000000000" pitchFamily="2" charset="2"/>
              </a:rPr>
              <a:t> di </a:t>
            </a:r>
            <a:r>
              <a:rPr lang="en-US" b="0" baseline="0" dirty="0" err="1" smtClean="0">
                <a:sym typeface="Wingdings" panose="05000000000000000000" pitchFamily="2" charset="2"/>
              </a:rPr>
              <a:t>tabel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memiliki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tipe</a:t>
            </a:r>
            <a:r>
              <a:rPr lang="en-US" b="0" baseline="0" dirty="0" smtClean="0">
                <a:sym typeface="Wingdings" panose="05000000000000000000" pitchFamily="2" charset="2"/>
              </a:rPr>
              <a:t> data </a:t>
            </a:r>
            <a:r>
              <a:rPr lang="en-US" b="0" baseline="0" dirty="0" err="1" smtClean="0">
                <a:sym typeface="Wingdings" panose="05000000000000000000" pitchFamily="2" charset="2"/>
              </a:rPr>
              <a:t>varchar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maka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untuk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menambahkan</a:t>
            </a:r>
            <a:r>
              <a:rPr lang="en-US" b="0" baseline="0" dirty="0" smtClean="0">
                <a:sym typeface="Wingdings" panose="05000000000000000000" pitchFamily="2" charset="2"/>
              </a:rPr>
              <a:t> parameter </a:t>
            </a:r>
            <a:r>
              <a:rPr lang="en-US" b="0" baseline="0" dirty="0" err="1" smtClean="0">
                <a:sym typeface="Wingdings" panose="05000000000000000000" pitchFamily="2" charset="2"/>
              </a:rPr>
              <a:t>dengan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menggunakan</a:t>
            </a:r>
            <a:r>
              <a:rPr lang="en-US" b="0" baseline="0" dirty="0" smtClean="0">
                <a:sym typeface="Wingdings" panose="05000000000000000000" pitchFamily="2" charset="2"/>
              </a:rPr>
              <a:t> method </a:t>
            </a:r>
            <a:r>
              <a:rPr lang="en-US" b="0" baseline="0" dirty="0" err="1" smtClean="0">
                <a:sym typeface="Wingdings" panose="05000000000000000000" pitchFamily="2" charset="2"/>
              </a:rPr>
              <a:t>setString</a:t>
            </a:r>
            <a:r>
              <a:rPr lang="en-US" b="0" baseline="0" dirty="0" smtClean="0">
                <a:sym typeface="Wingdings" panose="05000000000000000000" pitchFamily="2" charset="2"/>
              </a:rPr>
              <a:t>(), </a:t>
            </a:r>
            <a:r>
              <a:rPr lang="en-US" b="0" baseline="0" dirty="0" err="1" smtClean="0">
                <a:sym typeface="Wingdings" panose="05000000000000000000" pitchFamily="2" charset="2"/>
              </a:rPr>
              <a:t>begitu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juga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jika</a:t>
            </a:r>
            <a:r>
              <a:rPr lang="en-US" b="0" baseline="0" dirty="0" smtClean="0">
                <a:sym typeface="Wingdings" panose="05000000000000000000" pitchFamily="2" charset="2"/>
              </a:rPr>
              <a:t> field </a:t>
            </a:r>
            <a:r>
              <a:rPr lang="en-US" b="0" baseline="0" dirty="0" err="1" smtClean="0">
                <a:sym typeface="Wingdings" panose="05000000000000000000" pitchFamily="2" charset="2"/>
              </a:rPr>
              <a:t>dari</a:t>
            </a:r>
            <a:r>
              <a:rPr lang="en-US" b="0" baseline="0" dirty="0" smtClean="0">
                <a:sym typeface="Wingdings" panose="05000000000000000000" pitchFamily="2" charset="2"/>
              </a:rPr>
              <a:t> parameter yang </a:t>
            </a:r>
            <a:r>
              <a:rPr lang="en-US" b="0" baseline="0" dirty="0" err="1" smtClean="0">
                <a:sym typeface="Wingdings" panose="05000000000000000000" pitchFamily="2" charset="2"/>
              </a:rPr>
              <a:t>harus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dilengkapi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memiliki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tipe</a:t>
            </a:r>
            <a:r>
              <a:rPr lang="en-US" b="0" baseline="0" dirty="0" smtClean="0">
                <a:sym typeface="Wingdings" panose="05000000000000000000" pitchFamily="2" charset="2"/>
              </a:rPr>
              <a:t> data number </a:t>
            </a:r>
            <a:r>
              <a:rPr lang="en-US" b="0" baseline="0" dirty="0" err="1" smtClean="0">
                <a:sym typeface="Wingdings" panose="05000000000000000000" pitchFamily="2" charset="2"/>
              </a:rPr>
              <a:t>maka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menggunakan</a:t>
            </a:r>
            <a:r>
              <a:rPr lang="en-US" b="0" baseline="0" dirty="0" smtClean="0">
                <a:sym typeface="Wingdings" panose="05000000000000000000" pitchFamily="2" charset="2"/>
              </a:rPr>
              <a:t> method </a:t>
            </a:r>
            <a:r>
              <a:rPr lang="en-US" b="0" baseline="0" dirty="0" err="1" smtClean="0">
                <a:sym typeface="Wingdings" panose="05000000000000000000" pitchFamily="2" charset="2"/>
              </a:rPr>
              <a:t>setInt</a:t>
            </a:r>
            <a:r>
              <a:rPr lang="en-US" b="0" baseline="0" dirty="0" smtClean="0">
                <a:sym typeface="Wingdings" panose="05000000000000000000" pitchFamily="2" charset="2"/>
              </a:rPr>
              <a:t>(). </a:t>
            </a:r>
            <a:r>
              <a:rPr lang="en-US" b="0" baseline="0" dirty="0" err="1" smtClean="0">
                <a:sym typeface="Wingdings" panose="05000000000000000000" pitchFamily="2" charset="2"/>
              </a:rPr>
              <a:t>Dengan</a:t>
            </a:r>
            <a:r>
              <a:rPr lang="en-US" b="0" baseline="0" dirty="0" smtClean="0">
                <a:sym typeface="Wingdings" panose="05000000000000000000" pitchFamily="2" charset="2"/>
              </a:rPr>
              <a:t> kata lain </a:t>
            </a:r>
            <a:r>
              <a:rPr lang="en-US" b="0" baseline="0" dirty="0" err="1" smtClean="0">
                <a:sym typeface="Wingdings" panose="05000000000000000000" pitchFamily="2" charset="2"/>
              </a:rPr>
              <a:t>hal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ini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menyesuaikan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dengan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tipe</a:t>
            </a:r>
            <a:r>
              <a:rPr lang="en-US" b="0" baseline="0" dirty="0" smtClean="0">
                <a:sym typeface="Wingdings" panose="05000000000000000000" pitchFamily="2" charset="2"/>
              </a:rPr>
              <a:t> data field yang </a:t>
            </a:r>
            <a:r>
              <a:rPr lang="en-US" b="0" baseline="0" dirty="0" err="1" smtClean="0">
                <a:sym typeface="Wingdings" panose="05000000000000000000" pitchFamily="2" charset="2"/>
              </a:rPr>
              <a:t>terdapat</a:t>
            </a:r>
            <a:r>
              <a:rPr lang="en-US" b="0" baseline="0" dirty="0" smtClean="0">
                <a:sym typeface="Wingdings" panose="05000000000000000000" pitchFamily="2" charset="2"/>
              </a:rPr>
              <a:t> di </a:t>
            </a:r>
            <a:r>
              <a:rPr lang="en-US" b="0" baseline="0" dirty="0" err="1" smtClean="0">
                <a:sym typeface="Wingdings" panose="05000000000000000000" pitchFamily="2" charset="2"/>
              </a:rPr>
              <a:t>tabel</a:t>
            </a:r>
            <a:r>
              <a:rPr lang="en-US" b="0" baseline="0" dirty="0" smtClean="0">
                <a:sym typeface="Wingdings" panose="05000000000000000000" pitchFamily="2" charset="2"/>
              </a:rPr>
              <a:t>.</a:t>
            </a: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Setelah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koneksi</a:t>
            </a:r>
            <a:r>
              <a:rPr lang="en-US" baseline="0" dirty="0" smtClean="0"/>
              <a:t> database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mempersiapkan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prepared statement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mengirimkan</a:t>
            </a:r>
            <a:r>
              <a:rPr lang="en-US" baseline="0" dirty="0" smtClean="0"/>
              <a:t> parameter yang </a:t>
            </a:r>
            <a:r>
              <a:rPr lang="en-US" baseline="0" dirty="0" err="1" smtClean="0"/>
              <a:t>dibutuhkan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menunjukan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dieksekusi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39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mengeksekusi</a:t>
            </a:r>
            <a:r>
              <a:rPr lang="en-US" b="0" baseline="0" dirty="0" smtClean="0"/>
              <a:t> query </a:t>
            </a:r>
            <a:r>
              <a:rPr lang="en-US" b="0" baseline="0" dirty="0" err="1" smtClean="0"/>
              <a:t>menggunakan</a:t>
            </a:r>
            <a:r>
              <a:rPr lang="en-US" b="0" baseline="0" dirty="0" smtClean="0"/>
              <a:t> method </a:t>
            </a:r>
            <a:r>
              <a:rPr lang="en-US" b="0" baseline="0" dirty="0" err="1" smtClean="0"/>
              <a:t>executeQuery</a:t>
            </a:r>
            <a:r>
              <a:rPr lang="en-US" b="0" baseline="0" dirty="0" smtClean="0"/>
              <a:t>() </a:t>
            </a:r>
            <a:r>
              <a:rPr lang="en-US" b="0" baseline="0" dirty="0" err="1" smtClean="0"/>
              <a:t>yand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terdapat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prepared statement. Method </a:t>
            </a:r>
            <a:r>
              <a:rPr lang="en-US" b="0" baseline="0" dirty="0" err="1" smtClean="0"/>
              <a:t>executeQuery</a:t>
            </a:r>
            <a:r>
              <a:rPr lang="en-US" b="0" baseline="0" dirty="0" smtClean="0"/>
              <a:t>() </a:t>
            </a:r>
            <a:r>
              <a:rPr lang="en-US" b="0" baseline="0" dirty="0" err="1" smtClean="0"/>
              <a:t>mengembalikan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sebuah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REsultSet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ResultSet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berisi</a:t>
            </a:r>
            <a:r>
              <a:rPr lang="en-US" b="0" baseline="0" dirty="0" smtClean="0"/>
              <a:t> record yang </a:t>
            </a:r>
            <a:r>
              <a:rPr lang="en-US" b="0" baseline="0" dirty="0" err="1" smtClean="0"/>
              <a:t>diambil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database.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memindahkan</a:t>
            </a:r>
            <a:r>
              <a:rPr lang="en-US" b="0" baseline="0" dirty="0" smtClean="0"/>
              <a:t> cursor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ResultSet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menggunakan</a:t>
            </a:r>
            <a:r>
              <a:rPr lang="en-US" b="0" baseline="0" dirty="0" smtClean="0"/>
              <a:t> method next().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40, </a:t>
            </a:r>
            <a:r>
              <a:rPr lang="en-US" b="0" baseline="0" dirty="0" err="1" smtClean="0"/>
              <a:t>memindahkan</a:t>
            </a:r>
            <a:r>
              <a:rPr lang="en-US" b="0" baseline="0" dirty="0" smtClean="0"/>
              <a:t> cursor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selanjutnya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hasil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query yang </a:t>
            </a:r>
            <a:r>
              <a:rPr lang="en-US" b="0" baseline="0" dirty="0" err="1" smtClean="0"/>
              <a:t>dieksekusi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memiliki</a:t>
            </a:r>
            <a:r>
              <a:rPr lang="en-US" b="0" baseline="0" dirty="0" smtClean="0"/>
              <a:t> record,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cursor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pindah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record </a:t>
            </a:r>
            <a:r>
              <a:rPr lang="en-US" b="0" baseline="0" dirty="0" err="1" smtClean="0"/>
              <a:t>selanjutnya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pengembalian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method next()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bernilai</a:t>
            </a:r>
            <a:r>
              <a:rPr lang="en-US" b="0" baseline="0" dirty="0" smtClean="0"/>
              <a:t> true.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memiliki</a:t>
            </a:r>
            <a:r>
              <a:rPr lang="en-US" b="0" baseline="0" dirty="0" smtClean="0"/>
              <a:t> record </a:t>
            </a:r>
            <a:r>
              <a:rPr lang="en-US" b="0" baseline="0" dirty="0" err="1" smtClean="0"/>
              <a:t>atau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berada</a:t>
            </a:r>
            <a:r>
              <a:rPr lang="en-US" b="0" baseline="0" dirty="0" smtClean="0"/>
              <a:t> di record </a:t>
            </a:r>
            <a:r>
              <a:rPr lang="en-US" b="0" baseline="0" dirty="0" err="1" smtClean="0"/>
              <a:t>terakhir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pengembaliannya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bernialai</a:t>
            </a:r>
            <a:r>
              <a:rPr lang="en-US" b="0" baseline="0" dirty="0" smtClean="0"/>
              <a:t> false. </a:t>
            </a:r>
            <a:r>
              <a:rPr lang="en-US" b="0" baseline="0" dirty="0" err="1" smtClean="0"/>
              <a:t>Dalam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kasus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ini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dibaris</a:t>
            </a:r>
            <a:r>
              <a:rPr lang="en-US" b="0" baseline="0" dirty="0" smtClean="0"/>
              <a:t> 40 </a:t>
            </a:r>
            <a:r>
              <a:rPr lang="en-US" b="0" baseline="0" dirty="0" err="1" smtClean="0"/>
              <a:t>bertujuan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periksa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apakah</a:t>
            </a:r>
            <a:r>
              <a:rPr lang="en-US" b="0" baseline="0" dirty="0" smtClean="0"/>
              <a:t> data </a:t>
            </a:r>
            <a:r>
              <a:rPr lang="en-US" b="0" baseline="0" dirty="0" err="1" smtClean="0"/>
              <a:t>pelanggan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disimpan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pernah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disimpan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berdasarkan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kode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pelanggan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pernah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tampilkan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sedangkan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belum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pernah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disimpan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dilakukan</a:t>
            </a:r>
            <a:r>
              <a:rPr lang="en-US" b="0" baseline="0" dirty="0" smtClean="0"/>
              <a:t> proses insert.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java,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baseline="0" dirty="0" smtClean="0"/>
              <a:t> data di database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object Statement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PreparedStatement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Statement, query yang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dieksekusi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bersifat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statis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Artinya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parameter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ditulis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langsung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query. </a:t>
            </a:r>
            <a:r>
              <a:rPr lang="en-US" baseline="0" dirty="0" err="1" smtClean="0"/>
              <a:t>Misalnya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menampilkan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“PLG0001”,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ditulis</a:t>
            </a:r>
            <a:r>
              <a:rPr lang="en-US" baseline="0" dirty="0" smtClean="0"/>
              <a:t>: </a:t>
            </a:r>
          </a:p>
          <a:p>
            <a:r>
              <a:rPr lang="en-US" baseline="0" dirty="0" smtClean="0"/>
              <a:t>     SELECT * FROM PELANGGAN WHERE KDPLG = ‘PLG0001’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Sedangkan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PreparedStatement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query yang </a:t>
            </a:r>
            <a:r>
              <a:rPr lang="en-US" baseline="0" dirty="0" err="1" smtClean="0"/>
              <a:t>dinamis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Artinya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ketika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parameter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PreparedStatement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mengirimkan</a:t>
            </a:r>
            <a:r>
              <a:rPr lang="en-US" baseline="0" dirty="0" smtClean="0"/>
              <a:t> parameter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kebutuhan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jumlah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maupun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parameter-parameter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dimasukkan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dikirimkan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eksekusi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Java parameter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representasikan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“?.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bawah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baseline="0" dirty="0" smtClean="0"/>
              <a:t>SELECT * FROM PELANGGAN WHERE KDPLG = ? </a:t>
            </a:r>
          </a:p>
          <a:p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dilihat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bagian</a:t>
            </a:r>
            <a:r>
              <a:rPr lang="en-US" baseline="0" dirty="0" smtClean="0"/>
              <a:t> Listing program yang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variable (</a:t>
            </a:r>
            <a:r>
              <a:rPr lang="en-US" baseline="0" dirty="0" err="1" smtClean="0"/>
              <a:t>lihat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kode</a:t>
            </a:r>
            <a:r>
              <a:rPr lang="en-US" baseline="0" dirty="0" smtClean="0"/>
              <a:t> 4-14 di class DaoPelanggan.java)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Kembali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Listing program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method insert().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32 </a:t>
            </a:r>
            <a:r>
              <a:rPr lang="en-US" b="1" baseline="0" dirty="0" err="1" smtClean="0"/>
              <a:t>dan</a:t>
            </a:r>
            <a:r>
              <a:rPr lang="en-US" b="1" baseline="0" dirty="0" smtClean="0"/>
              <a:t> 32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statementCari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statementInsert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masing-masing</a:t>
            </a:r>
            <a:r>
              <a:rPr lang="en-US" baseline="0" dirty="0" smtClean="0"/>
              <a:t> statement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bernilai</a:t>
            </a:r>
            <a:r>
              <a:rPr lang="en-US" baseline="0" dirty="0" smtClean="0"/>
              <a:t> null.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PreparedStatement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package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</a:t>
            </a:r>
            <a:r>
              <a:rPr lang="en-US" baseline="0" dirty="0" smtClean="0"/>
              <a:t>-import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java.sql.PreparedStatement</a:t>
            </a:r>
            <a:r>
              <a:rPr lang="en-US" b="1" baseline="0" dirty="0" smtClean="0"/>
              <a:t> (</a:t>
            </a:r>
            <a:r>
              <a:rPr lang="en-US" b="1" baseline="0" dirty="0" err="1" smtClean="0"/>
              <a:t>lihat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bagian</a:t>
            </a:r>
            <a:r>
              <a:rPr lang="en-US" b="1" baseline="0" dirty="0" smtClean="0"/>
              <a:t> import di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8 )</a:t>
            </a:r>
            <a:r>
              <a:rPr lang="en-US" baseline="0" dirty="0" smtClean="0"/>
              <a:t>;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34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data Connection. Object connection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berfungsi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koneksi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database yang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buat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connection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null.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class Connection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package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</a:t>
            </a:r>
            <a:r>
              <a:rPr lang="en-US" baseline="0" dirty="0" smtClean="0"/>
              <a:t>-import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java.sql.Connection</a:t>
            </a:r>
            <a:r>
              <a:rPr lang="en-US" b="1" baseline="0" dirty="0" smtClean="0"/>
              <a:t> (</a:t>
            </a:r>
            <a:r>
              <a:rPr lang="en-US" b="1" baseline="0" dirty="0" err="1" smtClean="0"/>
              <a:t>lihat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bagian</a:t>
            </a:r>
            <a:r>
              <a:rPr lang="en-US" b="1" baseline="0" dirty="0" smtClean="0"/>
              <a:t> import di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6 )</a:t>
            </a:r>
            <a:r>
              <a:rPr lang="en-US" baseline="0" dirty="0" smtClean="0"/>
              <a:t>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Selanjutnya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36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Connection yang </a:t>
            </a:r>
            <a:r>
              <a:rPr lang="en-US" baseline="0" dirty="0" err="1" smtClean="0"/>
              <a:t>didapat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KoneksiDB</a:t>
            </a:r>
            <a:r>
              <a:rPr lang="en-US" baseline="0" dirty="0" smtClean="0"/>
              <a:t>()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di class Database.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class Database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package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</a:t>
            </a:r>
            <a:r>
              <a:rPr lang="en-US" baseline="0" dirty="0" smtClean="0"/>
              <a:t>-import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Koneksi.Database</a:t>
            </a:r>
            <a:r>
              <a:rPr lang="en-US" b="1" baseline="0" dirty="0" smtClean="0"/>
              <a:t> (</a:t>
            </a:r>
            <a:r>
              <a:rPr lang="en-US" b="1" baseline="0" dirty="0" err="1" smtClean="0"/>
              <a:t>lihat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bagian</a:t>
            </a:r>
            <a:r>
              <a:rPr lang="en-US" b="1" baseline="0" dirty="0" smtClean="0"/>
              <a:t> import di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6 )</a:t>
            </a:r>
            <a:r>
              <a:rPr lang="en-US" baseline="0" dirty="0" smtClean="0"/>
              <a:t>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37,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prepared statement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prepareStatement</a:t>
            </a:r>
            <a:r>
              <a:rPr lang="en-US" baseline="0" dirty="0" smtClean="0"/>
              <a:t>()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connection yang </a:t>
            </a:r>
            <a:r>
              <a:rPr lang="en-US" baseline="0" dirty="0" err="1" smtClean="0"/>
              <a:t>dibuat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sebelumnya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PreparedStetment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berisi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mencari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sudah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. Query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disimpan</a:t>
            </a:r>
            <a:r>
              <a:rPr lang="en-US" baseline="0" dirty="0" smtClean="0"/>
              <a:t> di variable </a:t>
            </a:r>
            <a:r>
              <a:rPr lang="en-US" b="1" baseline="0" dirty="0" smtClean="0"/>
              <a:t>CARI. </a:t>
            </a:r>
            <a:r>
              <a:rPr lang="en-US" b="0" baseline="0" dirty="0" smtClean="0"/>
              <a:t>Mari </a:t>
            </a:r>
            <a:r>
              <a:rPr lang="en-US" b="0" baseline="0" dirty="0" err="1" smtClean="0"/>
              <a:t>kita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lihat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variable CARI: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line 25 </a:t>
            </a:r>
            <a:r>
              <a:rPr lang="en-US" baseline="0" dirty="0" smtClean="0">
                <a:sym typeface="Wingdings" panose="05000000000000000000" pitchFamily="2" charset="2"/>
              </a:rPr>
              <a:t></a:t>
            </a:r>
            <a:r>
              <a:rPr lang="en-US" b="1" baseline="0" dirty="0" smtClean="0">
                <a:sym typeface="Wingdings" panose="05000000000000000000" pitchFamily="2" charset="2"/>
              </a:rPr>
              <a:t> final String CARI = "SELECT * FROM " + NAMA_TABEL + " WHERE </a:t>
            </a:r>
            <a:r>
              <a:rPr lang="en-US" b="1" baseline="0" dirty="0" err="1" smtClean="0">
                <a:sym typeface="Wingdings" panose="05000000000000000000" pitchFamily="2" charset="2"/>
              </a:rPr>
              <a:t>KdPlg</a:t>
            </a:r>
            <a:r>
              <a:rPr lang="en-US" b="1" baseline="0" dirty="0" smtClean="0">
                <a:sym typeface="Wingdings" panose="05000000000000000000" pitchFamily="2" charset="2"/>
              </a:rPr>
              <a:t> = ?";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sym typeface="Wingdings" panose="05000000000000000000" pitchFamily="2" charset="2"/>
              </a:rPr>
              <a:t>Dimana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pada</a:t>
            </a:r>
            <a:r>
              <a:rPr lang="en-US" b="0" baseline="0" dirty="0" smtClean="0">
                <a:sym typeface="Wingdings" panose="05000000000000000000" pitchFamily="2" charset="2"/>
              </a:rPr>
              <a:t> variable NAMA_TABEL </a:t>
            </a:r>
            <a:r>
              <a:rPr lang="en-US" b="0" baseline="0" dirty="0" err="1" smtClean="0">
                <a:sym typeface="Wingdings" panose="05000000000000000000" pitchFamily="2" charset="2"/>
              </a:rPr>
              <a:t>bernilai</a:t>
            </a:r>
            <a:r>
              <a:rPr lang="en-US" b="0" baseline="0" dirty="0" smtClean="0">
                <a:sym typeface="Wingdings" panose="05000000000000000000" pitchFamily="2" charset="2"/>
              </a:rPr>
              <a:t> “</a:t>
            </a:r>
            <a:r>
              <a:rPr lang="en-US" b="0" baseline="0" dirty="0" err="1" smtClean="0">
                <a:sym typeface="Wingdings" panose="05000000000000000000" pitchFamily="2" charset="2"/>
              </a:rPr>
              <a:t>pelanggan</a:t>
            </a:r>
            <a:r>
              <a:rPr lang="en-US" b="0" baseline="0" dirty="0" smtClean="0">
                <a:sym typeface="Wingdings" panose="05000000000000000000" pitchFamily="2" charset="2"/>
              </a:rPr>
              <a:t>”, </a:t>
            </a:r>
            <a:r>
              <a:rPr lang="en-US" b="0" baseline="0" dirty="0" err="1" smtClean="0">
                <a:sym typeface="Wingdings" panose="05000000000000000000" pitchFamily="2" charset="2"/>
              </a:rPr>
              <a:t>jadi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secara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lengkap</a:t>
            </a:r>
            <a:r>
              <a:rPr lang="en-US" b="0" baseline="0" dirty="0" smtClean="0">
                <a:sym typeface="Wingdings" panose="05000000000000000000" pitchFamily="2" charset="2"/>
              </a:rPr>
              <a:t> query </a:t>
            </a:r>
            <a:r>
              <a:rPr lang="en-US" b="0" baseline="0" dirty="0" err="1" smtClean="0">
                <a:sym typeface="Wingdings" panose="05000000000000000000" pitchFamily="2" charset="2"/>
              </a:rPr>
              <a:t>menjadi</a:t>
            </a:r>
            <a:r>
              <a:rPr lang="en-US" b="0" baseline="0" dirty="0" smtClean="0">
                <a:sym typeface="Wingdings" panose="05000000000000000000" pitchFamily="2" charset="2"/>
              </a:rPr>
              <a:t> : </a:t>
            </a:r>
            <a:r>
              <a:rPr lang="en-US" b="1" baseline="0" dirty="0" smtClean="0">
                <a:sym typeface="Wingdings" panose="05000000000000000000" pitchFamily="2" charset="2"/>
              </a:rPr>
              <a:t>SELECT * FROM </a:t>
            </a:r>
            <a:r>
              <a:rPr lang="en-US" b="1" baseline="0" dirty="0" err="1" smtClean="0">
                <a:sym typeface="Wingdings" panose="05000000000000000000" pitchFamily="2" charset="2"/>
              </a:rPr>
              <a:t>pelanggan</a:t>
            </a:r>
            <a:r>
              <a:rPr lang="en-US" b="1" baseline="0" dirty="0" smtClean="0">
                <a:sym typeface="Wingdings" panose="05000000000000000000" pitchFamily="2" charset="2"/>
              </a:rPr>
              <a:t> WHERE </a:t>
            </a:r>
            <a:r>
              <a:rPr lang="en-US" b="1" baseline="0" dirty="0" err="1" smtClean="0">
                <a:sym typeface="Wingdings" panose="05000000000000000000" pitchFamily="2" charset="2"/>
              </a:rPr>
              <a:t>KdPlg</a:t>
            </a:r>
            <a:r>
              <a:rPr lang="en-US" b="1" baseline="0" dirty="0" smtClean="0">
                <a:sym typeface="Wingdings" panose="05000000000000000000" pitchFamily="2" charset="2"/>
              </a:rPr>
              <a:t> = 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sym typeface="Wingdings" panose="05000000000000000000" pitchFamily="2" charset="2"/>
              </a:rPr>
              <a:t>Perhatikan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tanda</a:t>
            </a:r>
            <a:r>
              <a:rPr lang="en-US" b="0" baseline="0" dirty="0" smtClean="0">
                <a:sym typeface="Wingdings" panose="05000000000000000000" pitchFamily="2" charset="2"/>
              </a:rPr>
              <a:t> Tanya (?) </a:t>
            </a:r>
            <a:r>
              <a:rPr lang="en-US" b="0" baseline="0" dirty="0" err="1" smtClean="0">
                <a:sym typeface="Wingdings" panose="05000000000000000000" pitchFamily="2" charset="2"/>
              </a:rPr>
              <a:t>dari</a:t>
            </a:r>
            <a:r>
              <a:rPr lang="en-US" b="0" baseline="0" dirty="0" smtClean="0">
                <a:sym typeface="Wingdings" panose="05000000000000000000" pitchFamily="2" charset="2"/>
              </a:rPr>
              <a:t> query di </a:t>
            </a:r>
            <a:r>
              <a:rPr lang="en-US" b="0" baseline="0" dirty="0" err="1" smtClean="0">
                <a:sym typeface="Wingdings" panose="05000000000000000000" pitchFamily="2" charset="2"/>
              </a:rPr>
              <a:t>atas</a:t>
            </a:r>
            <a:r>
              <a:rPr lang="en-US" b="0" baseline="0" dirty="0" smtClean="0">
                <a:sym typeface="Wingdings" panose="05000000000000000000" pitchFamily="2" charset="2"/>
              </a:rPr>
              <a:t>, </a:t>
            </a:r>
            <a:r>
              <a:rPr lang="en-US" b="0" baseline="0" dirty="0" err="1" smtClean="0">
                <a:sym typeface="Wingdings" panose="05000000000000000000" pitchFamily="2" charset="2"/>
              </a:rPr>
              <a:t>bagian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tersebut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merupakan</a:t>
            </a:r>
            <a:r>
              <a:rPr lang="en-US" b="0" baseline="0" dirty="0" smtClean="0">
                <a:sym typeface="Wingdings" panose="05000000000000000000" pitchFamily="2" charset="2"/>
              </a:rPr>
              <a:t> parameter yang </a:t>
            </a:r>
            <a:r>
              <a:rPr lang="en-US" b="0" baseline="0" dirty="0" err="1" smtClean="0">
                <a:sym typeface="Wingdings" panose="05000000000000000000" pitchFamily="2" charset="2"/>
              </a:rPr>
              <a:t>harus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dilengkapi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sebelum</a:t>
            </a:r>
            <a:r>
              <a:rPr lang="en-US" b="0" baseline="0" dirty="0" smtClean="0">
                <a:sym typeface="Wingdings" panose="05000000000000000000" pitchFamily="2" charset="2"/>
              </a:rPr>
              <a:t> query di </a:t>
            </a:r>
            <a:r>
              <a:rPr lang="en-US" b="0" baseline="0" dirty="0" err="1" smtClean="0">
                <a:sym typeface="Wingdings" panose="05000000000000000000" pitchFamily="2" charset="2"/>
              </a:rPr>
              <a:t>eksekusi</a:t>
            </a:r>
            <a:r>
              <a:rPr lang="en-US" b="0" baseline="0" dirty="0" smtClean="0">
                <a:sym typeface="Wingdings" panose="05000000000000000000" pitchFamily="2" charset="2"/>
              </a:rPr>
              <a:t>. </a:t>
            </a:r>
            <a:r>
              <a:rPr lang="en-US" b="0" baseline="0" dirty="0" err="1" smtClean="0">
                <a:sym typeface="Wingdings" panose="05000000000000000000" pitchFamily="2" charset="2"/>
              </a:rPr>
              <a:t>Perhatikan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pada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1" baseline="0" dirty="0" err="1" smtClean="0">
                <a:sym typeface="Wingdings" panose="05000000000000000000" pitchFamily="2" charset="2"/>
              </a:rPr>
              <a:t>baris</a:t>
            </a:r>
            <a:r>
              <a:rPr lang="en-US" b="1" baseline="0" dirty="0" smtClean="0">
                <a:sym typeface="Wingdings" panose="05000000000000000000" pitchFamily="2" charset="2"/>
              </a:rPr>
              <a:t> 38, </a:t>
            </a:r>
            <a:r>
              <a:rPr lang="en-US" b="0" baseline="0" dirty="0" err="1" smtClean="0">
                <a:sym typeface="Wingdings" panose="05000000000000000000" pitchFamily="2" charset="2"/>
              </a:rPr>
              <a:t>pada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baris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ini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mengirimkan</a:t>
            </a:r>
            <a:r>
              <a:rPr lang="en-US" b="0" baseline="0" dirty="0" smtClean="0">
                <a:sym typeface="Wingdings" panose="05000000000000000000" pitchFamily="2" charset="2"/>
              </a:rPr>
              <a:t> parameter </a:t>
            </a:r>
            <a:r>
              <a:rPr lang="en-US" b="0" baseline="0" dirty="0" err="1" smtClean="0">
                <a:sym typeface="Wingdings" panose="05000000000000000000" pitchFamily="2" charset="2"/>
              </a:rPr>
              <a:t>kode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pelanggan</a:t>
            </a:r>
            <a:r>
              <a:rPr lang="en-US" b="0" baseline="0" dirty="0" smtClean="0">
                <a:sym typeface="Wingdings" panose="05000000000000000000" pitchFamily="2" charset="2"/>
              </a:rPr>
              <a:t>. </a:t>
            </a:r>
            <a:r>
              <a:rPr lang="en-US" b="0" baseline="0" dirty="0" err="1" smtClean="0">
                <a:sym typeface="Wingdings" panose="05000000000000000000" pitchFamily="2" charset="2"/>
              </a:rPr>
              <a:t>Karena</a:t>
            </a:r>
            <a:r>
              <a:rPr lang="en-US" b="0" baseline="0" dirty="0" smtClean="0">
                <a:sym typeface="Wingdings" panose="05000000000000000000" pitchFamily="2" charset="2"/>
              </a:rPr>
              <a:t> field </a:t>
            </a:r>
            <a:r>
              <a:rPr lang="en-US" b="0" baseline="0" dirty="0" err="1" smtClean="0">
                <a:sym typeface="Wingdings" panose="05000000000000000000" pitchFamily="2" charset="2"/>
              </a:rPr>
              <a:t>KdPlg</a:t>
            </a:r>
            <a:r>
              <a:rPr lang="en-US" b="0" baseline="0" dirty="0" smtClean="0">
                <a:sym typeface="Wingdings" panose="05000000000000000000" pitchFamily="2" charset="2"/>
              </a:rPr>
              <a:t> di </a:t>
            </a:r>
            <a:r>
              <a:rPr lang="en-US" b="0" baseline="0" dirty="0" err="1" smtClean="0">
                <a:sym typeface="Wingdings" panose="05000000000000000000" pitchFamily="2" charset="2"/>
              </a:rPr>
              <a:t>tabel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memiliki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tipe</a:t>
            </a:r>
            <a:r>
              <a:rPr lang="en-US" b="0" baseline="0" dirty="0" smtClean="0">
                <a:sym typeface="Wingdings" panose="05000000000000000000" pitchFamily="2" charset="2"/>
              </a:rPr>
              <a:t> data </a:t>
            </a:r>
            <a:r>
              <a:rPr lang="en-US" b="0" baseline="0" dirty="0" err="1" smtClean="0">
                <a:sym typeface="Wingdings" panose="05000000000000000000" pitchFamily="2" charset="2"/>
              </a:rPr>
              <a:t>varchar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maka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untuk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menambahkan</a:t>
            </a:r>
            <a:r>
              <a:rPr lang="en-US" b="0" baseline="0" dirty="0" smtClean="0">
                <a:sym typeface="Wingdings" panose="05000000000000000000" pitchFamily="2" charset="2"/>
              </a:rPr>
              <a:t> parameter </a:t>
            </a:r>
            <a:r>
              <a:rPr lang="en-US" b="0" baseline="0" dirty="0" err="1" smtClean="0">
                <a:sym typeface="Wingdings" panose="05000000000000000000" pitchFamily="2" charset="2"/>
              </a:rPr>
              <a:t>dengan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menggunakan</a:t>
            </a:r>
            <a:r>
              <a:rPr lang="en-US" b="0" baseline="0" dirty="0" smtClean="0">
                <a:sym typeface="Wingdings" panose="05000000000000000000" pitchFamily="2" charset="2"/>
              </a:rPr>
              <a:t> method </a:t>
            </a:r>
            <a:r>
              <a:rPr lang="en-US" b="0" baseline="0" dirty="0" err="1" smtClean="0">
                <a:sym typeface="Wingdings" panose="05000000000000000000" pitchFamily="2" charset="2"/>
              </a:rPr>
              <a:t>setString</a:t>
            </a:r>
            <a:r>
              <a:rPr lang="en-US" b="0" baseline="0" dirty="0" smtClean="0">
                <a:sym typeface="Wingdings" panose="05000000000000000000" pitchFamily="2" charset="2"/>
              </a:rPr>
              <a:t>(), </a:t>
            </a:r>
            <a:r>
              <a:rPr lang="en-US" b="0" baseline="0" dirty="0" err="1" smtClean="0">
                <a:sym typeface="Wingdings" panose="05000000000000000000" pitchFamily="2" charset="2"/>
              </a:rPr>
              <a:t>begitu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juga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jika</a:t>
            </a:r>
            <a:r>
              <a:rPr lang="en-US" b="0" baseline="0" dirty="0" smtClean="0">
                <a:sym typeface="Wingdings" panose="05000000000000000000" pitchFamily="2" charset="2"/>
              </a:rPr>
              <a:t> field </a:t>
            </a:r>
            <a:r>
              <a:rPr lang="en-US" b="0" baseline="0" dirty="0" err="1" smtClean="0">
                <a:sym typeface="Wingdings" panose="05000000000000000000" pitchFamily="2" charset="2"/>
              </a:rPr>
              <a:t>dari</a:t>
            </a:r>
            <a:r>
              <a:rPr lang="en-US" b="0" baseline="0" dirty="0" smtClean="0">
                <a:sym typeface="Wingdings" panose="05000000000000000000" pitchFamily="2" charset="2"/>
              </a:rPr>
              <a:t> parameter yang </a:t>
            </a:r>
            <a:r>
              <a:rPr lang="en-US" b="0" baseline="0" dirty="0" err="1" smtClean="0">
                <a:sym typeface="Wingdings" panose="05000000000000000000" pitchFamily="2" charset="2"/>
              </a:rPr>
              <a:t>harus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dilengkapi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memiliki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tipe</a:t>
            </a:r>
            <a:r>
              <a:rPr lang="en-US" b="0" baseline="0" dirty="0" smtClean="0">
                <a:sym typeface="Wingdings" panose="05000000000000000000" pitchFamily="2" charset="2"/>
              </a:rPr>
              <a:t> data number </a:t>
            </a:r>
            <a:r>
              <a:rPr lang="en-US" b="0" baseline="0" dirty="0" err="1" smtClean="0">
                <a:sym typeface="Wingdings" panose="05000000000000000000" pitchFamily="2" charset="2"/>
              </a:rPr>
              <a:t>maka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menggunakan</a:t>
            </a:r>
            <a:r>
              <a:rPr lang="en-US" b="0" baseline="0" dirty="0" smtClean="0">
                <a:sym typeface="Wingdings" panose="05000000000000000000" pitchFamily="2" charset="2"/>
              </a:rPr>
              <a:t> method </a:t>
            </a:r>
            <a:r>
              <a:rPr lang="en-US" b="0" baseline="0" dirty="0" err="1" smtClean="0">
                <a:sym typeface="Wingdings" panose="05000000000000000000" pitchFamily="2" charset="2"/>
              </a:rPr>
              <a:t>setInt</a:t>
            </a:r>
            <a:r>
              <a:rPr lang="en-US" b="0" baseline="0" dirty="0" smtClean="0">
                <a:sym typeface="Wingdings" panose="05000000000000000000" pitchFamily="2" charset="2"/>
              </a:rPr>
              <a:t>(). </a:t>
            </a:r>
            <a:r>
              <a:rPr lang="en-US" b="0" baseline="0" dirty="0" err="1" smtClean="0">
                <a:sym typeface="Wingdings" panose="05000000000000000000" pitchFamily="2" charset="2"/>
              </a:rPr>
              <a:t>Dengan</a:t>
            </a:r>
            <a:r>
              <a:rPr lang="en-US" b="0" baseline="0" dirty="0" smtClean="0">
                <a:sym typeface="Wingdings" panose="05000000000000000000" pitchFamily="2" charset="2"/>
              </a:rPr>
              <a:t> kata lain </a:t>
            </a:r>
            <a:r>
              <a:rPr lang="en-US" b="0" baseline="0" dirty="0" err="1" smtClean="0">
                <a:sym typeface="Wingdings" panose="05000000000000000000" pitchFamily="2" charset="2"/>
              </a:rPr>
              <a:t>hal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ini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menyesuaikan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dengan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tipe</a:t>
            </a:r>
            <a:r>
              <a:rPr lang="en-US" b="0" baseline="0" dirty="0" smtClean="0">
                <a:sym typeface="Wingdings" panose="05000000000000000000" pitchFamily="2" charset="2"/>
              </a:rPr>
              <a:t> data field yang </a:t>
            </a:r>
            <a:r>
              <a:rPr lang="en-US" b="0" baseline="0" dirty="0" err="1" smtClean="0">
                <a:sym typeface="Wingdings" panose="05000000000000000000" pitchFamily="2" charset="2"/>
              </a:rPr>
              <a:t>terdapat</a:t>
            </a:r>
            <a:r>
              <a:rPr lang="en-US" b="0" baseline="0" dirty="0" smtClean="0">
                <a:sym typeface="Wingdings" panose="05000000000000000000" pitchFamily="2" charset="2"/>
              </a:rPr>
              <a:t> di </a:t>
            </a:r>
            <a:r>
              <a:rPr lang="en-US" b="0" baseline="0" dirty="0" err="1" smtClean="0">
                <a:sym typeface="Wingdings" panose="05000000000000000000" pitchFamily="2" charset="2"/>
              </a:rPr>
              <a:t>tabel</a:t>
            </a:r>
            <a:r>
              <a:rPr lang="en-US" b="0" baseline="0" dirty="0" smtClean="0">
                <a:sym typeface="Wingdings" panose="05000000000000000000" pitchFamily="2" charset="2"/>
              </a:rPr>
              <a:t>.</a:t>
            </a: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Setelah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koneksi</a:t>
            </a:r>
            <a:r>
              <a:rPr lang="en-US" baseline="0" dirty="0" smtClean="0"/>
              <a:t> database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mempersiapkan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prepared statement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mengirimkan</a:t>
            </a:r>
            <a:r>
              <a:rPr lang="en-US" baseline="0" dirty="0" smtClean="0"/>
              <a:t> parameter yang </a:t>
            </a:r>
            <a:r>
              <a:rPr lang="en-US" baseline="0" dirty="0" err="1" smtClean="0"/>
              <a:t>dibutuhkan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menunjukan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dieksekusi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39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mengeksekusi</a:t>
            </a:r>
            <a:r>
              <a:rPr lang="en-US" b="0" baseline="0" dirty="0" smtClean="0"/>
              <a:t> query </a:t>
            </a:r>
            <a:r>
              <a:rPr lang="en-US" b="0" baseline="0" dirty="0" err="1" smtClean="0"/>
              <a:t>menggunakan</a:t>
            </a:r>
            <a:r>
              <a:rPr lang="en-US" b="0" baseline="0" dirty="0" smtClean="0"/>
              <a:t> method </a:t>
            </a:r>
            <a:r>
              <a:rPr lang="en-US" b="0" baseline="0" dirty="0" err="1" smtClean="0"/>
              <a:t>executeQuery</a:t>
            </a:r>
            <a:r>
              <a:rPr lang="en-US" b="0" baseline="0" dirty="0" smtClean="0"/>
              <a:t>() </a:t>
            </a:r>
            <a:r>
              <a:rPr lang="en-US" b="0" baseline="0" dirty="0" err="1" smtClean="0"/>
              <a:t>yand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terdapat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prepared statement. Method </a:t>
            </a:r>
            <a:r>
              <a:rPr lang="en-US" b="0" baseline="0" dirty="0" err="1" smtClean="0"/>
              <a:t>executeQuery</a:t>
            </a:r>
            <a:r>
              <a:rPr lang="en-US" b="0" baseline="0" dirty="0" smtClean="0"/>
              <a:t>() </a:t>
            </a:r>
            <a:r>
              <a:rPr lang="en-US" b="0" baseline="0" dirty="0" err="1" smtClean="0"/>
              <a:t>mengembalikan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sebuah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REsultSet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ResultSet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berisi</a:t>
            </a:r>
            <a:r>
              <a:rPr lang="en-US" b="0" baseline="0" dirty="0" smtClean="0"/>
              <a:t> record yang </a:t>
            </a:r>
            <a:r>
              <a:rPr lang="en-US" b="0" baseline="0" dirty="0" err="1" smtClean="0"/>
              <a:t>diambil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database.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memindahkan</a:t>
            </a:r>
            <a:r>
              <a:rPr lang="en-US" b="0" baseline="0" dirty="0" smtClean="0"/>
              <a:t> cursor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ResultSet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menggunakan</a:t>
            </a:r>
            <a:r>
              <a:rPr lang="en-US" b="0" baseline="0" dirty="0" smtClean="0"/>
              <a:t> method next().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40, </a:t>
            </a:r>
            <a:r>
              <a:rPr lang="en-US" b="0" baseline="0" dirty="0" err="1" smtClean="0"/>
              <a:t>memindahkan</a:t>
            </a:r>
            <a:r>
              <a:rPr lang="en-US" b="0" baseline="0" dirty="0" smtClean="0"/>
              <a:t> cursor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selanjutnya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hasil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query yang </a:t>
            </a:r>
            <a:r>
              <a:rPr lang="en-US" b="0" baseline="0" dirty="0" err="1" smtClean="0"/>
              <a:t>dieksekusi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memiliki</a:t>
            </a:r>
            <a:r>
              <a:rPr lang="en-US" b="0" baseline="0" dirty="0" smtClean="0"/>
              <a:t> record,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cursor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pindah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record </a:t>
            </a:r>
            <a:r>
              <a:rPr lang="en-US" b="0" baseline="0" dirty="0" err="1" smtClean="0"/>
              <a:t>selanjutnya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pengembalian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method next()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bernilai</a:t>
            </a:r>
            <a:r>
              <a:rPr lang="en-US" b="0" baseline="0" dirty="0" smtClean="0"/>
              <a:t> true.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memiliki</a:t>
            </a:r>
            <a:r>
              <a:rPr lang="en-US" b="0" baseline="0" dirty="0" smtClean="0"/>
              <a:t> record </a:t>
            </a:r>
            <a:r>
              <a:rPr lang="en-US" b="0" baseline="0" dirty="0" err="1" smtClean="0"/>
              <a:t>atau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berada</a:t>
            </a:r>
            <a:r>
              <a:rPr lang="en-US" b="0" baseline="0" dirty="0" smtClean="0"/>
              <a:t> di record </a:t>
            </a:r>
            <a:r>
              <a:rPr lang="en-US" b="0" baseline="0" dirty="0" err="1" smtClean="0"/>
              <a:t>terakhir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pengembaliannya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bernialai</a:t>
            </a:r>
            <a:r>
              <a:rPr lang="en-US" b="0" baseline="0" dirty="0" smtClean="0"/>
              <a:t> false. </a:t>
            </a:r>
            <a:r>
              <a:rPr lang="en-US" b="0" baseline="0" dirty="0" err="1" smtClean="0"/>
              <a:t>Dalam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kasus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ini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dibaris</a:t>
            </a:r>
            <a:r>
              <a:rPr lang="en-US" b="0" baseline="0" dirty="0" smtClean="0"/>
              <a:t> 40 </a:t>
            </a:r>
            <a:r>
              <a:rPr lang="en-US" b="0" baseline="0" dirty="0" err="1" smtClean="0"/>
              <a:t>bertujuan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periksa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apakah</a:t>
            </a:r>
            <a:r>
              <a:rPr lang="en-US" b="0" baseline="0" dirty="0" smtClean="0"/>
              <a:t> data </a:t>
            </a:r>
            <a:r>
              <a:rPr lang="en-US" b="0" baseline="0" dirty="0" err="1" smtClean="0"/>
              <a:t>pelanggan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disimpan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pernah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disimpan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berdasarkan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kode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pelanggan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pernah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tampilkan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sedangkan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belum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pernah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disimpan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dilakukan</a:t>
            </a:r>
            <a:r>
              <a:rPr lang="en-US" b="0" baseline="0" dirty="0" smtClean="0"/>
              <a:t> proses insert.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62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Baris</a:t>
            </a:r>
            <a:r>
              <a:rPr lang="en-US" dirty="0" smtClean="0"/>
              <a:t> 27-34 </a:t>
            </a:r>
            <a:r>
              <a:rPr lang="en-US" dirty="0" err="1" smtClean="0"/>
              <a:t>mendeklarasikan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Baris</a:t>
            </a:r>
            <a:r>
              <a:rPr lang="en-US" dirty="0" smtClean="0"/>
              <a:t> 37-47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konstruktor</a:t>
            </a:r>
            <a:r>
              <a:rPr lang="en-US" dirty="0" smtClean="0"/>
              <a:t> dal class ControllerPesanan.java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26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1600" b="1" dirty="0" smtClean="0"/>
              <a:t>Method </a:t>
            </a:r>
            <a:r>
              <a:rPr lang="en-US" sz="1600" b="1" dirty="0" err="1" smtClean="0"/>
              <a:t>formatCurrency</a:t>
            </a:r>
            <a:r>
              <a:rPr lang="en-US" sz="1600" b="1" dirty="0" smtClean="0"/>
              <a:t>()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mengkonversi</a:t>
            </a:r>
            <a:r>
              <a:rPr lang="en-US" dirty="0" smtClean="0"/>
              <a:t> Double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string </a:t>
            </a:r>
            <a:r>
              <a:rPr lang="en-US" dirty="0" err="1" smtClean="0"/>
              <a:t>dengan</a:t>
            </a:r>
            <a:r>
              <a:rPr lang="en-US" dirty="0" smtClean="0"/>
              <a:t> format currency.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24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 smtClean="0"/>
              <a:t>Method </a:t>
            </a:r>
            <a:r>
              <a:rPr lang="en-US" sz="1200" b="1" dirty="0" err="1" smtClean="0"/>
              <a:t>updateTotalPesanan</a:t>
            </a:r>
            <a:r>
              <a:rPr lang="en-US" sz="1200" b="1" dirty="0" smtClean="0"/>
              <a:t>()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berfungsi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mengupdate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total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Setiap</a:t>
            </a:r>
            <a:r>
              <a:rPr lang="en-US" baseline="0" dirty="0" smtClean="0"/>
              <a:t> kali </a:t>
            </a:r>
            <a:r>
              <a:rPr lang="en-US" baseline="0" dirty="0" err="1" smtClean="0"/>
              <a:t>menambahkan</a:t>
            </a:r>
            <a:r>
              <a:rPr lang="en-US" baseline="0" dirty="0" smtClean="0"/>
              <a:t> detail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total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selalu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diupdate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updateTotalPesanan</a:t>
            </a:r>
            <a:r>
              <a:rPr lang="en-US" baseline="0" dirty="0" smtClean="0"/>
              <a:t>().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60 </a:t>
            </a:r>
            <a:r>
              <a:rPr lang="en-US" baseline="0" dirty="0" err="1" smtClean="0"/>
              <a:t>sampai</a:t>
            </a:r>
            <a:r>
              <a:rPr lang="en-US" baseline="0" dirty="0" smtClean="0"/>
              <a:t> 62 </a:t>
            </a:r>
            <a:r>
              <a:rPr lang="en-US" baseline="0" dirty="0" err="1" smtClean="0"/>
              <a:t>melakukan</a:t>
            </a:r>
            <a:r>
              <a:rPr lang="en-US" baseline="0" dirty="0" smtClean="0"/>
              <a:t> looping </a:t>
            </a:r>
            <a:r>
              <a:rPr lang="en-US" baseline="0" dirty="0" err="1" smtClean="0"/>
              <a:t>sebanyak</a:t>
            </a:r>
            <a:r>
              <a:rPr lang="en-US" baseline="0" dirty="0" smtClean="0"/>
              <a:t> data detail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) yang </a:t>
            </a:r>
            <a:r>
              <a:rPr lang="en-US" baseline="0" dirty="0" err="1" smtClean="0"/>
              <a:t>ditambahkan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Kemudian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setiap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diambil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dikalikan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jumlah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dipesan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Selanjutnya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disimpan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variable total yang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dijadikan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pengembalian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updateTotalPesanan</a:t>
            </a:r>
            <a:r>
              <a:rPr lang="en-US" baseline="0" dirty="0" smtClean="0"/>
              <a:t>().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Perhatikan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61:</a:t>
            </a:r>
          </a:p>
          <a:p>
            <a:r>
              <a:rPr lang="en-US" baseline="0" dirty="0" smtClean="0"/>
              <a:t>         total = total </a:t>
            </a:r>
            <a:r>
              <a:rPr lang="en-US" b="1" baseline="0" dirty="0" smtClean="0"/>
              <a:t>(</a:t>
            </a:r>
            <a:r>
              <a:rPr lang="en-US" b="1" baseline="0" dirty="0" err="1" smtClean="0"/>
              <a:t>listDetailPesanan.get</a:t>
            </a:r>
            <a:r>
              <a:rPr lang="en-US" b="1" baseline="0" dirty="0" smtClean="0"/>
              <a:t>(</a:t>
            </a:r>
            <a:r>
              <a:rPr lang="en-US" b="1" baseline="0" dirty="0" err="1" smtClean="0"/>
              <a:t>i</a:t>
            </a:r>
            <a:r>
              <a:rPr lang="en-US" b="1" baseline="0" dirty="0" smtClean="0"/>
              <a:t>).</a:t>
            </a:r>
            <a:r>
              <a:rPr lang="en-US" b="1" baseline="0" dirty="0" err="1" smtClean="0"/>
              <a:t>getHrgPesan</a:t>
            </a:r>
            <a:r>
              <a:rPr lang="en-US" b="1" baseline="0" dirty="0" smtClean="0"/>
              <a:t>()   *   </a:t>
            </a:r>
            <a:r>
              <a:rPr lang="en-US" b="1" baseline="0" dirty="0" err="1" smtClean="0"/>
              <a:t>listDetailPesanan.get</a:t>
            </a:r>
            <a:r>
              <a:rPr lang="en-US" b="1" baseline="0" dirty="0" smtClean="0"/>
              <a:t>(</a:t>
            </a:r>
            <a:r>
              <a:rPr lang="en-US" b="1" baseline="0" dirty="0" err="1" smtClean="0"/>
              <a:t>i</a:t>
            </a:r>
            <a:r>
              <a:rPr lang="en-US" b="1" baseline="0" dirty="0" smtClean="0"/>
              <a:t>).</a:t>
            </a:r>
            <a:r>
              <a:rPr lang="en-US" b="1" baseline="0" dirty="0" err="1" smtClean="0"/>
              <a:t>getJmlPesanan</a:t>
            </a:r>
            <a:r>
              <a:rPr lang="en-US" b="1" baseline="0" dirty="0" smtClean="0"/>
              <a:t>();</a:t>
            </a:r>
            <a:br>
              <a:rPr lang="en-US" b="1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89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Method </a:t>
            </a:r>
            <a:r>
              <a:rPr lang="en-US" sz="1200" b="1" dirty="0" err="1" smtClean="0"/>
              <a:t>isExistBarang</a:t>
            </a:r>
            <a:r>
              <a:rPr lang="en-US" sz="1200" b="1" dirty="0" smtClean="0"/>
              <a:t>()</a:t>
            </a:r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terdapat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listDetailPesanan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listDetailPesanan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merupakan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list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berfungsi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penampung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pengguna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menambahkan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detail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Ketika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penggguna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menambahkan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detail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cek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apakah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pernah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ditambahkan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pernah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mengembalikan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true.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Perhatikan</a:t>
            </a:r>
            <a:r>
              <a:rPr lang="en-US" baseline="0" dirty="0" smtClean="0"/>
              <a:t> proses yang </a:t>
            </a:r>
            <a:r>
              <a:rPr lang="en-US" baseline="0" dirty="0" err="1" smtClean="0"/>
              <a:t>terjadi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isExistBarang</a:t>
            </a:r>
            <a:r>
              <a:rPr lang="en-US" baseline="0" dirty="0" smtClean="0"/>
              <a:t>(). </a:t>
            </a:r>
          </a:p>
          <a:p>
            <a:r>
              <a:rPr lang="en-US" b="1" baseline="0" dirty="0" err="1" smtClean="0"/>
              <a:t>Baris</a:t>
            </a:r>
            <a:r>
              <a:rPr lang="en-US" b="1" baseline="0" dirty="0" smtClean="0"/>
              <a:t> 68:</a:t>
            </a:r>
          </a:p>
          <a:p>
            <a:r>
              <a:rPr lang="en-US" baseline="0" dirty="0" err="1" smtClean="0"/>
              <a:t>Membuat</a:t>
            </a:r>
            <a:r>
              <a:rPr lang="en-US" baseline="0" dirty="0" smtClean="0"/>
              <a:t> variable result </a:t>
            </a:r>
            <a:r>
              <a:rPr lang="en-US" baseline="0" dirty="0" err="1" smtClean="0"/>
              <a:t>ssebagai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yang kana </a:t>
            </a:r>
            <a:r>
              <a:rPr lang="en-US" baseline="0" dirty="0" err="1" smtClean="0"/>
              <a:t>dikembalikan</a:t>
            </a:r>
            <a:endParaRPr lang="en-US" baseline="0" dirty="0" smtClean="0"/>
          </a:p>
          <a:p>
            <a:r>
              <a:rPr lang="en-US" b="1" baseline="0" dirty="0" err="1" smtClean="0"/>
              <a:t>Baris</a:t>
            </a:r>
            <a:r>
              <a:rPr lang="en-US" b="1" baseline="0" dirty="0" smtClean="0"/>
              <a:t> 69-75:</a:t>
            </a:r>
          </a:p>
          <a:p>
            <a:r>
              <a:rPr lang="en-US" baseline="0" dirty="0" err="1" smtClean="0"/>
              <a:t>Melakukan</a:t>
            </a:r>
            <a:r>
              <a:rPr lang="en-US" baseline="0" dirty="0" smtClean="0"/>
              <a:t> looping </a:t>
            </a:r>
            <a:r>
              <a:rPr lang="en-US" baseline="0" dirty="0" err="1" smtClean="0"/>
              <a:t>maksimal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sebanyak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jumlah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terdapat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list. </a:t>
            </a:r>
          </a:p>
          <a:p>
            <a:r>
              <a:rPr lang="en-US" b="1" baseline="0" dirty="0" err="1" smtClean="0"/>
              <a:t>Kemudian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ke-71:</a:t>
            </a:r>
          </a:p>
          <a:p>
            <a:r>
              <a:rPr lang="en-US" baseline="0" dirty="0" err="1" smtClean="0"/>
              <a:t>Mengecek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barang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kdBarang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list detail </a:t>
            </a:r>
            <a:r>
              <a:rPr lang="en-US" baseline="0" dirty="0" err="1" smtClean="0"/>
              <a:t>pesanan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kdBarang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dimasukkan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true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variable result. </a:t>
            </a:r>
            <a:r>
              <a:rPr lang="en-US" baseline="0" dirty="0" err="1" smtClean="0"/>
              <a:t>Selanjutnya</a:t>
            </a:r>
            <a:r>
              <a:rPr lang="en-US" baseline="0" dirty="0" smtClean="0"/>
              <a:t> looping </a:t>
            </a:r>
            <a:r>
              <a:rPr lang="en-US" baseline="0" dirty="0" err="1" smtClean="0"/>
              <a:t>dihentikan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mengambil</a:t>
            </a:r>
            <a:r>
              <a:rPr lang="en-US" baseline="0" dirty="0" smtClean="0"/>
              <a:t> data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list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method </a:t>
            </a:r>
            <a:r>
              <a:rPr lang="en-US" b="1" baseline="0" dirty="0" smtClean="0"/>
              <a:t>get()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parameter </a:t>
            </a:r>
            <a:r>
              <a:rPr lang="en-US" b="1" baseline="0" dirty="0" smtClean="0"/>
              <a:t>index. </a:t>
            </a:r>
            <a:r>
              <a:rPr lang="en-US" b="0" baseline="0" dirty="0" err="1" smtClean="0"/>
              <a:t>Perhatikan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kondisi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persyaratan</a:t>
            </a:r>
            <a:r>
              <a:rPr lang="en-US" b="0" baseline="0" dirty="0" smtClean="0"/>
              <a:t> if yang </a:t>
            </a:r>
            <a:r>
              <a:rPr lang="en-US" b="0" baseline="0" dirty="0" err="1" smtClean="0"/>
              <a:t>terdapat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ke-71</a:t>
            </a:r>
            <a:endParaRPr lang="en-US" b="1" baseline="0" dirty="0" smtClean="0"/>
          </a:p>
          <a:p>
            <a:r>
              <a:rPr lang="en-US" b="1" baseline="0" dirty="0" smtClean="0"/>
              <a:t>        </a:t>
            </a:r>
            <a:r>
              <a:rPr lang="en-US" b="0" baseline="0" dirty="0" smtClean="0"/>
              <a:t>   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listDetailPesanan.get</a:t>
            </a:r>
            <a:r>
              <a:rPr lang="en-US" b="1" baseline="0" dirty="0" smtClean="0"/>
              <a:t>(</a:t>
            </a:r>
            <a:r>
              <a:rPr lang="en-US" b="1" baseline="0" dirty="0" err="1" smtClean="0"/>
              <a:t>i</a:t>
            </a:r>
            <a:r>
              <a:rPr lang="en-US" b="1" baseline="0" dirty="0" smtClean="0"/>
              <a:t>).</a:t>
            </a:r>
            <a:r>
              <a:rPr lang="en-US" b="1" baseline="0" dirty="0" err="1" smtClean="0"/>
              <a:t>getKdBrg</a:t>
            </a:r>
            <a:r>
              <a:rPr lang="en-US" b="1" baseline="0" dirty="0" smtClean="0"/>
              <a:t>().equals(</a:t>
            </a:r>
            <a:r>
              <a:rPr lang="en-US" b="1" baseline="0" dirty="0" err="1" smtClean="0"/>
              <a:t>kdBarang</a:t>
            </a:r>
            <a:r>
              <a:rPr lang="en-US" b="1" baseline="0" dirty="0" smtClean="0"/>
              <a:t>)</a:t>
            </a:r>
          </a:p>
          <a:p>
            <a:r>
              <a:rPr lang="en-US" b="1" baseline="0" dirty="0" err="1" smtClean="0"/>
              <a:t>Baris</a:t>
            </a:r>
            <a:r>
              <a:rPr lang="en-US" b="1" baseline="0" dirty="0" smtClean="0"/>
              <a:t> 76:</a:t>
            </a:r>
          </a:p>
          <a:p>
            <a:r>
              <a:rPr lang="en-US" b="0" baseline="0" dirty="0" err="1" smtClean="0"/>
              <a:t>Mengambalikan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nilai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berdasarkan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result</a:t>
            </a:r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7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3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0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jutan M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ocument 8"/>
            <p:cNvSpPr/>
            <p:nvPr userDrawn="1"/>
          </p:nvSpPr>
          <p:spPr>
            <a:xfrm flipH="1" flipV="1">
              <a:off x="0" y="113924"/>
              <a:ext cx="12192000" cy="12256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31496"/>
                <a:gd name="connsiteX1" fmla="*/ 21600 w 21600"/>
                <a:gd name="connsiteY1" fmla="*/ 0 h 31496"/>
                <a:gd name="connsiteX2" fmla="*/ 21600 w 21600"/>
                <a:gd name="connsiteY2" fmla="*/ 26370 h 31496"/>
                <a:gd name="connsiteX3" fmla="*/ 0 w 21600"/>
                <a:gd name="connsiteY3" fmla="*/ 20172 h 31496"/>
                <a:gd name="connsiteX4" fmla="*/ 0 w 21600"/>
                <a:gd name="connsiteY4" fmla="*/ 0 h 31496"/>
                <a:gd name="connsiteX0" fmla="*/ 0 w 21600"/>
                <a:gd name="connsiteY0" fmla="*/ 0 h 26370"/>
                <a:gd name="connsiteX1" fmla="*/ 21600 w 21600"/>
                <a:gd name="connsiteY1" fmla="*/ 0 h 26370"/>
                <a:gd name="connsiteX2" fmla="*/ 21600 w 21600"/>
                <a:gd name="connsiteY2" fmla="*/ 26370 h 26370"/>
                <a:gd name="connsiteX3" fmla="*/ 0 w 21600"/>
                <a:gd name="connsiteY3" fmla="*/ 20172 h 26370"/>
                <a:gd name="connsiteX4" fmla="*/ 0 w 21600"/>
                <a:gd name="connsiteY4" fmla="*/ 0 h 26370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558"/>
                <a:gd name="connsiteX1" fmla="*/ 21600 w 21600"/>
                <a:gd name="connsiteY1" fmla="*/ 0 h 21558"/>
                <a:gd name="connsiteX2" fmla="*/ 21554 w 21600"/>
                <a:gd name="connsiteY2" fmla="*/ 21092 h 21558"/>
                <a:gd name="connsiteX3" fmla="*/ 0 w 21600"/>
                <a:gd name="connsiteY3" fmla="*/ 20172 h 21558"/>
                <a:gd name="connsiteX4" fmla="*/ 0 w 21600"/>
                <a:gd name="connsiteY4" fmla="*/ 0 h 2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558">
                  <a:moveTo>
                    <a:pt x="0" y="0"/>
                  </a:moveTo>
                  <a:lnTo>
                    <a:pt x="21600" y="0"/>
                  </a:lnTo>
                  <a:cubicBezTo>
                    <a:pt x="21585" y="7031"/>
                    <a:pt x="21569" y="14061"/>
                    <a:pt x="21554" y="21092"/>
                  </a:cubicBezTo>
                  <a:cubicBezTo>
                    <a:pt x="13330" y="21007"/>
                    <a:pt x="6925" y="22676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ocument 8"/>
            <p:cNvSpPr/>
            <p:nvPr/>
          </p:nvSpPr>
          <p:spPr>
            <a:xfrm flipH="1" flipV="1">
              <a:off x="0" y="39129"/>
              <a:ext cx="12192000" cy="14539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20175"/>
                <a:gd name="connsiteX1" fmla="*/ 21600 w 21600"/>
                <a:gd name="connsiteY1" fmla="*/ 0 h 20175"/>
                <a:gd name="connsiteX2" fmla="*/ 21600 w 21600"/>
                <a:gd name="connsiteY2" fmla="*/ 17322 h 20175"/>
                <a:gd name="connsiteX3" fmla="*/ 0 w 21600"/>
                <a:gd name="connsiteY3" fmla="*/ 20172 h 20175"/>
                <a:gd name="connsiteX4" fmla="*/ 0 w 21600"/>
                <a:gd name="connsiteY4" fmla="*/ 0 h 20175"/>
                <a:gd name="connsiteX0" fmla="*/ 0 w 21600"/>
                <a:gd name="connsiteY0" fmla="*/ 0 h 20179"/>
                <a:gd name="connsiteX1" fmla="*/ 21600 w 21600"/>
                <a:gd name="connsiteY1" fmla="*/ 0 h 20179"/>
                <a:gd name="connsiteX2" fmla="*/ 21600 w 21600"/>
                <a:gd name="connsiteY2" fmla="*/ 17322 h 20179"/>
                <a:gd name="connsiteX3" fmla="*/ 0 w 21600"/>
                <a:gd name="connsiteY3" fmla="*/ 20172 h 20179"/>
                <a:gd name="connsiteX4" fmla="*/ 0 w 21600"/>
                <a:gd name="connsiteY4" fmla="*/ 0 h 20179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0172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9720" y="16981"/>
                    <a:pt x="9124" y="1801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510650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 (Body)"/>
              </a:defRPr>
            </a:lvl1pPr>
            <a:lvl2pPr>
              <a:defRPr sz="2000">
                <a:latin typeface="Calibri (Body)"/>
              </a:defRPr>
            </a:lvl2pPr>
            <a:lvl3pPr>
              <a:defRPr sz="1600">
                <a:latin typeface="Calibri (Body)"/>
              </a:defRPr>
            </a:lvl3pPr>
            <a:lvl4pPr>
              <a:defRPr sz="1400">
                <a:latin typeface="Calibri (Body)"/>
              </a:defRPr>
            </a:lvl4pPr>
            <a:lvl5pPr>
              <a:defRPr sz="1400">
                <a:latin typeface="Calibri (Body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2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4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jutan M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ocument 8"/>
            <p:cNvSpPr/>
            <p:nvPr userDrawn="1"/>
          </p:nvSpPr>
          <p:spPr>
            <a:xfrm flipH="1" flipV="1">
              <a:off x="0" y="113924"/>
              <a:ext cx="12192000" cy="12256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31496"/>
                <a:gd name="connsiteX1" fmla="*/ 21600 w 21600"/>
                <a:gd name="connsiteY1" fmla="*/ 0 h 31496"/>
                <a:gd name="connsiteX2" fmla="*/ 21600 w 21600"/>
                <a:gd name="connsiteY2" fmla="*/ 26370 h 31496"/>
                <a:gd name="connsiteX3" fmla="*/ 0 w 21600"/>
                <a:gd name="connsiteY3" fmla="*/ 20172 h 31496"/>
                <a:gd name="connsiteX4" fmla="*/ 0 w 21600"/>
                <a:gd name="connsiteY4" fmla="*/ 0 h 31496"/>
                <a:gd name="connsiteX0" fmla="*/ 0 w 21600"/>
                <a:gd name="connsiteY0" fmla="*/ 0 h 26370"/>
                <a:gd name="connsiteX1" fmla="*/ 21600 w 21600"/>
                <a:gd name="connsiteY1" fmla="*/ 0 h 26370"/>
                <a:gd name="connsiteX2" fmla="*/ 21600 w 21600"/>
                <a:gd name="connsiteY2" fmla="*/ 26370 h 26370"/>
                <a:gd name="connsiteX3" fmla="*/ 0 w 21600"/>
                <a:gd name="connsiteY3" fmla="*/ 20172 h 26370"/>
                <a:gd name="connsiteX4" fmla="*/ 0 w 21600"/>
                <a:gd name="connsiteY4" fmla="*/ 0 h 26370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558"/>
                <a:gd name="connsiteX1" fmla="*/ 21600 w 21600"/>
                <a:gd name="connsiteY1" fmla="*/ 0 h 21558"/>
                <a:gd name="connsiteX2" fmla="*/ 21554 w 21600"/>
                <a:gd name="connsiteY2" fmla="*/ 21092 h 21558"/>
                <a:gd name="connsiteX3" fmla="*/ 0 w 21600"/>
                <a:gd name="connsiteY3" fmla="*/ 20172 h 21558"/>
                <a:gd name="connsiteX4" fmla="*/ 0 w 21600"/>
                <a:gd name="connsiteY4" fmla="*/ 0 h 2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558">
                  <a:moveTo>
                    <a:pt x="0" y="0"/>
                  </a:moveTo>
                  <a:lnTo>
                    <a:pt x="21600" y="0"/>
                  </a:lnTo>
                  <a:cubicBezTo>
                    <a:pt x="21585" y="7031"/>
                    <a:pt x="21569" y="14061"/>
                    <a:pt x="21554" y="21092"/>
                  </a:cubicBezTo>
                  <a:cubicBezTo>
                    <a:pt x="13330" y="21007"/>
                    <a:pt x="6925" y="22676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ocument 8"/>
            <p:cNvSpPr/>
            <p:nvPr/>
          </p:nvSpPr>
          <p:spPr>
            <a:xfrm flipH="1" flipV="1">
              <a:off x="0" y="39129"/>
              <a:ext cx="12192000" cy="14539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20175"/>
                <a:gd name="connsiteX1" fmla="*/ 21600 w 21600"/>
                <a:gd name="connsiteY1" fmla="*/ 0 h 20175"/>
                <a:gd name="connsiteX2" fmla="*/ 21600 w 21600"/>
                <a:gd name="connsiteY2" fmla="*/ 17322 h 20175"/>
                <a:gd name="connsiteX3" fmla="*/ 0 w 21600"/>
                <a:gd name="connsiteY3" fmla="*/ 20172 h 20175"/>
                <a:gd name="connsiteX4" fmla="*/ 0 w 21600"/>
                <a:gd name="connsiteY4" fmla="*/ 0 h 20175"/>
                <a:gd name="connsiteX0" fmla="*/ 0 w 21600"/>
                <a:gd name="connsiteY0" fmla="*/ 0 h 20179"/>
                <a:gd name="connsiteX1" fmla="*/ 21600 w 21600"/>
                <a:gd name="connsiteY1" fmla="*/ 0 h 20179"/>
                <a:gd name="connsiteX2" fmla="*/ 21600 w 21600"/>
                <a:gd name="connsiteY2" fmla="*/ 17322 h 20179"/>
                <a:gd name="connsiteX3" fmla="*/ 0 w 21600"/>
                <a:gd name="connsiteY3" fmla="*/ 20172 h 20179"/>
                <a:gd name="connsiteX4" fmla="*/ 0 w 21600"/>
                <a:gd name="connsiteY4" fmla="*/ 0 h 20179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0172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9720" y="16981"/>
                    <a:pt x="9124" y="1801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5106504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6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Document 8"/>
            <p:cNvSpPr/>
            <p:nvPr/>
          </p:nvSpPr>
          <p:spPr>
            <a:xfrm flipH="1">
              <a:off x="0" y="13177"/>
              <a:ext cx="12192000" cy="1018759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926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5785" y="13467"/>
                    <a:pt x="5629" y="43789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Document 8"/>
            <p:cNvSpPr/>
            <p:nvPr/>
          </p:nvSpPr>
          <p:spPr>
            <a:xfrm flipH="1">
              <a:off x="0" y="38903"/>
              <a:ext cx="12192000" cy="85564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926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5785" y="13467"/>
                    <a:pt x="5629" y="43789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09" y="1202048"/>
            <a:ext cx="11203745" cy="5324414"/>
          </a:xfrm>
        </p:spPr>
        <p:txBody>
          <a:bodyPr/>
          <a:lstStyle>
            <a:lvl1pPr>
              <a:defRPr sz="2200">
                <a:latin typeface="Calibri (Body)"/>
              </a:defRPr>
            </a:lvl1pPr>
            <a:lvl2pPr>
              <a:defRPr sz="2000">
                <a:latin typeface="Calibri (Body)"/>
              </a:defRPr>
            </a:lvl2pPr>
            <a:lvl3pPr>
              <a:defRPr>
                <a:latin typeface="Calibri (Body)"/>
              </a:defRPr>
            </a:lvl3pPr>
            <a:lvl4pPr>
              <a:defRPr sz="1800">
                <a:latin typeface="Calibri (Body)"/>
              </a:defRPr>
            </a:lvl4pPr>
            <a:lvl5pPr>
              <a:defRPr sz="1800">
                <a:latin typeface="Calibri (Body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73" y="114038"/>
            <a:ext cx="11864930" cy="421539"/>
          </a:xfr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9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4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4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5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1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4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41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3810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212034" y="2252869"/>
            <a:ext cx="1603513" cy="1470992"/>
          </a:xfrm>
          <a:prstGeom prst="homePlat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1292086" y="2252869"/>
            <a:ext cx="1285461" cy="1470992"/>
          </a:xfrm>
          <a:prstGeom prst="chevron">
            <a:avLst>
              <a:gd name="adj" fmla="val 57216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027581" y="2252869"/>
            <a:ext cx="9939132" cy="1470992"/>
          </a:xfrm>
          <a:prstGeom prst="chevron">
            <a:avLst>
              <a:gd name="adj" fmla="val 45495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2034" y="1662595"/>
            <a:ext cx="4271066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PERTEMUAN 12</a:t>
            </a:r>
            <a:endParaRPr lang="en-US" sz="2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1" y="2040835"/>
            <a:ext cx="5308599" cy="80065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94401" y="3775765"/>
            <a:ext cx="5308599" cy="80065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15547" y="3907734"/>
            <a:ext cx="9563653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2600" b="1" spc="5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PEMROGRAMAN </a:t>
            </a:r>
            <a:r>
              <a:rPr lang="en-US" sz="2600" b="1" spc="5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BERORIENTASI OBJEK </a:t>
            </a:r>
            <a:r>
              <a:rPr lang="en-US" sz="2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LANJUTAN (PBOL)</a:t>
            </a:r>
            <a:endParaRPr lang="en-US" sz="2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5598" y="2425700"/>
            <a:ext cx="8623302" cy="1041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MEMBUAT FILE TRANSAKSI PEMESANAN</a:t>
            </a:r>
            <a:endParaRPr lang="en-US" sz="32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9261" y="1921563"/>
            <a:ext cx="3193985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b="1" u="sng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Ahmad </a:t>
            </a:r>
            <a:r>
              <a:rPr lang="en-US" b="1" u="sng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Pudoli</a:t>
            </a:r>
            <a:endParaRPr lang="en-US" b="1" u="sng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20" y="1423009"/>
            <a:ext cx="10610005" cy="5107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398848"/>
            <a:ext cx="11754394" cy="473988"/>
          </a:xfrm>
        </p:spPr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DaoPesanan.java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7321" y="976184"/>
            <a:ext cx="11884679" cy="44682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Inisialisasi</a:t>
            </a:r>
            <a:r>
              <a:rPr lang="en-US" dirty="0" smtClean="0"/>
              <a:t> variable </a:t>
            </a:r>
            <a:r>
              <a:rPr lang="en-US" dirty="0" err="1" smtClean="0"/>
              <a:t>pada</a:t>
            </a:r>
            <a:r>
              <a:rPr lang="en-US" dirty="0" smtClean="0"/>
              <a:t> class DaoPesanan.java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8932" y="1869834"/>
            <a:ext cx="10917777" cy="40737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0" y="382222"/>
            <a:ext cx="11764363" cy="571439"/>
          </a:xfrm>
        </p:spPr>
        <p:txBody>
          <a:bodyPr>
            <a:normAutofit/>
          </a:bodyPr>
          <a:lstStyle/>
          <a:p>
            <a:r>
              <a:rPr lang="en-US" dirty="0" err="1" smtClean="0"/>
              <a:t>Melengkapi</a:t>
            </a:r>
            <a:r>
              <a:rPr lang="en-US" dirty="0" smtClean="0"/>
              <a:t> Method Insert()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0" y="920734"/>
            <a:ext cx="10212289" cy="3786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Method insert()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data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0" y="1299412"/>
            <a:ext cx="9306803" cy="52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0" y="382222"/>
            <a:ext cx="11764363" cy="571439"/>
          </a:xfrm>
        </p:spPr>
        <p:txBody>
          <a:bodyPr>
            <a:normAutofit/>
          </a:bodyPr>
          <a:lstStyle/>
          <a:p>
            <a:r>
              <a:rPr lang="en-US" dirty="0" err="1" smtClean="0"/>
              <a:t>Melengkapi</a:t>
            </a:r>
            <a:r>
              <a:rPr lang="en-US" dirty="0" smtClean="0"/>
              <a:t> Method Insert()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07" y="953661"/>
            <a:ext cx="11152117" cy="543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DAO PESANAN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6973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20586" y="1363971"/>
            <a:ext cx="1082452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>
                <a:solidFill>
                  <a:srgbClr val="002060"/>
                </a:solidFill>
              </a:rPr>
              <a:t>4. </a:t>
            </a:r>
            <a:r>
              <a:rPr lang="nb-NO" sz="3600" b="1" dirty="0" smtClean="0">
                <a:solidFill>
                  <a:srgbClr val="002060"/>
                </a:solidFill>
              </a:rPr>
              <a:t>CONTROLLER TRANSAKSI PESANAN BARANG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81224" y="2735571"/>
            <a:ext cx="108245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Method-method yang </a:t>
            </a:r>
            <a:r>
              <a:rPr lang="en-US" sz="2400" dirty="0" err="1"/>
              <a:t>ada</a:t>
            </a:r>
            <a:r>
              <a:rPr lang="en-US" sz="2400" dirty="0"/>
              <a:t> di class controller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pengendali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pemroses</a:t>
            </a:r>
            <a:r>
              <a:rPr lang="en-US" sz="2400" dirty="0"/>
              <a:t> data </a:t>
            </a:r>
            <a:r>
              <a:rPr lang="en-US" sz="2400" dirty="0" err="1"/>
              <a:t>kedalam</a:t>
            </a:r>
            <a:r>
              <a:rPr lang="en-US" sz="2400" dirty="0"/>
              <a:t> Frame. </a:t>
            </a:r>
            <a:r>
              <a:rPr lang="en-US" sz="2400" dirty="0" err="1"/>
              <a:t>Fungsi-fungsi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nantinya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dipanggil</a:t>
            </a:r>
            <a:r>
              <a:rPr lang="en-US" sz="2400" dirty="0"/>
              <a:t> </a:t>
            </a:r>
            <a:r>
              <a:rPr lang="en-US" sz="2400" dirty="0" err="1"/>
              <a:t>kedalam</a:t>
            </a:r>
            <a:r>
              <a:rPr lang="en-US" sz="2400" dirty="0"/>
              <a:t> Frame </a:t>
            </a:r>
            <a:r>
              <a:rPr lang="en-US" sz="2400" dirty="0" err="1"/>
              <a:t>atau</a:t>
            </a:r>
            <a:r>
              <a:rPr lang="en-US" sz="2400" dirty="0"/>
              <a:t> View.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Semua</a:t>
            </a:r>
            <a:r>
              <a:rPr lang="en-US" sz="2400" dirty="0"/>
              <a:t> file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Package “</a:t>
            </a:r>
            <a:r>
              <a:rPr lang="en-US" sz="2400" b="1" dirty="0">
                <a:solidFill>
                  <a:srgbClr val="C00000"/>
                </a:solidFill>
              </a:rPr>
              <a:t>Controller</a:t>
            </a:r>
            <a:r>
              <a:rPr lang="en-US" sz="2400" dirty="0"/>
              <a:t>”.</a:t>
            </a:r>
          </a:p>
          <a:p>
            <a:pPr algn="just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1 file </a:t>
            </a:r>
            <a:r>
              <a:rPr lang="en-US" sz="2400" dirty="0" err="1"/>
              <a:t>yaitu</a:t>
            </a:r>
            <a:r>
              <a:rPr lang="en-US" sz="2400" dirty="0"/>
              <a:t> : </a:t>
            </a:r>
            <a:r>
              <a:rPr lang="en-US" sz="2400" b="1" dirty="0" err="1" smtClean="0">
                <a:solidFill>
                  <a:srgbClr val="C00000"/>
                </a:solidFill>
              </a:rPr>
              <a:t>ControllerPesanan.Java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Controller ControllerPesanan.java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Ikuti</a:t>
            </a:r>
            <a:r>
              <a:rPr lang="en-US" sz="2400" dirty="0"/>
              <a:t> </a:t>
            </a:r>
            <a:r>
              <a:rPr lang="en-US" sz="2400" dirty="0" err="1"/>
              <a:t>langkah-langkah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File </a:t>
            </a:r>
            <a:r>
              <a:rPr lang="en-US" b="1" dirty="0" smtClean="0">
                <a:sym typeface="Wingdings" panose="05000000000000000000" pitchFamily="2" charset="2"/>
              </a:rPr>
              <a:t> New File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8932" y="2282286"/>
            <a:ext cx="11366527" cy="4185411"/>
            <a:chOff x="158932" y="2282286"/>
            <a:chExt cx="11366527" cy="41854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932" y="2282286"/>
              <a:ext cx="6066774" cy="4185411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058595" y="2432708"/>
              <a:ext cx="9466864" cy="3961735"/>
              <a:chOff x="2268664" y="2432708"/>
              <a:chExt cx="9466864" cy="396173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478312" y="2813329"/>
                <a:ext cx="3896842" cy="24640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Line Callout 1 (Accent Bar) 7"/>
              <p:cNvSpPr/>
              <p:nvPr/>
            </p:nvSpPr>
            <p:spPr>
              <a:xfrm>
                <a:off x="6878500" y="243270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119348"/>
                  <a:gd name="adj4" fmla="val -877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Pilih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Project </a:t>
                </a:r>
                <a:r>
                  <a:rPr lang="en-US" sz="1400" b="1" dirty="0" err="1" smtClean="0">
                    <a:solidFill>
                      <a:schemeClr val="tx1"/>
                    </a:solidFill>
                  </a:rPr>
                  <a:t>SistemPenjualan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214337" y="2700411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268664" y="3531060"/>
                <a:ext cx="576136" cy="20274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960864" y="3209212"/>
                <a:ext cx="2401589" cy="23812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71964" y="6098455"/>
                <a:ext cx="746552" cy="29598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186996" y="3119169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723346" y="3447340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461575" y="5987228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4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Line Callout 1 (Accent Bar) 15"/>
              <p:cNvSpPr/>
              <p:nvPr/>
            </p:nvSpPr>
            <p:spPr>
              <a:xfrm>
                <a:off x="6878500" y="297674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70303"/>
                  <a:gd name="adj4" fmla="val -955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Pilih</a:t>
                </a:r>
                <a:r>
                  <a:rPr lang="en-US" sz="1400" dirty="0">
                    <a:solidFill>
                      <a:schemeClr val="tx1"/>
                    </a:solidFill>
                  </a:rPr>
                  <a:t> File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Tipe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Java Class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Line Callout 1 (Accent Bar) 16"/>
              <p:cNvSpPr/>
              <p:nvPr/>
            </p:nvSpPr>
            <p:spPr>
              <a:xfrm>
                <a:off x="6878500" y="3572142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3424"/>
                  <a:gd name="adj4" fmla="val -8041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Pilih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Kategori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Java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Line Callout 1 (Accent Bar) 17"/>
              <p:cNvSpPr/>
              <p:nvPr/>
            </p:nvSpPr>
            <p:spPr>
              <a:xfrm>
                <a:off x="6878500" y="404547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694509"/>
                  <a:gd name="adj4" fmla="val -4747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Klik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tombol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Next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97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54" y="1411885"/>
            <a:ext cx="6864363" cy="4819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</a:t>
            </a:r>
            <a:r>
              <a:rPr lang="en-US" dirty="0" smtClean="0"/>
              <a:t>ControllerPesanan.java </a:t>
            </a:r>
            <a:r>
              <a:rPr lang="en-US" dirty="0"/>
              <a:t>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9553" y="2022032"/>
            <a:ext cx="4197064" cy="21753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(Accent Bar) 8"/>
          <p:cNvSpPr/>
          <p:nvPr/>
        </p:nvSpPr>
        <p:spPr>
          <a:xfrm>
            <a:off x="7826141" y="1813140"/>
            <a:ext cx="4087185" cy="293185"/>
          </a:xfrm>
          <a:prstGeom prst="accentCallout1">
            <a:avLst>
              <a:gd name="adj1" fmla="val 24128"/>
              <a:gd name="adj2" fmla="val -1107"/>
              <a:gd name="adj3" fmla="val 61386"/>
              <a:gd name="adj4" fmla="val -137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Isi </a:t>
            </a:r>
            <a:r>
              <a:rPr lang="en-US" sz="1400" dirty="0" err="1" smtClean="0">
                <a:solidFill>
                  <a:schemeClr val="tx1"/>
                </a:solidFill>
              </a:rPr>
              <a:t>Nama</a:t>
            </a:r>
            <a:r>
              <a:rPr lang="en-US" sz="1400" dirty="0" smtClean="0">
                <a:solidFill>
                  <a:schemeClr val="tx1"/>
                </a:solidFill>
              </a:rPr>
              <a:t> Class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ControllerPesanan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74406" y="1922782"/>
            <a:ext cx="254129" cy="1963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19553" y="2949132"/>
            <a:ext cx="4197064" cy="21753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74406" y="2888006"/>
            <a:ext cx="254129" cy="1963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Line Callout 1 (Accent Bar) 12"/>
          <p:cNvSpPr/>
          <p:nvPr/>
        </p:nvSpPr>
        <p:spPr>
          <a:xfrm>
            <a:off x="7826141" y="2416917"/>
            <a:ext cx="3663855" cy="287221"/>
          </a:xfrm>
          <a:prstGeom prst="accentCallout1">
            <a:avLst>
              <a:gd name="adj1" fmla="val 24128"/>
              <a:gd name="adj2" fmla="val -1107"/>
              <a:gd name="adj3" fmla="val 166690"/>
              <a:gd name="adj4" fmla="val -137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 smtClean="0">
                <a:solidFill>
                  <a:schemeClr val="tx1"/>
                </a:solidFill>
              </a:rPr>
              <a:t>Isi package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Controller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33576" y="5813995"/>
            <a:ext cx="771871" cy="2481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52371" y="5702769"/>
            <a:ext cx="254129" cy="1963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Line Callout 1 (Accent Bar) 15"/>
          <p:cNvSpPr/>
          <p:nvPr/>
        </p:nvSpPr>
        <p:spPr>
          <a:xfrm>
            <a:off x="7826141" y="3057158"/>
            <a:ext cx="3663855" cy="287221"/>
          </a:xfrm>
          <a:prstGeom prst="accentCallout1">
            <a:avLst>
              <a:gd name="adj1" fmla="val 24128"/>
              <a:gd name="adj2" fmla="val -1107"/>
              <a:gd name="adj3" fmla="val 886356"/>
              <a:gd name="adj4" fmla="val -513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1938" indent="-261938">
              <a:tabLst>
                <a:tab pos="261938" algn="l"/>
              </a:tabLst>
            </a:pP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tombol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Finish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6345777" cy="62300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Membuat</a:t>
            </a:r>
            <a:r>
              <a:rPr lang="en-US" dirty="0"/>
              <a:t> Controller </a:t>
            </a:r>
            <a:r>
              <a:rPr lang="en-US" dirty="0" smtClean="0"/>
              <a:t>ControllerPesanan.java </a:t>
            </a:r>
            <a:r>
              <a:rPr lang="en-US" dirty="0"/>
              <a:t>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1" y="1361193"/>
            <a:ext cx="7132205" cy="510650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Mendeklarasikan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-import package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class Controller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.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024" y="487340"/>
            <a:ext cx="5114604" cy="59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0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257738"/>
            <a:ext cx="11754394" cy="623004"/>
          </a:xfrm>
        </p:spPr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</a:t>
            </a:r>
            <a:r>
              <a:rPr lang="en-US" dirty="0" smtClean="0"/>
              <a:t>ControllerPesanan.java </a:t>
            </a:r>
            <a:r>
              <a:rPr lang="en-US" dirty="0"/>
              <a:t>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880742"/>
            <a:ext cx="11754394" cy="4700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Inisialisasi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class ControllerPEsanan.java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" y="1350282"/>
            <a:ext cx="11271068" cy="523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06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13687"/>
            <a:ext cx="11754394" cy="60264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3100" b="1" dirty="0" smtClean="0"/>
              <a:t>Method </a:t>
            </a:r>
            <a:r>
              <a:rPr lang="en-US" sz="3100" b="1" dirty="0" err="1" smtClean="0"/>
              <a:t>formatCurrency</a:t>
            </a:r>
            <a:r>
              <a:rPr lang="en-US" sz="3100" b="1" dirty="0" smtClean="0"/>
              <a:t>()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" y="1916334"/>
            <a:ext cx="11867702" cy="33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76" y="2676939"/>
            <a:ext cx="4048938" cy="387241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870905"/>
              </p:ext>
            </p:extLst>
          </p:nvPr>
        </p:nvGraphicFramePr>
        <p:xfrm>
          <a:off x="516835" y="1126435"/>
          <a:ext cx="9303026" cy="42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POKOK BAHASAN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454504"/>
            <a:ext cx="11754394" cy="57298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Method </a:t>
            </a:r>
            <a:r>
              <a:rPr lang="en-US" sz="2400" b="1" dirty="0" err="1" smtClean="0"/>
              <a:t>updateTotalPesanan</a:t>
            </a:r>
            <a:r>
              <a:rPr lang="en-US" sz="2400" b="1" dirty="0" smtClean="0"/>
              <a:t>()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47" y="2027486"/>
            <a:ext cx="11763579" cy="319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9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" y="2027486"/>
            <a:ext cx="11804389" cy="404080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454504"/>
            <a:ext cx="11754394" cy="57298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Method </a:t>
            </a:r>
            <a:r>
              <a:rPr lang="en-US" sz="2400" b="1" dirty="0" err="1" smtClean="0"/>
              <a:t>isExistBarang</a:t>
            </a:r>
            <a:r>
              <a:rPr lang="en-US" sz="2400" b="1" dirty="0" smtClean="0"/>
              <a:t>()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30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" y="2027486"/>
            <a:ext cx="11754394" cy="254578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454504"/>
            <a:ext cx="11754394" cy="57298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Method </a:t>
            </a:r>
            <a:r>
              <a:rPr lang="en-US" sz="2400" b="1" dirty="0" err="1" smtClean="0"/>
              <a:t>updateIsiDetailPesanan</a:t>
            </a:r>
            <a:r>
              <a:rPr lang="en-US" sz="2400" b="1" dirty="0" smtClean="0"/>
              <a:t>()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91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" y="2067775"/>
            <a:ext cx="11754394" cy="421073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8932" y="1454504"/>
            <a:ext cx="11754394" cy="57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resetFormPesanan</a:t>
            </a:r>
            <a:r>
              <a:rPr lang="en-US" sz="2400" b="1" dirty="0" smtClean="0"/>
              <a:t>()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35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" y="1740994"/>
            <a:ext cx="9691650" cy="49288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8932" y="1168013"/>
            <a:ext cx="11754394" cy="57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resetFormDetailPesanan</a:t>
            </a:r>
            <a:r>
              <a:rPr lang="en-US" sz="2400" b="1" dirty="0" smtClean="0"/>
              <a:t>()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" y="2027486"/>
            <a:ext cx="11806804" cy="447722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8932" y="1454504"/>
            <a:ext cx="11754394" cy="57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isiFormDetailPesanan</a:t>
            </a:r>
            <a:r>
              <a:rPr lang="en-US" sz="2400" b="1" dirty="0" smtClean="0"/>
              <a:t>()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39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1" y="2027486"/>
            <a:ext cx="11966951" cy="323031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8932" y="1454504"/>
            <a:ext cx="11754394" cy="57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isiFormDataPelanggan</a:t>
            </a:r>
            <a:r>
              <a:rPr lang="en-US" sz="2400" b="1" dirty="0" smtClean="0"/>
              <a:t>()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87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216443"/>
            <a:ext cx="11754394" cy="623004"/>
          </a:xfrm>
        </p:spPr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" y="1125938"/>
            <a:ext cx="11754394" cy="547602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8932" y="683594"/>
            <a:ext cx="11754394" cy="57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validasiDataDetailTransaksi</a:t>
            </a:r>
            <a:r>
              <a:rPr lang="en-US" sz="2400" b="1" dirty="0" smtClean="0"/>
              <a:t>()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01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" y="2109340"/>
            <a:ext cx="11934518" cy="404207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8932" y="1536358"/>
            <a:ext cx="11754394" cy="57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validasiDataPesanan</a:t>
            </a:r>
            <a:r>
              <a:rPr lang="en-US" sz="2400" b="1" dirty="0" smtClean="0"/>
              <a:t>()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360936"/>
            <a:ext cx="11754394" cy="623004"/>
          </a:xfrm>
        </p:spPr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" y="1267692"/>
            <a:ext cx="10895211" cy="536408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8931" y="857536"/>
            <a:ext cx="11754394" cy="57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simpanPesanan</a:t>
            </a:r>
            <a:r>
              <a:rPr lang="en-US" sz="2400" b="1" dirty="0" smtClean="0"/>
              <a:t>()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6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81224" y="276577"/>
            <a:ext cx="1082452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3.    DAO (DATA ACCESS OBJECT)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TRANSAKSI PESANAN BARANG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81224" y="1648177"/>
            <a:ext cx="108245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Data Access Object (DAO)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object yang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abstract interface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database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mekanisme</a:t>
            </a:r>
            <a:r>
              <a:rPr lang="en-US" sz="2400" dirty="0"/>
              <a:t> persistence. </a:t>
            </a:r>
          </a:p>
          <a:p>
            <a:pPr algn="just"/>
            <a:r>
              <a:rPr lang="en-US" sz="2400" dirty="0"/>
              <a:t>DAO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mengekspos</a:t>
            </a:r>
            <a:r>
              <a:rPr lang="en-US" sz="2400" dirty="0"/>
              <a:t> detail database. </a:t>
            </a: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separation of concern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dipisahkan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fungsinya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diatasnya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abstrak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mengakses</a:t>
            </a:r>
            <a:r>
              <a:rPr lang="en-US" sz="2400" dirty="0"/>
              <a:t> data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data </a:t>
            </a:r>
            <a:r>
              <a:rPr lang="en-US" sz="2400" dirty="0" err="1"/>
              <a:t>diimplementasikan</a:t>
            </a:r>
            <a:r>
              <a:rPr lang="en-US" sz="2400" dirty="0"/>
              <a:t>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pembahasan</a:t>
            </a:r>
            <a:r>
              <a:rPr lang="en-US" sz="2400" dirty="0"/>
              <a:t> kali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DAO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entity </a:t>
            </a:r>
            <a:r>
              <a:rPr lang="en-US" sz="2400" dirty="0" err="1"/>
              <a:t>atau</a:t>
            </a:r>
            <a:r>
              <a:rPr lang="en-US" sz="2400" dirty="0"/>
              <a:t> model. </a:t>
            </a:r>
            <a:r>
              <a:rPr lang="en-US" sz="2400" dirty="0" err="1"/>
              <a:t>Semua</a:t>
            </a:r>
            <a:r>
              <a:rPr lang="en-US" sz="2400" dirty="0"/>
              <a:t> file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Package “</a:t>
            </a:r>
            <a:r>
              <a:rPr lang="en-US" sz="2400" b="1" dirty="0">
                <a:solidFill>
                  <a:srgbClr val="C00000"/>
                </a:solidFill>
              </a:rPr>
              <a:t>DAO</a:t>
            </a:r>
            <a:r>
              <a:rPr lang="en-US" sz="2400" dirty="0"/>
              <a:t>”.</a:t>
            </a:r>
          </a:p>
          <a:p>
            <a:pPr algn="just"/>
            <a:r>
              <a:rPr lang="en-US" sz="2400" dirty="0"/>
              <a:t>File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smtClean="0"/>
              <a:t>: </a:t>
            </a:r>
            <a:r>
              <a:rPr lang="en-US" sz="2400" b="1" dirty="0" err="1" smtClean="0">
                <a:solidFill>
                  <a:srgbClr val="C00000"/>
                </a:solidFill>
              </a:rPr>
              <a:t>DaoPesanan.Java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2" y="1745673"/>
            <a:ext cx="12117398" cy="4572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4602" y="1172691"/>
            <a:ext cx="11754394" cy="57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tambahDetailPesanan</a:t>
            </a:r>
            <a:r>
              <a:rPr lang="en-US" sz="2400" b="1" dirty="0" smtClean="0"/>
              <a:t>()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02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" y="2171683"/>
            <a:ext cx="11964649" cy="406286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8932" y="1454504"/>
            <a:ext cx="11754394" cy="57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hapusDetailPesanan</a:t>
            </a:r>
            <a:r>
              <a:rPr lang="en-US" sz="2400" b="1" dirty="0" smtClean="0"/>
              <a:t>()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71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" y="2207290"/>
            <a:ext cx="11229504" cy="242705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8932" y="1454504"/>
            <a:ext cx="11754394" cy="57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getDataBarang</a:t>
            </a:r>
            <a:r>
              <a:rPr lang="en-US" sz="2400" b="1" dirty="0" smtClean="0"/>
              <a:t>()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76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" y="2109337"/>
            <a:ext cx="11900814" cy="327315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8932" y="1454504"/>
            <a:ext cx="11754394" cy="57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getDataPelanggan</a:t>
            </a:r>
            <a:r>
              <a:rPr lang="en-US" sz="2400" b="1" dirty="0" smtClean="0"/>
              <a:t>()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54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0" y="2027486"/>
            <a:ext cx="11847178" cy="360566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8932" y="1454504"/>
            <a:ext cx="11754394" cy="57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showLookupPelanggan</a:t>
            </a:r>
            <a:r>
              <a:rPr lang="en-US" sz="2400" b="1" dirty="0" smtClean="0"/>
              <a:t>()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00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4" y="2027486"/>
            <a:ext cx="11802032" cy="385504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8932" y="1454504"/>
            <a:ext cx="11754394" cy="57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showLookupBarang</a:t>
            </a:r>
            <a:r>
              <a:rPr lang="en-US" sz="2400" b="1" dirty="0" smtClean="0"/>
              <a:t>()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98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CONTROLLER TRANSAKSI PESANAN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72956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KEMBALI KE VIEW TRANSAKSI PESANAN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025156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25" y="2074833"/>
            <a:ext cx="8159593" cy="690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Controller </a:t>
            </a:r>
            <a:r>
              <a:rPr lang="en-US" dirty="0" err="1" smtClean="0"/>
              <a:t>dengan</a:t>
            </a:r>
            <a:r>
              <a:rPr lang="en-US" dirty="0" smtClean="0"/>
              <a:t> View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(View TransaksiPesanan.java)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11754394" cy="690029"/>
          </a:xfrm>
        </p:spPr>
        <p:txBody>
          <a:bodyPr/>
          <a:lstStyle/>
          <a:p>
            <a:r>
              <a:rPr lang="en-US" dirty="0" err="1" smtClean="0"/>
              <a:t>Tambahkan</a:t>
            </a:r>
            <a:r>
              <a:rPr lang="en-US" dirty="0" smtClean="0"/>
              <a:t> import class controller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import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805" y="2791772"/>
            <a:ext cx="11754394" cy="632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Membuat</a:t>
            </a:r>
            <a:r>
              <a:rPr lang="en-US" dirty="0" smtClean="0"/>
              <a:t> variable global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ControllerPesanan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konstruktor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5751" y="3416884"/>
            <a:ext cx="11242038" cy="2604088"/>
            <a:chOff x="435751" y="3416884"/>
            <a:chExt cx="11242038" cy="260408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751" y="3416884"/>
              <a:ext cx="11242038" cy="260408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26525" y="3431180"/>
              <a:ext cx="9431579" cy="38247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1" y="4854805"/>
              <a:ext cx="10991988" cy="65973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486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TransaksiPesanan.java)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856525"/>
            <a:ext cx="5748573" cy="1976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Simpan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4466" y="4327925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pada</a:t>
            </a:r>
            <a:r>
              <a:rPr lang="en-US" sz="2400" b="1" dirty="0" smtClean="0">
                <a:solidFill>
                  <a:srgbClr val="FF0000"/>
                </a:solidFill>
              </a:rPr>
              <a:t> button </a:t>
            </a:r>
            <a:r>
              <a:rPr lang="en-US" sz="2400" b="1" dirty="0" err="1" smtClean="0">
                <a:solidFill>
                  <a:srgbClr val="FF0000"/>
                </a:solidFill>
              </a:rPr>
              <a:t>Simpan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392" y="1043687"/>
            <a:ext cx="5728468" cy="3284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1" y="4823256"/>
            <a:ext cx="9042109" cy="9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6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DaoPesanan.java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“</a:t>
            </a:r>
            <a:r>
              <a:rPr lang="en-US" dirty="0" err="1" smtClean="0"/>
              <a:t>DaoPesanan</a:t>
            </a:r>
            <a:r>
              <a:rPr lang="en-US" dirty="0" smtClean="0"/>
              <a:t>” </a:t>
            </a:r>
            <a:r>
              <a:rPr lang="en-US" dirty="0" err="1"/>
              <a:t>meng</a:t>
            </a:r>
            <a:r>
              <a:rPr lang="en-US" dirty="0"/>
              <a:t>-implements class interface </a:t>
            </a:r>
            <a:r>
              <a:rPr lang="en-US" dirty="0" smtClean="0"/>
              <a:t>“</a:t>
            </a:r>
            <a:r>
              <a:rPr lang="en-US" dirty="0" err="1" smtClean="0"/>
              <a:t>ModelDao</a:t>
            </a:r>
            <a:r>
              <a:rPr lang="en-US" dirty="0" smtClean="0"/>
              <a:t>”.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mendeklarasikan</a:t>
            </a:r>
            <a:r>
              <a:rPr lang="en-US" dirty="0"/>
              <a:t> query Insert, Update, Delete, </a:t>
            </a:r>
            <a:r>
              <a:rPr lang="en-US" dirty="0" err="1"/>
              <a:t>dan</a:t>
            </a:r>
            <a:r>
              <a:rPr lang="en-US" dirty="0"/>
              <a:t> Select.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Class DaoPesanan.java </a:t>
            </a:r>
            <a:r>
              <a:rPr lang="en-US" dirty="0" err="1" smtClean="0"/>
              <a:t>berisi</a:t>
            </a:r>
            <a:r>
              <a:rPr lang="en-US" dirty="0" smtClean="0"/>
              <a:t> method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 database.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86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393" y="1043688"/>
            <a:ext cx="5728468" cy="3299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TransaksiPesanan.java)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856525"/>
            <a:ext cx="5748573" cy="1976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Batal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Batal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4466" y="4327925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pada</a:t>
            </a:r>
            <a:r>
              <a:rPr lang="en-US" sz="2400" b="1" dirty="0" smtClean="0">
                <a:solidFill>
                  <a:srgbClr val="FF0000"/>
                </a:solidFill>
              </a:rPr>
              <a:t> button </a:t>
            </a:r>
            <a:r>
              <a:rPr lang="en-US" sz="2400" b="1" dirty="0" err="1" smtClean="0">
                <a:solidFill>
                  <a:srgbClr val="FF0000"/>
                </a:solidFill>
              </a:rPr>
              <a:t>Batal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8" y="4815042"/>
            <a:ext cx="8811331" cy="98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27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482" y="1043688"/>
            <a:ext cx="5755378" cy="3299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TransaksiPesanan.java)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856525"/>
            <a:ext cx="5748573" cy="1976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Tambah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Tambah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4466" y="4327925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pada</a:t>
            </a:r>
            <a:r>
              <a:rPr lang="en-US" sz="2400" b="1" dirty="0" smtClean="0">
                <a:solidFill>
                  <a:srgbClr val="FF0000"/>
                </a:solidFill>
              </a:rPr>
              <a:t> button </a:t>
            </a:r>
            <a:r>
              <a:rPr lang="en-US" sz="2400" b="1" dirty="0" err="1" smtClean="0">
                <a:solidFill>
                  <a:srgbClr val="FF0000"/>
                </a:solidFill>
              </a:rPr>
              <a:t>Tambah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06" y="4815041"/>
            <a:ext cx="8942605" cy="87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08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925" y="1043688"/>
            <a:ext cx="5768168" cy="3299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TransaksiPesanan.java)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856525"/>
            <a:ext cx="5748573" cy="1976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Hapus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Hapus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06699" y="4520430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pada</a:t>
            </a:r>
            <a:r>
              <a:rPr lang="en-US" sz="2400" b="1" dirty="0" smtClean="0">
                <a:solidFill>
                  <a:srgbClr val="FF0000"/>
                </a:solidFill>
              </a:rPr>
              <a:t> button </a:t>
            </a:r>
            <a:r>
              <a:rPr lang="en-US" sz="2400" b="1" dirty="0" err="1" smtClean="0">
                <a:solidFill>
                  <a:srgbClr val="FF0000"/>
                </a:solidFill>
              </a:rPr>
              <a:t>Hapus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71" y="5015303"/>
            <a:ext cx="9775811" cy="95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26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TransaksiPesanan.java)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856525"/>
            <a:ext cx="5748573" cy="1976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Cari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8932" y="4437966"/>
            <a:ext cx="11754394" cy="63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pada</a:t>
            </a:r>
            <a:r>
              <a:rPr lang="en-US" sz="2400" b="1" dirty="0" smtClean="0">
                <a:solidFill>
                  <a:srgbClr val="FF0000"/>
                </a:solidFill>
              </a:rPr>
              <a:t> button </a:t>
            </a:r>
            <a:r>
              <a:rPr lang="en-US" sz="2400" b="1" dirty="0" err="1" smtClean="0">
                <a:solidFill>
                  <a:srgbClr val="FF0000"/>
                </a:solidFill>
              </a:rPr>
              <a:t>Cari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Pelanggan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95" y="1043688"/>
            <a:ext cx="5256523" cy="338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42" y="4925083"/>
            <a:ext cx="10433616" cy="9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22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TransaksiPesanan.java)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856525"/>
            <a:ext cx="5748573" cy="1976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Cari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4466" y="4327925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pada</a:t>
            </a:r>
            <a:r>
              <a:rPr lang="en-US" sz="2400" b="1" dirty="0" smtClean="0">
                <a:solidFill>
                  <a:srgbClr val="FF0000"/>
                </a:solidFill>
              </a:rPr>
              <a:t> button </a:t>
            </a:r>
            <a:r>
              <a:rPr lang="en-US" sz="2400" b="1" dirty="0" err="1" smtClean="0">
                <a:solidFill>
                  <a:srgbClr val="FF0000"/>
                </a:solidFill>
              </a:rPr>
              <a:t>Cari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Barang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89" y="1043689"/>
            <a:ext cx="4763229" cy="3367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91" y="4815042"/>
            <a:ext cx="10151963" cy="98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2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TransaksiPesanan.java)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6879542" cy="2474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keyReleased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textfield</a:t>
            </a:r>
            <a:r>
              <a:rPr lang="en-US" dirty="0" smtClean="0"/>
              <a:t> </a:t>
            </a:r>
            <a:r>
              <a:rPr lang="en-US" dirty="0" err="1" smtClean="0"/>
              <a:t>txtKdPelanggan</a:t>
            </a:r>
            <a:r>
              <a:rPr lang="en-US" dirty="0" smtClean="0"/>
              <a:t>. </a:t>
            </a:r>
            <a:r>
              <a:rPr lang="en-US" dirty="0" err="1"/>
              <a:t>keyReleased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untu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keyboard </a:t>
            </a:r>
            <a:r>
              <a:rPr lang="en-US" dirty="0" err="1" smtClean="0"/>
              <a:t>dilepas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txtKdPelanggan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Events  Key</a:t>
            </a:r>
            <a:r>
              <a:rPr lang="en-US" dirty="0" smtClean="0"/>
              <a:t> </a:t>
            </a:r>
            <a:r>
              <a:rPr lang="en-US" dirty="0" err="1"/>
              <a:t>keyReleased</a:t>
            </a:r>
            <a:r>
              <a:rPr lang="en-US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9724" y="4214928"/>
            <a:ext cx="6630465" cy="115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Event Key released </a:t>
            </a:r>
            <a:r>
              <a:rPr lang="en-US" sz="2400" b="1" dirty="0" err="1" smtClean="0">
                <a:solidFill>
                  <a:srgbClr val="FF0000"/>
                </a:solidFill>
              </a:rPr>
              <a:t>untuk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textfield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txtKdPelanggan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129" y="956385"/>
            <a:ext cx="4669197" cy="3836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54" y="5088856"/>
            <a:ext cx="6294735" cy="14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467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Controller </a:t>
            </a:r>
            <a:r>
              <a:rPr lang="en-US" dirty="0" err="1"/>
              <a:t>dengan</a:t>
            </a:r>
            <a:r>
              <a:rPr lang="en-US" dirty="0"/>
              <a:t> View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(View TransaksiPesanan.java)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6879542" cy="2474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keyReleased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textfield</a:t>
            </a:r>
            <a:r>
              <a:rPr lang="en-US" dirty="0" smtClean="0"/>
              <a:t> </a:t>
            </a:r>
            <a:r>
              <a:rPr lang="en-US" dirty="0" err="1" smtClean="0"/>
              <a:t>txtKdBarang</a:t>
            </a:r>
            <a:r>
              <a:rPr lang="en-US" dirty="0" smtClean="0"/>
              <a:t>. </a:t>
            </a:r>
            <a:r>
              <a:rPr lang="en-US" dirty="0" err="1"/>
              <a:t>keyReleased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untu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keyboard </a:t>
            </a:r>
            <a:r>
              <a:rPr lang="en-US" dirty="0" err="1" smtClean="0"/>
              <a:t>dilepas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txtKdBarang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Events  Key</a:t>
            </a:r>
            <a:r>
              <a:rPr lang="en-US" dirty="0" smtClean="0"/>
              <a:t> </a:t>
            </a:r>
            <a:r>
              <a:rPr lang="en-US" dirty="0" err="1"/>
              <a:t>keyReleased</a:t>
            </a:r>
            <a:r>
              <a:rPr lang="en-US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9724" y="4214928"/>
            <a:ext cx="6859065" cy="115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Event Key released </a:t>
            </a:r>
            <a:r>
              <a:rPr lang="en-US" sz="2400" b="1" dirty="0" err="1" smtClean="0">
                <a:solidFill>
                  <a:srgbClr val="FF0000"/>
                </a:solidFill>
              </a:rPr>
              <a:t>untuk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textfield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txtKdBarang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63" y="1063041"/>
            <a:ext cx="4574063" cy="3771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29" y="4949239"/>
            <a:ext cx="6532860" cy="152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19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Menu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View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3"/>
            <a:ext cx="11754394" cy="1956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menu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view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.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menu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form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global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view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class menu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3604714"/>
            <a:ext cx="10394273" cy="1761524"/>
            <a:chOff x="0" y="3604714"/>
            <a:chExt cx="10394273" cy="17615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420" y="3604714"/>
              <a:ext cx="10019548" cy="17615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4786189"/>
              <a:ext cx="10394273" cy="34119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4377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61" y="1445024"/>
            <a:ext cx="6524625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/>
              <a:t>Menghubungkan</a:t>
            </a:r>
            <a:r>
              <a:rPr lang="en-US" dirty="0"/>
              <a:t> Menu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View </a:t>
            </a:r>
            <a:r>
              <a:rPr lang="en-US" dirty="0" smtClean="0"/>
              <a:t>Master </a:t>
            </a:r>
            <a:r>
              <a:rPr lang="en-US" dirty="0" err="1" smtClean="0"/>
              <a:t>Barang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02233" y="4572741"/>
            <a:ext cx="2037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 smtClean="0">
                <a:solidFill>
                  <a:srgbClr val="FF0000"/>
                </a:solidFill>
              </a:rPr>
              <a:t>Ketik</a:t>
            </a:r>
            <a:r>
              <a:rPr lang="en-US" b="1" dirty="0" smtClean="0">
                <a:solidFill>
                  <a:srgbClr val="FF0000"/>
                </a:solidFill>
              </a:rPr>
              <a:t> script </a:t>
            </a:r>
            <a:r>
              <a:rPr lang="en-US" b="1" dirty="0" err="1" smtClean="0">
                <a:solidFill>
                  <a:srgbClr val="FF0000"/>
                </a:solidFill>
              </a:rPr>
              <a:t>ini</a:t>
            </a:r>
            <a:endParaRPr lang="id-ID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967" y="4690354"/>
            <a:ext cx="7790315" cy="14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03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8932" y="2438400"/>
            <a:ext cx="11754394" cy="14906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2113" lvl="1" indent="0" algn="ctr">
              <a:buFont typeface="Arial" panose="020B0604020202020204" pitchFamily="34" charset="0"/>
              <a:buNone/>
            </a:pPr>
            <a:r>
              <a:rPr lang="en-US" sz="7200" b="1" u="sng" smtClean="0">
                <a:latin typeface="Bradley Hand ITC" pitchFamily="66" charset="0"/>
              </a:rPr>
              <a:t>Selesai</a:t>
            </a:r>
            <a:endParaRPr lang="nb-NO" sz="6600" u="sng" dirty="0" smtClean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4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DaoPesanan.java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Menu File </a:t>
            </a:r>
            <a:r>
              <a:rPr lang="en-US" b="1" dirty="0" smtClean="0">
                <a:sym typeface="Wingdings" panose="05000000000000000000" pitchFamily="2" charset="2"/>
              </a:rPr>
              <a:t> New File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6889" y="2288853"/>
            <a:ext cx="11368639" cy="4178844"/>
            <a:chOff x="366889" y="2288853"/>
            <a:chExt cx="11368639" cy="41788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889" y="2288853"/>
              <a:ext cx="6090356" cy="417884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478312" y="2813329"/>
              <a:ext cx="3896842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ine Callout 1 (Accent Bar) 6"/>
            <p:cNvSpPr/>
            <p:nvPr/>
          </p:nvSpPr>
          <p:spPr>
            <a:xfrm>
              <a:off x="6878500" y="243270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119348"/>
                <a:gd name="adj4" fmla="val -87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Project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SistemPenjualan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214337" y="2700411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68664" y="3531060"/>
              <a:ext cx="576136" cy="2027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64" y="3209212"/>
              <a:ext cx="2401589" cy="23812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71964" y="6098455"/>
              <a:ext cx="746552" cy="29598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86996" y="311916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723346" y="344734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461575" y="5987228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6878500" y="297674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70303"/>
                <a:gd name="adj4" fmla="val -95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File </a:t>
              </a: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Java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Class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6878500" y="3572142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3424"/>
                <a:gd name="adj4" fmla="val -804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Kategori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Java</a:t>
              </a:r>
            </a:p>
          </p:txBody>
        </p:sp>
        <p:sp>
          <p:nvSpPr>
            <p:cNvPr id="17" name="Line Callout 1 (Accent Bar) 16"/>
            <p:cNvSpPr/>
            <p:nvPr/>
          </p:nvSpPr>
          <p:spPr>
            <a:xfrm>
              <a:off x="6878500" y="404547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694509"/>
                <a:gd name="adj4" fmla="val -474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Next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35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Class DaoPesanan.java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9668" y="1406162"/>
            <a:ext cx="11141088" cy="4810125"/>
            <a:chOff x="699668" y="1406162"/>
            <a:chExt cx="11141088" cy="48101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668" y="1406162"/>
              <a:ext cx="7000875" cy="48101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32842" y="1993951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ine Callout 1 (Accent Bar) 7"/>
            <p:cNvSpPr/>
            <p:nvPr/>
          </p:nvSpPr>
          <p:spPr>
            <a:xfrm>
              <a:off x="8139430" y="1785059"/>
              <a:ext cx="3606609" cy="332094"/>
            </a:xfrm>
            <a:prstGeom prst="accentCallout1">
              <a:avLst>
                <a:gd name="adj1" fmla="val 24128"/>
                <a:gd name="adj2" fmla="val -1107"/>
                <a:gd name="adj3" fmla="val 61386"/>
                <a:gd name="adj4" fmla="val -1377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DaoPesanan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387695" y="189470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32842" y="2921051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87695" y="2859924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Line Callout 1 (Accent Bar) 11"/>
            <p:cNvSpPr/>
            <p:nvPr/>
          </p:nvSpPr>
          <p:spPr>
            <a:xfrm>
              <a:off x="8139430" y="2388836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166690"/>
                <a:gd name="adj4" fmla="val -137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package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Dao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46865" y="5785914"/>
              <a:ext cx="779765" cy="28106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065660" y="5674687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8139430" y="3029077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838115"/>
                <a:gd name="adj4" fmla="val -515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Finish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48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Class DaoPesanan.java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4831307"/>
            <a:ext cx="11754394" cy="16363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Perhatikan</a:t>
            </a:r>
            <a:r>
              <a:rPr lang="en-US" sz="2400" dirty="0" smtClean="0"/>
              <a:t> </a:t>
            </a:r>
            <a:r>
              <a:rPr lang="en-US" sz="2400" dirty="0"/>
              <a:t>method yang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slide </a:t>
            </a:r>
            <a:r>
              <a:rPr lang="en-US" sz="2400" dirty="0" err="1"/>
              <a:t>berikutnya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7470" y="1290325"/>
            <a:ext cx="7131964" cy="2627566"/>
            <a:chOff x="647470" y="1290325"/>
            <a:chExt cx="7131964" cy="26275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470" y="1290325"/>
              <a:ext cx="7131964" cy="262756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36046" y="2591444"/>
              <a:ext cx="424746" cy="27532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70413" y="2880836"/>
              <a:ext cx="3553653" cy="31076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045" y="2062587"/>
              <a:ext cx="4130225" cy="37169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92835" y="2508692"/>
              <a:ext cx="3278636" cy="35807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8795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69" y="1214804"/>
            <a:ext cx="5943600" cy="5162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Class DaoPesanan.java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1630" y="1553837"/>
            <a:ext cx="5581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Listing Program di </a:t>
            </a:r>
            <a:r>
              <a:rPr lang="en-US" sz="2400" dirty="0" err="1" smtClean="0"/>
              <a:t>samping</a:t>
            </a:r>
            <a:r>
              <a:rPr lang="en-US" sz="2400" dirty="0" smtClean="0"/>
              <a:t>, </a:t>
            </a:r>
            <a:r>
              <a:rPr lang="en-US" sz="2400" dirty="0" err="1" smtClean="0"/>
              <a:t>menunjukan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meng-implementasikan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method abstract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interface </a:t>
            </a:r>
            <a:r>
              <a:rPr lang="en-US" sz="2400" dirty="0" err="1" smtClean="0"/>
              <a:t>ModelDao</a:t>
            </a:r>
            <a:r>
              <a:rPr lang="en-US" sz="2400" dirty="0" smtClean="0"/>
              <a:t>. </a:t>
            </a:r>
            <a:r>
              <a:rPr lang="en-US" sz="2400" dirty="0" err="1" smtClean="0"/>
              <a:t>Pada</a:t>
            </a:r>
            <a:r>
              <a:rPr lang="en-US" sz="2400" dirty="0" smtClean="0"/>
              <a:t> Class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implements class </a:t>
            </a:r>
            <a:r>
              <a:rPr lang="en-US" sz="2400" dirty="0" err="1" smtClean="0"/>
              <a:t>ModelDao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data class </a:t>
            </a:r>
            <a:r>
              <a:rPr lang="en-US" sz="2400" dirty="0" err="1" smtClean="0"/>
              <a:t>Pesanan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Selanjutnya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kita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melengkapi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masing-masing</a:t>
            </a:r>
            <a:r>
              <a:rPr lang="en-US" sz="2400" b="1" dirty="0" smtClean="0">
                <a:solidFill>
                  <a:srgbClr val="FF0000"/>
                </a:solidFill>
              </a:rPr>
              <a:t> method </a:t>
            </a:r>
          </a:p>
          <a:p>
            <a:pPr marL="457200" indent="-457200">
              <a:buAutoNum type="arabicPeriod"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8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011" y="1110344"/>
            <a:ext cx="6335729" cy="4833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DaoPesanan.java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4740614" cy="51065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Import </a:t>
            </a:r>
            <a:r>
              <a:rPr lang="en-US" dirty="0" err="1" smtClean="0"/>
              <a:t>ketik</a:t>
            </a:r>
            <a:r>
              <a:rPr lang="en-US" dirty="0" smtClean="0"/>
              <a:t> script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listing program di </a:t>
            </a:r>
            <a:r>
              <a:rPr lang="en-US" dirty="0" err="1" smtClean="0"/>
              <a:t>samping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(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4 - 14), </a:t>
            </a:r>
            <a:r>
              <a:rPr lang="en-US" dirty="0" err="1" smtClean="0"/>
              <a:t>mendeklarasikan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package yang </a:t>
            </a:r>
            <a:r>
              <a:rPr lang="en-US" dirty="0" err="1" smtClean="0"/>
              <a:t>digunakan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class.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10054" y="2052522"/>
            <a:ext cx="6019642" cy="362638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6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7932</TotalTime>
  <Words>4252</Words>
  <Application>Microsoft Office PowerPoint</Application>
  <PresentationFormat>Widescreen</PresentationFormat>
  <Paragraphs>379</Paragraphs>
  <Slides>49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Arial Black</vt:lpstr>
      <vt:lpstr>Bradley Hand ITC</vt:lpstr>
      <vt:lpstr>Calibri</vt:lpstr>
      <vt:lpstr>Calibri (Body)</vt:lpstr>
      <vt:lpstr>Calibri Light</vt:lpstr>
      <vt:lpstr>Wingdings</vt:lpstr>
      <vt:lpstr>Office Theme</vt:lpstr>
      <vt:lpstr>Storyboard Layouts</vt:lpstr>
      <vt:lpstr>PowerPoint Presentation</vt:lpstr>
      <vt:lpstr>POKOK BAHASAN</vt:lpstr>
      <vt:lpstr>PowerPoint Presentation</vt:lpstr>
      <vt:lpstr>Membuat Class DaoPesanan.java</vt:lpstr>
      <vt:lpstr>Membuat Class DaoPesanan.java … (Lanjutan)</vt:lpstr>
      <vt:lpstr>Membuat Class DaoPesanan.java … (Lanjutan)</vt:lpstr>
      <vt:lpstr>Membuat Class DaoPesanan.java … (Lanjutan)</vt:lpstr>
      <vt:lpstr>Membuat Class DaoPesanan.java … (Lanjutan)</vt:lpstr>
      <vt:lpstr>Membuat Class DaoPesanan.java … (Lanjutan)</vt:lpstr>
      <vt:lpstr>Membuat Class DaoPesanan.java … (Lanjutan)</vt:lpstr>
      <vt:lpstr>Melengkapi Method Insert()</vt:lpstr>
      <vt:lpstr>Melengkapi Method Insert() … (Lanjutan)</vt:lpstr>
      <vt:lpstr>PowerPoint Presentation</vt:lpstr>
      <vt:lpstr>PowerPoint Presentation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Membuat Controller ControllerPesanan.java … (Lanjutan)</vt:lpstr>
      <vt:lpstr>PowerPoint Presentation</vt:lpstr>
      <vt:lpstr>PowerPoint Presentation</vt:lpstr>
      <vt:lpstr>Menghubungkan Controller dengan View Transaksi Pesanan (View TransaksiPesanan.java)</vt:lpstr>
      <vt:lpstr>Menghubungkan Controller dengan View Transaksi Pesanan (View TransaksiPesanan.java)</vt:lpstr>
      <vt:lpstr>Menghubungkan Controller dengan View Transaksi Pesanan (View TransaksiPesanan.java)</vt:lpstr>
      <vt:lpstr>Menghubungkan Controller dengan View Transaksi Pesanan (View TransaksiPesanan.java)</vt:lpstr>
      <vt:lpstr>Menghubungkan Controller dengan View Transaksi Pesanan (View TransaksiPesanan.java)</vt:lpstr>
      <vt:lpstr>Menghubungkan Controller dengan View Transaksi Pesanan (View TransaksiPesanan.java)</vt:lpstr>
      <vt:lpstr>Menghubungkan Controller dengan View Transaksi Pesanan (View TransaksiPesanan.java)</vt:lpstr>
      <vt:lpstr>Menghubungkan Controller dengan View Transaksi Pesanan (View TransaksiPesanan.java)</vt:lpstr>
      <vt:lpstr>Menghubungkan Controller dengan View Transaksi Pesanan (View TransaksiPesanan.java)</vt:lpstr>
      <vt:lpstr>Menghubungkan Menu Utama dengan View Transaksi Pesanan</vt:lpstr>
      <vt:lpstr>Menghubungkan Menu Utama dengan View Master Barang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Pudoli</dc:creator>
  <cp:lastModifiedBy>Ahmad Fudholi</cp:lastModifiedBy>
  <cp:revision>625</cp:revision>
  <dcterms:created xsi:type="dcterms:W3CDTF">2016-03-16T03:39:32Z</dcterms:created>
  <dcterms:modified xsi:type="dcterms:W3CDTF">2019-04-28T10:33:24Z</dcterms:modified>
</cp:coreProperties>
</file>