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22"/>
  </p:notesMasterIdLst>
  <p:sldIdLst>
    <p:sldId id="266" r:id="rId3"/>
    <p:sldId id="271" r:id="rId4"/>
    <p:sldId id="318" r:id="rId5"/>
    <p:sldId id="319" r:id="rId6"/>
    <p:sldId id="321" r:id="rId7"/>
    <p:sldId id="320" r:id="rId8"/>
    <p:sldId id="322" r:id="rId9"/>
    <p:sldId id="324" r:id="rId10"/>
    <p:sldId id="323" r:id="rId11"/>
    <p:sldId id="326" r:id="rId12"/>
    <p:sldId id="327" r:id="rId13"/>
    <p:sldId id="328" r:id="rId14"/>
    <p:sldId id="329" r:id="rId15"/>
    <p:sldId id="330" r:id="rId16"/>
    <p:sldId id="325" r:id="rId17"/>
    <p:sldId id="332" r:id="rId18"/>
    <p:sldId id="333" r:id="rId19"/>
    <p:sldId id="331" r:id="rId20"/>
    <p:sldId id="31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78254" autoAdjust="0"/>
  </p:normalViewPr>
  <p:slideViewPr>
    <p:cSldViewPr snapToGrid="0">
      <p:cViewPr varScale="1">
        <p:scale>
          <a:sx n="63" d="100"/>
          <a:sy n="63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8774EE-AE11-4034-B9F8-9482CEC07A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B21ED7-0349-448E-9959-14B987BE3CB3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marL="0" indent="0">
            <a:lnSpc>
              <a:spcPct val="90000"/>
            </a:lnSpc>
            <a:spcAft>
              <a:spcPct val="35000"/>
            </a:spcAft>
            <a:tabLst>
              <a:tab pos="0" algn="l"/>
            </a:tabLst>
          </a:pPr>
          <a:r>
            <a:rPr lang="en-US" sz="2200" b="1" dirty="0" err="1" smtClean="0">
              <a:solidFill>
                <a:schemeClr val="tx1"/>
              </a:solidFill>
            </a:rPr>
            <a:t>Implementasi</a:t>
          </a:r>
          <a:r>
            <a:rPr lang="en-US" sz="2200" b="1" dirty="0" smtClean="0">
              <a:solidFill>
                <a:schemeClr val="tx1"/>
              </a:solidFill>
            </a:rPr>
            <a:t> MVC : </a:t>
          </a:r>
        </a:p>
        <a:p>
          <a:pPr marL="0" indent="0">
            <a:lnSpc>
              <a:spcPct val="90000"/>
            </a:lnSpc>
            <a:spcAft>
              <a:spcPct val="35000"/>
            </a:spcAft>
            <a:tabLst>
              <a:tab pos="0" algn="l"/>
            </a:tabLst>
          </a:pPr>
          <a:r>
            <a:rPr lang="en-US" sz="2200" b="1" dirty="0" err="1" smtClean="0">
              <a:solidFill>
                <a:schemeClr val="tx1"/>
              </a:solidFill>
            </a:rPr>
            <a:t>Studi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Kasus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Sistem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Penjualan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Barang</a:t>
          </a:r>
          <a:endParaRPr lang="en-US" sz="2200" b="1" dirty="0">
            <a:solidFill>
              <a:schemeClr val="tx1"/>
            </a:solidFill>
          </a:endParaRPr>
        </a:p>
      </dgm:t>
    </dgm:pt>
    <dgm:pt modelId="{88C2BCAF-92C3-4790-AA6E-F8F62359E433}" type="parTrans" cxnId="{E020EB5B-8D2D-424D-BE39-F36C3AC0DC06}">
      <dgm:prSet/>
      <dgm:spPr/>
      <dgm:t>
        <a:bodyPr/>
        <a:lstStyle/>
        <a:p>
          <a:endParaRPr lang="en-US"/>
        </a:p>
      </dgm:t>
    </dgm:pt>
    <dgm:pt modelId="{313501B7-850F-4C65-ABE3-DF0D8B65D571}" type="sibTrans" cxnId="{E020EB5B-8D2D-424D-BE39-F36C3AC0DC06}">
      <dgm:prSet/>
      <dgm:spPr/>
      <dgm:t>
        <a:bodyPr/>
        <a:lstStyle/>
        <a:p>
          <a:endParaRPr lang="en-US"/>
        </a:p>
      </dgm:t>
    </dgm:pt>
    <dgm:pt modelId="{65BC5275-3CB2-4830-A78F-95B55CF2B55A}">
      <dgm:prSet custT="1"/>
      <dgm:spPr>
        <a:solidFill>
          <a:schemeClr val="lt1">
            <a:hueOff val="0"/>
            <a:satOff val="0"/>
            <a:lumOff val="0"/>
            <a:alpha val="68000"/>
          </a:schemeClr>
        </a:solidFill>
      </dgm:spPr>
      <dgm:t>
        <a:bodyPr tIns="720000" bIns="360000"/>
        <a:lstStyle/>
        <a:p>
          <a:r>
            <a:rPr lang="en-GB" sz="2200" dirty="0" err="1" smtClean="0">
              <a:latin typeface="Arial" pitchFamily="34" charset="0"/>
              <a:cs typeface="Arial" pitchFamily="34" charset="0"/>
            </a:rPr>
            <a:t>Pengenalan</a:t>
          </a:r>
          <a:r>
            <a:rPr lang="en-GB" sz="2200" dirty="0" smtClean="0">
              <a:latin typeface="Arial" pitchFamily="34" charset="0"/>
              <a:cs typeface="Arial" pitchFamily="34" charset="0"/>
            </a:rPr>
            <a:t> </a:t>
          </a:r>
          <a:r>
            <a:rPr lang="en-GB" sz="2200" dirty="0" err="1" smtClean="0">
              <a:latin typeface="Arial" pitchFamily="34" charset="0"/>
              <a:cs typeface="Arial" pitchFamily="34" charset="0"/>
            </a:rPr>
            <a:t>JasperReport</a:t>
          </a:r>
          <a:r>
            <a:rPr lang="en-GB" sz="2200" dirty="0" smtClean="0">
              <a:latin typeface="Arial" pitchFamily="34" charset="0"/>
              <a:cs typeface="Arial" pitchFamily="34" charset="0"/>
            </a:rPr>
            <a:t> </a:t>
          </a:r>
          <a:r>
            <a:rPr lang="en-GB" sz="2200" dirty="0" err="1" smtClean="0">
              <a:latin typeface="Arial" pitchFamily="34" charset="0"/>
              <a:cs typeface="Arial" pitchFamily="34" charset="0"/>
            </a:rPr>
            <a:t>dan</a:t>
          </a:r>
          <a:r>
            <a:rPr lang="en-GB" sz="2200" dirty="0" smtClean="0">
              <a:latin typeface="Arial" pitchFamily="34" charset="0"/>
              <a:cs typeface="Arial" pitchFamily="34" charset="0"/>
            </a:rPr>
            <a:t> </a:t>
          </a:r>
          <a:r>
            <a:rPr lang="en-GB" sz="2200" dirty="0" err="1" smtClean="0">
              <a:latin typeface="Arial" pitchFamily="34" charset="0"/>
              <a:cs typeface="Arial" pitchFamily="34" charset="0"/>
            </a:rPr>
            <a:t>iReport</a:t>
          </a:r>
          <a:endParaRPr lang="en-US" sz="2200" dirty="0"/>
        </a:p>
      </dgm:t>
    </dgm:pt>
    <dgm:pt modelId="{E25D495A-5E0B-4159-9AE3-7A928F1AB33C}" type="sibTrans" cxnId="{B45CC899-82E0-473A-82BE-FE8F7C8112EA}">
      <dgm:prSet/>
      <dgm:spPr/>
      <dgm:t>
        <a:bodyPr/>
        <a:lstStyle/>
        <a:p>
          <a:endParaRPr lang="en-US"/>
        </a:p>
      </dgm:t>
    </dgm:pt>
    <dgm:pt modelId="{CD2A883C-2DC3-4F56-8FAC-E024B3B54EBA}" type="parTrans" cxnId="{B45CC899-82E0-473A-82BE-FE8F7C8112EA}">
      <dgm:prSet/>
      <dgm:spPr/>
      <dgm:t>
        <a:bodyPr/>
        <a:lstStyle/>
        <a:p>
          <a:endParaRPr lang="en-US"/>
        </a:p>
      </dgm:t>
    </dgm:pt>
    <dgm:pt modelId="{94560D2A-495B-415D-AE64-E8581905B1E4}">
      <dgm:prSet custT="1"/>
      <dgm:spPr>
        <a:solidFill>
          <a:schemeClr val="lt1">
            <a:hueOff val="0"/>
            <a:satOff val="0"/>
            <a:lumOff val="0"/>
            <a:alpha val="68000"/>
          </a:schemeClr>
        </a:solidFill>
      </dgm:spPr>
      <dgm:t>
        <a:bodyPr tIns="720000" bIns="360000"/>
        <a:lstStyle/>
        <a:p>
          <a:r>
            <a:rPr lang="en-US" sz="2200" dirty="0" smtClean="0"/>
            <a:t>Install Plugin </a:t>
          </a:r>
          <a:r>
            <a:rPr lang="en-US" sz="2200" dirty="0" err="1" smtClean="0"/>
            <a:t>JasperReport</a:t>
          </a:r>
          <a:r>
            <a:rPr lang="en-US" sz="2200" dirty="0" smtClean="0"/>
            <a:t> </a:t>
          </a:r>
          <a:r>
            <a:rPr lang="en-US" sz="2200" dirty="0" err="1" smtClean="0"/>
            <a:t>dan</a:t>
          </a:r>
          <a:r>
            <a:rPr lang="en-US" sz="2200" dirty="0" smtClean="0"/>
            <a:t> </a:t>
          </a:r>
          <a:r>
            <a:rPr lang="en-US" sz="2200" dirty="0" err="1" smtClean="0"/>
            <a:t>iReport</a:t>
          </a:r>
          <a:r>
            <a:rPr lang="en-US" sz="2200" dirty="0" smtClean="0"/>
            <a:t> </a:t>
          </a:r>
          <a:r>
            <a:rPr lang="en-US" sz="2200" dirty="0" err="1" smtClean="0"/>
            <a:t>pada</a:t>
          </a:r>
          <a:r>
            <a:rPr lang="en-US" sz="2200" dirty="0" smtClean="0"/>
            <a:t> IDE </a:t>
          </a:r>
          <a:r>
            <a:rPr lang="en-US" sz="2200" dirty="0" err="1" smtClean="0"/>
            <a:t>Netbean</a:t>
          </a:r>
          <a:endParaRPr lang="en-US" sz="2200" dirty="0"/>
        </a:p>
      </dgm:t>
    </dgm:pt>
    <dgm:pt modelId="{F87A79C2-D938-4BDC-B84F-8A5316C8FF4F}" type="parTrans" cxnId="{92F4272A-E3C6-4E4A-A711-87053E20BF29}">
      <dgm:prSet/>
      <dgm:spPr/>
      <dgm:t>
        <a:bodyPr/>
        <a:lstStyle/>
        <a:p>
          <a:endParaRPr lang="en-US"/>
        </a:p>
      </dgm:t>
    </dgm:pt>
    <dgm:pt modelId="{A291C251-0166-48B3-AA7B-5AAD914CD496}" type="sibTrans" cxnId="{92F4272A-E3C6-4E4A-A711-87053E20BF29}">
      <dgm:prSet/>
      <dgm:spPr/>
      <dgm:t>
        <a:bodyPr/>
        <a:lstStyle/>
        <a:p>
          <a:endParaRPr lang="en-US"/>
        </a:p>
      </dgm:t>
    </dgm:pt>
    <dgm:pt modelId="{C99CFF7F-CDBD-4C0B-A2F8-27E7F6E7B0FC}">
      <dgm:prSet custT="1"/>
      <dgm:spPr>
        <a:solidFill>
          <a:schemeClr val="lt1">
            <a:hueOff val="0"/>
            <a:satOff val="0"/>
            <a:lumOff val="0"/>
            <a:alpha val="68000"/>
          </a:schemeClr>
        </a:solidFill>
      </dgm:spPr>
      <dgm:t>
        <a:bodyPr tIns="720000" bIns="360000"/>
        <a:lstStyle/>
        <a:p>
          <a:r>
            <a:rPr lang="en-US" sz="2200" dirty="0" err="1" smtClean="0"/>
            <a:t>Menambahkan</a:t>
          </a:r>
          <a:r>
            <a:rPr lang="en-US" sz="2200" dirty="0" smtClean="0"/>
            <a:t> Library </a:t>
          </a:r>
          <a:r>
            <a:rPr lang="en-US" sz="2200" dirty="0" err="1" smtClean="0"/>
            <a:t>JasperReport</a:t>
          </a:r>
          <a:r>
            <a:rPr lang="en-US" sz="2200" dirty="0" smtClean="0"/>
            <a:t> </a:t>
          </a:r>
          <a:r>
            <a:rPr lang="en-US" sz="2200" dirty="0" err="1" smtClean="0"/>
            <a:t>pada</a:t>
          </a:r>
          <a:r>
            <a:rPr lang="en-US" sz="2200" dirty="0" smtClean="0"/>
            <a:t> Project</a:t>
          </a:r>
          <a:endParaRPr lang="en-US" sz="2200" dirty="0"/>
        </a:p>
      </dgm:t>
    </dgm:pt>
    <dgm:pt modelId="{341E8A47-DD78-43FB-A956-97A31801B17D}" type="parTrans" cxnId="{8BCD2EDE-4A32-428D-AB3D-53C7CE476C73}">
      <dgm:prSet/>
      <dgm:spPr/>
      <dgm:t>
        <a:bodyPr/>
        <a:lstStyle/>
        <a:p>
          <a:endParaRPr lang="en-US"/>
        </a:p>
      </dgm:t>
    </dgm:pt>
    <dgm:pt modelId="{228B48D3-3273-49A1-A366-1F3FF136EEEA}" type="sibTrans" cxnId="{8BCD2EDE-4A32-428D-AB3D-53C7CE476C73}">
      <dgm:prSet/>
      <dgm:spPr/>
      <dgm:t>
        <a:bodyPr/>
        <a:lstStyle/>
        <a:p>
          <a:endParaRPr lang="en-US"/>
        </a:p>
      </dgm:t>
    </dgm:pt>
    <dgm:pt modelId="{D2F0A506-0B92-484B-A67E-EFDCB5939F0F}" type="pres">
      <dgm:prSet presAssocID="{6C8774EE-AE11-4034-B9F8-9482CEC07A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EA616C-B739-486A-8E57-BAA7392D3D68}" type="pres">
      <dgm:prSet presAssocID="{80B21ED7-0349-448E-9959-14B987BE3CB3}" presName="parentLin" presStyleCnt="0"/>
      <dgm:spPr/>
    </dgm:pt>
    <dgm:pt modelId="{849DF538-1B26-4159-8842-80CE1E01EB6D}" type="pres">
      <dgm:prSet presAssocID="{80B21ED7-0349-448E-9959-14B987BE3CB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DC1BFF52-D332-4068-B49C-0747E5EC2BB0}" type="pres">
      <dgm:prSet presAssocID="{80B21ED7-0349-448E-9959-14B987BE3CB3}" presName="parentText" presStyleLbl="node1" presStyleIdx="0" presStyleCnt="1" custScaleY="492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8771E-A24C-4FF7-9D0F-17BF735081AF}" type="pres">
      <dgm:prSet presAssocID="{80B21ED7-0349-448E-9959-14B987BE3CB3}" presName="negativeSpace" presStyleCnt="0"/>
      <dgm:spPr/>
    </dgm:pt>
    <dgm:pt modelId="{8BCAF4E1-84B1-40A2-BF65-A60C34828BC3}" type="pres">
      <dgm:prSet presAssocID="{80B21ED7-0349-448E-9959-14B987BE3CB3}" presName="childText" presStyleLbl="conFgAcc1" presStyleIdx="0" presStyleCnt="1" custLinFactNeighborY="59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9CBB1C-A294-4D1F-ADEE-400B7E3CE5E2}" type="presOf" srcId="{80B21ED7-0349-448E-9959-14B987BE3CB3}" destId="{DC1BFF52-D332-4068-B49C-0747E5EC2BB0}" srcOrd="1" destOrd="0" presId="urn:microsoft.com/office/officeart/2005/8/layout/list1"/>
    <dgm:cxn modelId="{B45CC899-82E0-473A-82BE-FE8F7C8112EA}" srcId="{80B21ED7-0349-448E-9959-14B987BE3CB3}" destId="{65BC5275-3CB2-4830-A78F-95B55CF2B55A}" srcOrd="0" destOrd="0" parTransId="{CD2A883C-2DC3-4F56-8FAC-E024B3B54EBA}" sibTransId="{E25D495A-5E0B-4159-9AE3-7A928F1AB33C}"/>
    <dgm:cxn modelId="{8BCD2EDE-4A32-428D-AB3D-53C7CE476C73}" srcId="{80B21ED7-0349-448E-9959-14B987BE3CB3}" destId="{C99CFF7F-CDBD-4C0B-A2F8-27E7F6E7B0FC}" srcOrd="2" destOrd="0" parTransId="{341E8A47-DD78-43FB-A956-97A31801B17D}" sibTransId="{228B48D3-3273-49A1-A366-1F3FF136EEEA}"/>
    <dgm:cxn modelId="{A11F8BF9-600C-4041-B322-E35E4B3795E7}" type="presOf" srcId="{94560D2A-495B-415D-AE64-E8581905B1E4}" destId="{8BCAF4E1-84B1-40A2-BF65-A60C34828BC3}" srcOrd="0" destOrd="1" presId="urn:microsoft.com/office/officeart/2005/8/layout/list1"/>
    <dgm:cxn modelId="{7408E335-2A64-46DF-87AB-413206ED5808}" type="presOf" srcId="{80B21ED7-0349-448E-9959-14B987BE3CB3}" destId="{849DF538-1B26-4159-8842-80CE1E01EB6D}" srcOrd="0" destOrd="0" presId="urn:microsoft.com/office/officeart/2005/8/layout/list1"/>
    <dgm:cxn modelId="{E020EB5B-8D2D-424D-BE39-F36C3AC0DC06}" srcId="{6C8774EE-AE11-4034-B9F8-9482CEC07A38}" destId="{80B21ED7-0349-448E-9959-14B987BE3CB3}" srcOrd="0" destOrd="0" parTransId="{88C2BCAF-92C3-4790-AA6E-F8F62359E433}" sibTransId="{313501B7-850F-4C65-ABE3-DF0D8B65D571}"/>
    <dgm:cxn modelId="{92F4272A-E3C6-4E4A-A711-87053E20BF29}" srcId="{80B21ED7-0349-448E-9959-14B987BE3CB3}" destId="{94560D2A-495B-415D-AE64-E8581905B1E4}" srcOrd="1" destOrd="0" parTransId="{F87A79C2-D938-4BDC-B84F-8A5316C8FF4F}" sibTransId="{A291C251-0166-48B3-AA7B-5AAD914CD496}"/>
    <dgm:cxn modelId="{DFEB82C7-3E04-4152-A3B8-92F526F58C8C}" type="presOf" srcId="{C99CFF7F-CDBD-4C0B-A2F8-27E7F6E7B0FC}" destId="{8BCAF4E1-84B1-40A2-BF65-A60C34828BC3}" srcOrd="0" destOrd="2" presId="urn:microsoft.com/office/officeart/2005/8/layout/list1"/>
    <dgm:cxn modelId="{F7EFC292-5C91-40F0-B7FE-6CD61A902E86}" type="presOf" srcId="{65BC5275-3CB2-4830-A78F-95B55CF2B55A}" destId="{8BCAF4E1-84B1-40A2-BF65-A60C34828BC3}" srcOrd="0" destOrd="0" presId="urn:microsoft.com/office/officeart/2005/8/layout/list1"/>
    <dgm:cxn modelId="{2F7571ED-7EFD-483C-9F1C-82000BBAB013}" type="presOf" srcId="{6C8774EE-AE11-4034-B9F8-9482CEC07A38}" destId="{D2F0A506-0B92-484B-A67E-EFDCB5939F0F}" srcOrd="0" destOrd="0" presId="urn:microsoft.com/office/officeart/2005/8/layout/list1"/>
    <dgm:cxn modelId="{D51E261C-47FF-46C0-B344-DA9616C8D964}" type="presParOf" srcId="{D2F0A506-0B92-484B-A67E-EFDCB5939F0F}" destId="{C9EA616C-B739-486A-8E57-BAA7392D3D68}" srcOrd="0" destOrd="0" presId="urn:microsoft.com/office/officeart/2005/8/layout/list1"/>
    <dgm:cxn modelId="{25A6B97F-406F-41BF-8E9F-89905A7B6587}" type="presParOf" srcId="{C9EA616C-B739-486A-8E57-BAA7392D3D68}" destId="{849DF538-1B26-4159-8842-80CE1E01EB6D}" srcOrd="0" destOrd="0" presId="urn:microsoft.com/office/officeart/2005/8/layout/list1"/>
    <dgm:cxn modelId="{5012F3DC-14F1-412E-B962-FFE54894A458}" type="presParOf" srcId="{C9EA616C-B739-486A-8E57-BAA7392D3D68}" destId="{DC1BFF52-D332-4068-B49C-0747E5EC2BB0}" srcOrd="1" destOrd="0" presId="urn:microsoft.com/office/officeart/2005/8/layout/list1"/>
    <dgm:cxn modelId="{3D097904-90C8-4928-869E-33277D3E7848}" type="presParOf" srcId="{D2F0A506-0B92-484B-A67E-EFDCB5939F0F}" destId="{9F78771E-A24C-4FF7-9D0F-17BF735081AF}" srcOrd="1" destOrd="0" presId="urn:microsoft.com/office/officeart/2005/8/layout/list1"/>
    <dgm:cxn modelId="{8B6DA743-F1BE-48E1-AF2C-88D47705C5A4}" type="presParOf" srcId="{D2F0A506-0B92-484B-A67E-EFDCB5939F0F}" destId="{8BCAF4E1-84B1-40A2-BF65-A60C34828BC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91609-E31B-49E3-A37B-E96345A1D831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6639A-76FE-403E-9EB1-D1481513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22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69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48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70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28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49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85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70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97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54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88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72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351709"/>
            <a:ext cx="11754394" cy="6230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200">
                <a:latin typeface="Calibri (Body)"/>
              </a:defRPr>
            </a:lvl1pPr>
            <a:lvl2pPr>
              <a:lnSpc>
                <a:spcPct val="100000"/>
              </a:lnSpc>
              <a:defRPr sz="2800">
                <a:latin typeface="Calibri (Body)"/>
              </a:defRPr>
            </a:lvl2pPr>
            <a:lvl3pPr>
              <a:lnSpc>
                <a:spcPct val="100000"/>
              </a:lnSpc>
              <a:defRPr sz="1600">
                <a:latin typeface="Calibri (Body)"/>
              </a:defRPr>
            </a:lvl3pPr>
            <a:lvl4pPr>
              <a:lnSpc>
                <a:spcPct val="100000"/>
              </a:lnSpc>
              <a:defRPr sz="1400">
                <a:latin typeface="Calibri (Body)"/>
              </a:defRPr>
            </a:lvl4pPr>
            <a:lvl5pPr>
              <a:lnSpc>
                <a:spcPct val="100000"/>
              </a:lnSpc>
              <a:defRPr sz="1400">
                <a:latin typeface="Calibri (Body)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67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4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defRPr sz="2200">
                <a:latin typeface="Calibri (Body)"/>
              </a:defRPr>
            </a:lvl1pPr>
            <a:lvl2pPr>
              <a:defRPr sz="2000">
                <a:latin typeface="Calibri (Body)"/>
              </a:defRPr>
            </a:lvl2pPr>
            <a:lvl3pPr>
              <a:defRPr>
                <a:latin typeface="Calibri (Body)"/>
              </a:defRPr>
            </a:lvl3pPr>
            <a:lvl4pPr>
              <a:defRPr sz="1800">
                <a:latin typeface="Calibri (Body)"/>
              </a:defRPr>
            </a:lvl4pPr>
            <a:lvl5pPr>
              <a:defRPr sz="1800">
                <a:latin typeface="Calibri (Body)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114038"/>
            <a:ext cx="11864930" cy="421539"/>
          </a:xfrm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9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5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4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700" y="3810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12034" y="2252869"/>
            <a:ext cx="1603513" cy="1470992"/>
          </a:xfrm>
          <a:prstGeom prst="homePlat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292086" y="2252869"/>
            <a:ext cx="1285461" cy="1470992"/>
          </a:xfrm>
          <a:prstGeom prst="chevron">
            <a:avLst>
              <a:gd name="adj" fmla="val 57216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027581" y="2252869"/>
            <a:ext cx="9939132" cy="1470992"/>
          </a:xfrm>
          <a:prstGeom prst="chevron">
            <a:avLst>
              <a:gd name="adj" fmla="val 45495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034" y="1662595"/>
            <a:ext cx="4271066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PERTEMUAN 15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1" y="204083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94401" y="377576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15547" y="3907734"/>
            <a:ext cx="9563653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sz="2600" b="1" spc="5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PEMROGRAMAN </a:t>
            </a:r>
            <a:r>
              <a:rPr lang="en-US" sz="2600" b="1" spc="5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BERORIENTASI OBJEK </a:t>
            </a:r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LANJUTAN (PBOL)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95598" y="2425700"/>
            <a:ext cx="8623302" cy="1041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PENGENALAN JASPER REPORT DAN </a:t>
            </a:r>
            <a:r>
              <a:rPr lang="en-GB" sz="3200" b="1" dirty="0" err="1" smtClean="0">
                <a:latin typeface="Arial" pitchFamily="34" charset="0"/>
                <a:cs typeface="Arial" pitchFamily="34" charset="0"/>
              </a:rPr>
              <a:t>iREPORT</a:t>
            </a:r>
            <a:endParaRPr lang="en-US" sz="3200" dirty="0" smtClean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59261" y="1921563"/>
            <a:ext cx="3193985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b="1" u="sng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Ahmad </a:t>
            </a:r>
            <a:r>
              <a:rPr lang="en-US" b="1" u="sng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Pudoli</a:t>
            </a:r>
            <a:endParaRPr lang="en-US" b="1" u="sng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/>
              <a:t>Plugin </a:t>
            </a:r>
            <a:r>
              <a:rPr lang="en-US" dirty="0" err="1"/>
              <a:t>JasperReport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iReportke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Netbeans</a:t>
            </a:r>
            <a:r>
              <a:rPr lang="en-US" dirty="0" smtClean="0"/>
              <a:t>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3" y="1361193"/>
            <a:ext cx="3549468" cy="9248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Lanjutkan</a:t>
            </a:r>
            <a:r>
              <a:rPr lang="en-US" dirty="0" smtClean="0"/>
              <a:t>.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708401" y="1361193"/>
            <a:ext cx="6862233" cy="5020117"/>
            <a:chOff x="3708401" y="1361193"/>
            <a:chExt cx="6862233" cy="502011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08401" y="1361193"/>
              <a:ext cx="6862233" cy="502011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7315200" y="5689600"/>
              <a:ext cx="1091596" cy="52493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220529" y="5689600"/>
              <a:ext cx="372534" cy="33866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27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/>
              <a:t>Plugin </a:t>
            </a:r>
            <a:r>
              <a:rPr lang="en-US" dirty="0" err="1"/>
              <a:t>JasperReport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iReportke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Netbeans</a:t>
            </a:r>
            <a:r>
              <a:rPr lang="en-US" dirty="0" smtClean="0"/>
              <a:t>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3" y="1361193"/>
            <a:ext cx="3549468" cy="9248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Lanjutkan</a:t>
            </a:r>
            <a:r>
              <a:rPr lang="en-US" dirty="0" smtClean="0"/>
              <a:t>. 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522132" y="1293070"/>
            <a:ext cx="7359124" cy="5564930"/>
            <a:chOff x="3522132" y="1293070"/>
            <a:chExt cx="7359124" cy="556493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08401" y="1293070"/>
              <a:ext cx="7172855" cy="556493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708400" y="5740400"/>
              <a:ext cx="803727" cy="37253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522132" y="5587999"/>
              <a:ext cx="372534" cy="33866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009467" y="6315569"/>
              <a:ext cx="1006928" cy="4075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823200" y="6180665"/>
              <a:ext cx="372534" cy="33866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1495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/>
              <a:t>Plugin </a:t>
            </a:r>
            <a:r>
              <a:rPr lang="en-US" dirty="0" err="1"/>
              <a:t>JasperReport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iReportke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Netbeans</a:t>
            </a:r>
            <a:r>
              <a:rPr lang="en-US" dirty="0" smtClean="0"/>
              <a:t>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3" y="1361193"/>
            <a:ext cx="3549468" cy="9248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Selesai</a:t>
            </a:r>
            <a:r>
              <a:rPr lang="en-US" dirty="0" smtClean="0"/>
              <a:t>.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00400" y="1514475"/>
            <a:ext cx="7874000" cy="5206164"/>
            <a:chOff x="3200400" y="1514475"/>
            <a:chExt cx="7874000" cy="520616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00400" y="1514475"/>
              <a:ext cx="7874000" cy="520616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9059332" y="6147683"/>
              <a:ext cx="1091596" cy="44051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9964661" y="5978349"/>
              <a:ext cx="372534" cy="33866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0152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Menambahkan</a:t>
            </a:r>
            <a:r>
              <a:rPr lang="en-US" dirty="0"/>
              <a:t> Plugin </a:t>
            </a:r>
            <a:r>
              <a:rPr lang="en-US" dirty="0" err="1"/>
              <a:t>JasperReport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iReportke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Netbeans</a:t>
            </a:r>
            <a:r>
              <a:rPr lang="en-US" dirty="0"/>
              <a:t> 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terinstall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: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31936" y="1933239"/>
            <a:ext cx="9000597" cy="4663397"/>
            <a:chOff x="1531936" y="1933239"/>
            <a:chExt cx="9000597" cy="466339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31936" y="1933239"/>
              <a:ext cx="9000597" cy="4663397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693333" y="4064000"/>
              <a:ext cx="3877734" cy="3556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479471" y="2379286"/>
              <a:ext cx="1091596" cy="39778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7869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err="1"/>
              <a:t>Berikutnya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menambahkan</a:t>
            </a:r>
            <a:r>
              <a:rPr lang="en-US" sz="2600" dirty="0"/>
              <a:t> Library </a:t>
            </a:r>
            <a:r>
              <a:rPr lang="en-US" sz="2600" dirty="0" err="1"/>
              <a:t>JasperReport</a:t>
            </a:r>
            <a:r>
              <a:rPr lang="en-US" sz="2600" b="1" dirty="0"/>
              <a:t>(Folder Library Jasper)</a:t>
            </a:r>
            <a:r>
              <a:rPr lang="en-US" sz="2600" dirty="0"/>
              <a:t>. </a:t>
            </a:r>
            <a:r>
              <a:rPr lang="en-US" sz="2600" dirty="0" err="1"/>
              <a:t>Berikut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beberapa</a:t>
            </a:r>
            <a:r>
              <a:rPr lang="en-US" sz="2600" dirty="0"/>
              <a:t> library yang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JasperReport</a:t>
            </a:r>
            <a:r>
              <a:rPr lang="en-US" sz="2600" dirty="0"/>
              <a:t> :</a:t>
            </a:r>
          </a:p>
          <a:p>
            <a:pPr marL="457200" indent="-457200">
              <a:buAutoNum type="arabicPeriod"/>
            </a:pPr>
            <a:r>
              <a:rPr lang="en-US" sz="2600" dirty="0" smtClean="0"/>
              <a:t>commons-beanutils-1.8.2</a:t>
            </a:r>
            <a:endParaRPr lang="en-US" sz="2600" dirty="0"/>
          </a:p>
          <a:p>
            <a:pPr marL="457200" indent="-457200">
              <a:buAutoNum type="arabicPeriod"/>
            </a:pPr>
            <a:r>
              <a:rPr lang="en-US" sz="2600" dirty="0" smtClean="0"/>
              <a:t>commons-collections-3.2.1</a:t>
            </a:r>
          </a:p>
          <a:p>
            <a:pPr marL="457200" indent="-457200">
              <a:buAutoNum type="arabicPeriod"/>
            </a:pPr>
            <a:r>
              <a:rPr lang="en-US" sz="2600" dirty="0" smtClean="0"/>
              <a:t>commons-digester-1.7</a:t>
            </a:r>
          </a:p>
          <a:p>
            <a:pPr marL="457200" indent="-457200">
              <a:buAutoNum type="arabicPeriod"/>
            </a:pPr>
            <a:r>
              <a:rPr lang="en-US" sz="2600" dirty="0" smtClean="0"/>
              <a:t>commons-logging-1.1</a:t>
            </a:r>
            <a:endParaRPr lang="en-US" sz="2600" dirty="0"/>
          </a:p>
          <a:p>
            <a:pPr marL="457200" indent="-457200">
              <a:buAutoNum type="arabicPeriod"/>
            </a:pPr>
            <a:r>
              <a:rPr lang="en-US" sz="2600" dirty="0" smtClean="0"/>
              <a:t>groovy-all-1.7.5</a:t>
            </a:r>
            <a:endParaRPr lang="en-US" sz="2600" dirty="0"/>
          </a:p>
          <a:p>
            <a:pPr marL="457200" indent="-457200">
              <a:buAutoNum type="arabicPeriod"/>
            </a:pPr>
            <a:r>
              <a:rPr lang="en-US" sz="2600" dirty="0" smtClean="0"/>
              <a:t>iText-2.1.7</a:t>
            </a:r>
            <a:endParaRPr lang="en-US" sz="2600" dirty="0"/>
          </a:p>
          <a:p>
            <a:pPr marL="457200" indent="-457200">
              <a:buAutoNum type="arabicPeriod"/>
            </a:pPr>
            <a:r>
              <a:rPr lang="en-US" sz="2600" dirty="0" err="1" smtClean="0"/>
              <a:t>iTextAsian</a:t>
            </a:r>
            <a:endParaRPr lang="en-US" sz="2600" dirty="0"/>
          </a:p>
          <a:p>
            <a:pPr marL="457200" indent="-457200">
              <a:buAutoNum type="arabicPeriod"/>
            </a:pPr>
            <a:r>
              <a:rPr lang="en-US" sz="2600" dirty="0" smtClean="0"/>
              <a:t>jasperreports-4.0.2</a:t>
            </a:r>
            <a:endParaRPr lang="en-US" sz="2600" dirty="0"/>
          </a:p>
          <a:p>
            <a:pPr marL="457200" indent="-457200">
              <a:buAutoNum type="arabicPeriod"/>
            </a:pPr>
            <a:r>
              <a:rPr lang="en-US" sz="2600" dirty="0" smtClean="0"/>
              <a:t>jfreechart-1.0.12</a:t>
            </a:r>
            <a:endParaRPr lang="en-US" sz="2600" dirty="0"/>
          </a:p>
          <a:p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 </a:t>
            </a:r>
            <a:r>
              <a:rPr lang="en-US" dirty="0" err="1" smtClean="0"/>
              <a:t>Menambahkan</a:t>
            </a:r>
            <a:r>
              <a:rPr lang="en-US" dirty="0" smtClean="0"/>
              <a:t> Library </a:t>
            </a:r>
            <a:r>
              <a:rPr lang="en-US" dirty="0" err="1" smtClean="0"/>
              <a:t>JasperReport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78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Library </a:t>
            </a:r>
            <a:r>
              <a:rPr lang="en-US" dirty="0" err="1" smtClean="0"/>
              <a:t>JasperReport</a:t>
            </a:r>
            <a:r>
              <a:rPr lang="en-US" dirty="0" smtClean="0"/>
              <a:t>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library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466" y="2107141"/>
            <a:ext cx="11352924" cy="436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Library </a:t>
            </a:r>
            <a:r>
              <a:rPr lang="en-US" dirty="0" err="1" smtClean="0"/>
              <a:t>JasperReport</a:t>
            </a:r>
            <a:r>
              <a:rPr lang="en-US" dirty="0" smtClean="0"/>
              <a:t>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627063" indent="-627063">
              <a:buNone/>
            </a:pPr>
            <a:r>
              <a:rPr lang="en-US" dirty="0" smtClean="0"/>
              <a:t>1.  </a:t>
            </a:r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library jasper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netbeans</a:t>
            </a:r>
            <a:r>
              <a:rPr lang="en-US" dirty="0"/>
              <a:t> IDE 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332" y="2488140"/>
            <a:ext cx="5672667" cy="415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488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Library </a:t>
            </a:r>
            <a:r>
              <a:rPr lang="en-US" dirty="0" err="1" smtClean="0"/>
              <a:t>JasperReport</a:t>
            </a:r>
            <a:r>
              <a:rPr lang="en-US" dirty="0" smtClean="0"/>
              <a:t>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541338" indent="-541338">
              <a:buNone/>
            </a:pPr>
            <a:r>
              <a:rPr lang="en-US" dirty="0" smtClean="0"/>
              <a:t>2. 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library jasper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465" y="1981200"/>
            <a:ext cx="7823328" cy="448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46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2506133"/>
            <a:ext cx="11754394" cy="39615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Selesai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menambahkan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 Plugin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 Library.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iReportsiap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digunakan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!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546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932" y="2438400"/>
            <a:ext cx="11754394" cy="14906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2113" lvl="1" indent="0" algn="ctr">
              <a:buFont typeface="Arial" panose="020B0604020202020204" pitchFamily="34" charset="0"/>
              <a:buNone/>
            </a:pPr>
            <a:r>
              <a:rPr lang="en-US" sz="7200" b="1" u="sng" smtClean="0">
                <a:latin typeface="Bradley Hand ITC" pitchFamily="66" charset="0"/>
              </a:rPr>
              <a:t>Selesai</a:t>
            </a:r>
            <a:endParaRPr lang="nb-NO" sz="6600" u="sng" dirty="0" smtClean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74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776" y="2676939"/>
            <a:ext cx="4048938" cy="3872414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493395"/>
              </p:ext>
            </p:extLst>
          </p:nvPr>
        </p:nvGraphicFramePr>
        <p:xfrm>
          <a:off x="516835" y="1126435"/>
          <a:ext cx="9303026" cy="4293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POKOK BAHASAN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365" y="1032715"/>
            <a:ext cx="11203745" cy="532441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600" dirty="0" err="1"/>
              <a:t>JasperReport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kumpulan</a:t>
            </a:r>
            <a:r>
              <a:rPr lang="en-US" sz="2600" dirty="0"/>
              <a:t> library </a:t>
            </a:r>
            <a:r>
              <a:rPr lang="en-US" sz="2600" dirty="0" err="1"/>
              <a:t>Javauntuk</a:t>
            </a:r>
            <a:r>
              <a:rPr lang="en-US" sz="2600" dirty="0"/>
              <a:t> </a:t>
            </a:r>
            <a:r>
              <a:rPr lang="en-US" sz="2600" dirty="0" err="1"/>
              <a:t>menghasilkan</a:t>
            </a:r>
            <a:r>
              <a:rPr lang="en-US" sz="2600" dirty="0"/>
              <a:t> report yang </a:t>
            </a:r>
            <a:r>
              <a:rPr lang="en-US" sz="2600" dirty="0" err="1"/>
              <a:t>bersifat</a:t>
            </a:r>
            <a:r>
              <a:rPr lang="en-US" sz="2600" dirty="0"/>
              <a:t> open source. </a:t>
            </a:r>
            <a:r>
              <a:rPr lang="en-US" sz="2600" dirty="0" err="1"/>
              <a:t>Dengan</a:t>
            </a:r>
            <a:r>
              <a:rPr lang="en-US" sz="2600" dirty="0"/>
              <a:t> library </a:t>
            </a:r>
            <a:r>
              <a:rPr lang="en-US" sz="2600" dirty="0" err="1"/>
              <a:t>ini</a:t>
            </a:r>
            <a:r>
              <a:rPr lang="en-US" sz="2600" dirty="0"/>
              <a:t>, </a:t>
            </a:r>
            <a:r>
              <a:rPr lang="en-US" sz="2600" dirty="0" err="1"/>
              <a:t>kita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menampilkan</a:t>
            </a:r>
            <a:r>
              <a:rPr lang="en-US" sz="2600" dirty="0"/>
              <a:t> </a:t>
            </a:r>
            <a:r>
              <a:rPr lang="en-US" sz="2600" dirty="0" err="1"/>
              <a:t>laporan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bentuk</a:t>
            </a:r>
            <a:r>
              <a:rPr lang="en-US" sz="2600" dirty="0"/>
              <a:t> print preview, </a:t>
            </a:r>
            <a:r>
              <a:rPr lang="en-US" sz="2600" dirty="0" err="1"/>
              <a:t>melakukan</a:t>
            </a:r>
            <a:r>
              <a:rPr lang="en-US" sz="2600" dirty="0"/>
              <a:t> </a:t>
            </a:r>
            <a:r>
              <a:rPr lang="en-US" sz="2600" dirty="0" smtClean="0"/>
              <a:t>export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/>
              <a:t>beberapa</a:t>
            </a:r>
            <a:r>
              <a:rPr lang="en-US" sz="2600" dirty="0"/>
              <a:t> format </a:t>
            </a:r>
            <a:r>
              <a:rPr lang="en-US" sz="2600" dirty="0" err="1"/>
              <a:t>dokumen</a:t>
            </a:r>
            <a:r>
              <a:rPr lang="en-US" sz="2600" dirty="0"/>
              <a:t> lain (PDF, HTML, Text, Excel), </a:t>
            </a:r>
            <a:r>
              <a:rPr lang="en-US" sz="2600" dirty="0" err="1"/>
              <a:t>menampilkan</a:t>
            </a:r>
            <a:r>
              <a:rPr lang="en-US" sz="2600" dirty="0"/>
              <a:t> </a:t>
            </a:r>
            <a:r>
              <a:rPr lang="en-US" sz="2600" dirty="0" err="1"/>
              <a:t>gambar</a:t>
            </a:r>
            <a:r>
              <a:rPr lang="en-US" sz="2600" dirty="0"/>
              <a:t>, </a:t>
            </a:r>
            <a:r>
              <a:rPr lang="en-US" sz="2600" dirty="0" err="1"/>
              <a:t>grafik</a:t>
            </a:r>
            <a:r>
              <a:rPr lang="en-US" sz="2600" dirty="0"/>
              <a:t> </a:t>
            </a:r>
            <a:r>
              <a:rPr lang="en-US" sz="2600" dirty="0" err="1"/>
              <a:t>maupun</a:t>
            </a:r>
            <a:r>
              <a:rPr lang="en-US" sz="2600" dirty="0"/>
              <a:t> </a:t>
            </a:r>
            <a:r>
              <a:rPr lang="en-US" sz="2600" dirty="0" err="1"/>
              <a:t>tabel</a:t>
            </a:r>
            <a:r>
              <a:rPr lang="en-US" sz="2600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2600" dirty="0" err="1"/>
              <a:t>Sedangkan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merancang</a:t>
            </a:r>
            <a:r>
              <a:rPr lang="en-US" sz="2600" dirty="0"/>
              <a:t> </a:t>
            </a:r>
            <a:r>
              <a:rPr lang="en-US" sz="2600" dirty="0" err="1"/>
              <a:t>tampilan</a:t>
            </a:r>
            <a:r>
              <a:rPr lang="en-US" sz="2600" dirty="0"/>
              <a:t> report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 smtClean="0"/>
              <a:t>menggunakan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perangkat</a:t>
            </a:r>
            <a:r>
              <a:rPr lang="en-US" sz="2600" dirty="0" smtClean="0"/>
              <a:t> </a:t>
            </a:r>
            <a:r>
              <a:rPr lang="en-US" sz="2600" dirty="0" err="1" smtClean="0"/>
              <a:t>lunak</a:t>
            </a:r>
            <a:r>
              <a:rPr lang="en-US" sz="2600" dirty="0" smtClean="0"/>
              <a:t> lain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sz="2600" dirty="0" err="1" smtClean="0"/>
              <a:t>iReport</a:t>
            </a:r>
            <a:r>
              <a:rPr lang="en-US" sz="2600" dirty="0" smtClean="0"/>
              <a:t>. </a:t>
            </a:r>
            <a:r>
              <a:rPr lang="en-US" sz="2600" dirty="0" err="1" smtClean="0"/>
              <a:t>iReport</a:t>
            </a:r>
            <a:r>
              <a:rPr lang="en-US" sz="2600" dirty="0" smtClean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perangkat</a:t>
            </a:r>
            <a:r>
              <a:rPr lang="en-US" sz="2600" dirty="0"/>
              <a:t> </a:t>
            </a:r>
            <a:r>
              <a:rPr lang="en-US" sz="2600" dirty="0" err="1"/>
              <a:t>lunak</a:t>
            </a:r>
            <a:r>
              <a:rPr lang="en-US" sz="2600" dirty="0"/>
              <a:t> </a:t>
            </a:r>
            <a:r>
              <a:rPr lang="en-US" sz="2600" dirty="0" err="1"/>
              <a:t>pendukung</a:t>
            </a:r>
            <a:r>
              <a:rPr lang="en-US" sz="2600" dirty="0"/>
              <a:t> yang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merancang</a:t>
            </a:r>
            <a:r>
              <a:rPr lang="en-US" sz="2600" dirty="0"/>
              <a:t> </a:t>
            </a:r>
            <a:r>
              <a:rPr lang="en-US" sz="2600" dirty="0" err="1"/>
              <a:t>laporan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visual yang </a:t>
            </a:r>
            <a:r>
              <a:rPr lang="en-US" sz="2600" dirty="0" err="1"/>
              <a:t>nantinya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dikompilasi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menggunakan</a:t>
            </a:r>
            <a:r>
              <a:rPr lang="en-US" sz="2600" dirty="0"/>
              <a:t> </a:t>
            </a:r>
            <a:r>
              <a:rPr lang="en-US" sz="2600" dirty="0" err="1"/>
              <a:t>JasperReport</a:t>
            </a:r>
            <a:r>
              <a:rPr lang="en-US" sz="2600" dirty="0"/>
              <a:t>,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file *.jasper </a:t>
            </a:r>
            <a:r>
              <a:rPr lang="en-US" sz="2600" dirty="0" err="1"/>
              <a:t>atau</a:t>
            </a:r>
            <a:r>
              <a:rPr lang="en-US" sz="2600" dirty="0"/>
              <a:t> *.</a:t>
            </a:r>
            <a:r>
              <a:rPr lang="en-US" sz="2600" dirty="0" err="1"/>
              <a:t>jrxml</a:t>
            </a:r>
            <a:r>
              <a:rPr lang="en-US" sz="2600" dirty="0"/>
              <a:t> yang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langsung</a:t>
            </a:r>
            <a:r>
              <a:rPr lang="en-US" sz="2600" dirty="0"/>
              <a:t> </a:t>
            </a:r>
            <a:r>
              <a:rPr lang="en-US" sz="2600" dirty="0" err="1"/>
              <a:t>dipanggil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program Java. </a:t>
            </a:r>
            <a:r>
              <a:rPr lang="en-US" sz="2600" dirty="0" err="1"/>
              <a:t>iReport</a:t>
            </a:r>
            <a:r>
              <a:rPr lang="en-US" sz="2600" dirty="0"/>
              <a:t> </a:t>
            </a:r>
            <a:r>
              <a:rPr lang="en-US" sz="2600" dirty="0" err="1"/>
              <a:t>tersedia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bentuk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sz="2600" dirty="0" err="1"/>
              <a:t>aplikasi</a:t>
            </a:r>
            <a:r>
              <a:rPr lang="en-US" sz="2600" dirty="0"/>
              <a:t> </a:t>
            </a:r>
            <a:r>
              <a:rPr lang="en-US" sz="2600" dirty="0" err="1"/>
              <a:t>tunggal</a:t>
            </a:r>
            <a:r>
              <a:rPr lang="en-US" sz="2600" dirty="0"/>
              <a:t> yang </a:t>
            </a:r>
            <a:r>
              <a:rPr lang="en-US" sz="2600" dirty="0" err="1"/>
              <a:t>harus</a:t>
            </a:r>
            <a:r>
              <a:rPr lang="en-US" sz="2600" dirty="0"/>
              <a:t> di install </a:t>
            </a:r>
            <a:r>
              <a:rPr lang="en-US" sz="2600" dirty="0" err="1"/>
              <a:t>terpisah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iReport</a:t>
            </a:r>
            <a:r>
              <a:rPr lang="en-US" sz="2600" dirty="0"/>
              <a:t> yang </a:t>
            </a:r>
            <a:r>
              <a:rPr lang="en-US" sz="2600" dirty="0" err="1"/>
              <a:t>sudah</a:t>
            </a:r>
            <a:r>
              <a:rPr lang="en-US" sz="2600" dirty="0"/>
              <a:t> </a:t>
            </a:r>
            <a:r>
              <a:rPr lang="en-US" sz="2600" dirty="0" err="1"/>
              <a:t>diintegrasikan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Netbeans</a:t>
            </a:r>
            <a:r>
              <a:rPr lang="en-US" sz="2600" dirty="0"/>
              <a:t> IDE.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dirty="0" err="1" smtClean="0"/>
              <a:t>Pengenalan</a:t>
            </a:r>
            <a:r>
              <a:rPr lang="en-US" dirty="0" smtClean="0"/>
              <a:t> Jasper Report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3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2" y="368807"/>
            <a:ext cx="11754394" cy="623004"/>
          </a:xfrm>
        </p:spPr>
        <p:txBody>
          <a:bodyPr/>
          <a:lstStyle/>
          <a:p>
            <a:r>
              <a:rPr lang="en-US" dirty="0" smtClean="0"/>
              <a:t>1. 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/>
              <a:t>Jasper Report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iReport</a:t>
            </a:r>
            <a:r>
              <a:rPr lang="en-US" dirty="0"/>
              <a:t>…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110344"/>
            <a:ext cx="11754394" cy="2598055"/>
          </a:xfrm>
        </p:spPr>
        <p:txBody>
          <a:bodyPr>
            <a:noAutofit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kali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report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JasperReport</a:t>
            </a:r>
            <a:r>
              <a:rPr lang="en-US" dirty="0"/>
              <a:t> 4.0.2dan </a:t>
            </a:r>
            <a:r>
              <a:rPr lang="en-US" dirty="0" err="1"/>
              <a:t>iReport</a:t>
            </a:r>
            <a:r>
              <a:rPr lang="en-US" dirty="0"/>
              <a:t> 4.0.0.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cetakan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JasperReport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iReport</a:t>
            </a:r>
            <a:r>
              <a:rPr lang="en-US" dirty="0"/>
              <a:t>,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langkahyaitu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7606" y="3437466"/>
            <a:ext cx="11475720" cy="2810934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eriod"/>
            </a:pPr>
            <a:r>
              <a:rPr lang="en-US" sz="2600" b="1" dirty="0" err="1" smtClean="0"/>
              <a:t>Menambahkan</a:t>
            </a:r>
            <a:r>
              <a:rPr lang="en-US" sz="2600" b="1" dirty="0" smtClean="0"/>
              <a:t> </a:t>
            </a:r>
            <a:r>
              <a:rPr lang="en-US" sz="2600" b="1" dirty="0"/>
              <a:t>plugin </a:t>
            </a:r>
            <a:r>
              <a:rPr lang="en-US" sz="2600" b="1" dirty="0" err="1"/>
              <a:t>JasperReportdan</a:t>
            </a:r>
            <a:r>
              <a:rPr lang="en-US" sz="2600" b="1" dirty="0"/>
              <a:t> </a:t>
            </a:r>
            <a:r>
              <a:rPr lang="en-US" sz="2600" b="1" dirty="0" err="1"/>
              <a:t>iReport</a:t>
            </a:r>
            <a:r>
              <a:rPr lang="en-US" sz="2600" b="1" dirty="0"/>
              <a:t> </a:t>
            </a:r>
            <a:r>
              <a:rPr lang="en-US" sz="2600" b="1" dirty="0" err="1"/>
              <a:t>ke</a:t>
            </a:r>
            <a:r>
              <a:rPr lang="en-US" sz="2600" b="1" dirty="0"/>
              <a:t> </a:t>
            </a:r>
            <a:r>
              <a:rPr lang="en-US" sz="2600" b="1" dirty="0" err="1"/>
              <a:t>dalam</a:t>
            </a:r>
            <a:r>
              <a:rPr lang="en-US" sz="2600" b="1" dirty="0"/>
              <a:t> </a:t>
            </a:r>
            <a:r>
              <a:rPr lang="en-US" sz="2600" b="1" dirty="0" err="1" smtClean="0"/>
              <a:t>Netbeans</a:t>
            </a:r>
            <a:r>
              <a:rPr lang="en-US" sz="2600" b="1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600" b="1" dirty="0" err="1" smtClean="0"/>
              <a:t>Mendesain</a:t>
            </a:r>
            <a:r>
              <a:rPr lang="en-US" sz="2600" b="1" dirty="0" smtClean="0"/>
              <a:t> </a:t>
            </a:r>
            <a:r>
              <a:rPr lang="en-US" sz="2600" b="1" dirty="0" err="1"/>
              <a:t>cetakan</a:t>
            </a:r>
            <a:r>
              <a:rPr lang="en-US" sz="2600" b="1" dirty="0"/>
              <a:t> </a:t>
            </a:r>
            <a:r>
              <a:rPr lang="en-US" sz="2600" b="1" dirty="0" err="1" smtClean="0"/>
              <a:t>laporan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dengan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iReport</a:t>
            </a:r>
            <a:r>
              <a:rPr lang="en-US" sz="2600" b="1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600" b="1" dirty="0" err="1" smtClean="0"/>
              <a:t>Mengkompile</a:t>
            </a:r>
            <a:r>
              <a:rPr lang="en-US" sz="2600" b="1" dirty="0" smtClean="0"/>
              <a:t> </a:t>
            </a:r>
            <a:r>
              <a:rPr lang="en-US" sz="2600" b="1" dirty="0"/>
              <a:t>file .</a:t>
            </a:r>
            <a:r>
              <a:rPr lang="en-US" sz="2600" b="1" dirty="0" err="1"/>
              <a:t>jrxml</a:t>
            </a:r>
            <a:r>
              <a:rPr lang="en-US" sz="2600" b="1" dirty="0"/>
              <a:t> </a:t>
            </a:r>
            <a:r>
              <a:rPr lang="en-US" sz="2600" b="1" dirty="0" err="1"/>
              <a:t>menjadi</a:t>
            </a:r>
            <a:r>
              <a:rPr lang="en-US" sz="2600" b="1" dirty="0"/>
              <a:t> .</a:t>
            </a:r>
            <a:r>
              <a:rPr lang="en-US" sz="2600" b="1" dirty="0" smtClean="0"/>
              <a:t>jasper.</a:t>
            </a:r>
          </a:p>
          <a:p>
            <a:pPr marL="514350" indent="-514350">
              <a:buAutoNum type="arabicPeriod"/>
            </a:pPr>
            <a:r>
              <a:rPr lang="en-US" sz="2600" b="1" dirty="0" err="1" smtClean="0"/>
              <a:t>Membuat</a:t>
            </a:r>
            <a:r>
              <a:rPr lang="en-US" sz="2600" b="1" dirty="0" smtClean="0"/>
              <a:t> Form </a:t>
            </a:r>
            <a:r>
              <a:rPr lang="en-US" sz="2600" b="1" dirty="0" err="1" smtClean="0"/>
              <a:t>untuk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memanggil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cetakan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laporan</a:t>
            </a:r>
            <a:r>
              <a:rPr lang="en-US" sz="2600" b="1" dirty="0" smtClean="0"/>
              <a:t> yang </a:t>
            </a:r>
            <a:r>
              <a:rPr lang="en-US" sz="2600" b="1" dirty="0" err="1" smtClean="0"/>
              <a:t>sudah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dicompile</a:t>
            </a:r>
            <a:r>
              <a:rPr lang="en-US" sz="2600" b="1" dirty="0" smtClean="0"/>
              <a:t>.</a:t>
            </a: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7006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mendesain</a:t>
            </a:r>
            <a:r>
              <a:rPr lang="en-US" sz="3200" dirty="0" smtClean="0"/>
              <a:t> report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JasperReport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iReport</a:t>
            </a:r>
            <a:r>
              <a:rPr lang="en-US" sz="3200" dirty="0" smtClean="0"/>
              <a:t>,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menginstal</a:t>
            </a:r>
            <a:r>
              <a:rPr lang="en-US" sz="3200" dirty="0" smtClean="0"/>
              <a:t> </a:t>
            </a:r>
            <a:r>
              <a:rPr lang="en-US" sz="3200" dirty="0" err="1" smtClean="0"/>
              <a:t>terlebih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dahulu</a:t>
            </a:r>
            <a:r>
              <a:rPr lang="en-US" sz="3200" dirty="0" smtClean="0"/>
              <a:t> plugin </a:t>
            </a:r>
            <a:r>
              <a:rPr lang="en-US" sz="3200" dirty="0" err="1" smtClean="0"/>
              <a:t>keduanya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Netbean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/>
              <a:t>Plugin </a:t>
            </a:r>
            <a:r>
              <a:rPr lang="en-US" dirty="0" err="1" smtClean="0"/>
              <a:t>JasperReport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iReportke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Netbeans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18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/>
              <a:t>Plugin </a:t>
            </a:r>
            <a:r>
              <a:rPr lang="en-US" dirty="0" err="1"/>
              <a:t>JasperReport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iReportke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Netbeans</a:t>
            </a:r>
            <a:r>
              <a:rPr lang="en-US" dirty="0" smtClean="0"/>
              <a:t>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err="1"/>
              <a:t>Langkah</a:t>
            </a:r>
            <a:r>
              <a:rPr lang="en-US" b="1" dirty="0"/>
              <a:t> </a:t>
            </a:r>
            <a:r>
              <a:rPr lang="en-US" b="1" dirty="0" err="1" smtClean="0"/>
              <a:t>pertama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plugin </a:t>
            </a:r>
            <a:r>
              <a:rPr lang="en-US" dirty="0" err="1"/>
              <a:t>JasperReport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iReport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plugin iReport-4.0.0</a:t>
            </a:r>
            <a:r>
              <a:rPr lang="en-US" b="1" dirty="0"/>
              <a:t>(Folder iReport-4.0.0-plugin</a:t>
            </a:r>
            <a:r>
              <a:rPr lang="en-US" b="1" dirty="0" smtClean="0"/>
              <a:t>)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/>
              <a:t>4 </a:t>
            </a:r>
            <a:r>
              <a:rPr lang="en-US" dirty="0" err="1"/>
              <a:t>file,yaitu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dirty="0" smtClean="0"/>
              <a:t>iReport-4.0.0.nbm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jasperreports-components-plugin-4.0.0.nbm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jasperreports-extensions-plugin-4.0.0.nbm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jasperserver-plugin-4.0.0.nbm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59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/>
              <a:t>Plugin </a:t>
            </a:r>
            <a:r>
              <a:rPr lang="en-US" dirty="0" err="1"/>
              <a:t>JasperReport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iReportke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Netbeans</a:t>
            </a:r>
            <a:r>
              <a:rPr lang="en-US" dirty="0" smtClean="0"/>
              <a:t>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7156268" cy="510650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Selanjutnya</a:t>
            </a:r>
            <a:r>
              <a:rPr lang="en-US" dirty="0"/>
              <a:t>, add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tambahkan</a:t>
            </a:r>
            <a:r>
              <a:rPr lang="en-US" dirty="0"/>
              <a:t> plugin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netbeans</a:t>
            </a:r>
            <a:r>
              <a:rPr lang="en-US" dirty="0"/>
              <a:t>. </a:t>
            </a:r>
            <a:r>
              <a:rPr lang="en-US" dirty="0" err="1"/>
              <a:t>Ikuti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 smtClean="0"/>
              <a:t>:</a:t>
            </a:r>
          </a:p>
          <a:p>
            <a:pPr marL="627063" indent="-627063">
              <a:buNone/>
              <a:tabLst>
                <a:tab pos="627063" algn="l"/>
              </a:tabLst>
            </a:pPr>
            <a:r>
              <a:rPr lang="en-US" dirty="0" smtClean="0"/>
              <a:t>1.  	</a:t>
            </a:r>
            <a:r>
              <a:rPr lang="en-US" dirty="0" err="1" smtClean="0"/>
              <a:t>Buka</a:t>
            </a:r>
            <a:r>
              <a:rPr lang="en-US" dirty="0" smtClean="0"/>
              <a:t> </a:t>
            </a:r>
            <a:r>
              <a:rPr lang="en-US" dirty="0" err="1"/>
              <a:t>Netbeans</a:t>
            </a:r>
            <a:r>
              <a:rPr lang="en-US" dirty="0"/>
              <a:t> (Project </a:t>
            </a:r>
            <a:r>
              <a:rPr lang="en-US" dirty="0" err="1"/>
              <a:t>SistemPenjualan</a:t>
            </a:r>
            <a:r>
              <a:rPr lang="en-US" dirty="0"/>
              <a:t>) &gt; </a:t>
            </a:r>
            <a:r>
              <a:rPr lang="en-US" dirty="0" err="1"/>
              <a:t>Pilih</a:t>
            </a:r>
            <a:r>
              <a:rPr lang="en-US" dirty="0"/>
              <a:t> menu Tools &gt; Plugins.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9071" y="1361193"/>
            <a:ext cx="3684353" cy="502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840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/>
              <a:t>Plugin </a:t>
            </a:r>
            <a:r>
              <a:rPr lang="en-US" dirty="0" err="1"/>
              <a:t>JasperReport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iReportke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Netbeans</a:t>
            </a:r>
            <a:r>
              <a:rPr lang="en-US" dirty="0" smtClean="0"/>
              <a:t>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4610653" cy="5106504"/>
          </a:xfrm>
        </p:spPr>
        <p:txBody>
          <a:bodyPr/>
          <a:lstStyle/>
          <a:p>
            <a:pPr marL="541338" indent="-541338">
              <a:buNone/>
            </a:pPr>
            <a:r>
              <a:rPr lang="en-US" dirty="0" smtClean="0"/>
              <a:t>2. 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kotak</a:t>
            </a:r>
            <a:r>
              <a:rPr lang="en-US" dirty="0"/>
              <a:t> dialog box </a:t>
            </a:r>
            <a:r>
              <a:rPr lang="en-US" dirty="0" err="1"/>
              <a:t>terbuka</a:t>
            </a:r>
            <a:r>
              <a:rPr lang="en-US" dirty="0"/>
              <a:t>,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tabulasi</a:t>
            </a:r>
            <a:r>
              <a:rPr lang="en-US" dirty="0"/>
              <a:t> </a:t>
            </a:r>
            <a:r>
              <a:rPr lang="en-US" dirty="0" smtClean="0"/>
              <a:t>Downloaded. Add </a:t>
            </a:r>
            <a:r>
              <a:rPr lang="en-US" dirty="0"/>
              <a:t>plugins &gt;</a:t>
            </a:r>
            <a:r>
              <a:rPr lang="en-US" dirty="0" err="1"/>
              <a:t>Buka</a:t>
            </a:r>
            <a:r>
              <a:rPr lang="en-US" dirty="0"/>
              <a:t> folder iReport-4.0.0-plugin &gt;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file &gt; Open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769585" y="1361193"/>
            <a:ext cx="7143741" cy="4446939"/>
            <a:chOff x="4769585" y="1361193"/>
            <a:chExt cx="7143741" cy="4446939"/>
          </a:xfrm>
        </p:grpSpPr>
        <p:grpSp>
          <p:nvGrpSpPr>
            <p:cNvPr id="9" name="Group 8"/>
            <p:cNvGrpSpPr/>
            <p:nvPr/>
          </p:nvGrpSpPr>
          <p:grpSpPr>
            <a:xfrm>
              <a:off x="4769585" y="1361193"/>
              <a:ext cx="7143741" cy="4446939"/>
              <a:chOff x="4769585" y="1361193"/>
              <a:chExt cx="7143741" cy="444693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69585" y="1361193"/>
                <a:ext cx="7143741" cy="4446939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/>
            </p:nvSpPr>
            <p:spPr>
              <a:xfrm>
                <a:off x="4944533" y="1913466"/>
                <a:ext cx="1091596" cy="33866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0176933" y="4842933"/>
                <a:ext cx="812800" cy="32173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849862" y="1913466"/>
                <a:ext cx="372534" cy="338668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0803466" y="4673599"/>
                <a:ext cx="372534" cy="338668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6211077" y="1643389"/>
              <a:ext cx="730381" cy="27007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762837" y="1439759"/>
              <a:ext cx="372534" cy="33866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7731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/>
              <a:t>Plugin </a:t>
            </a:r>
            <a:r>
              <a:rPr lang="en-US" dirty="0" err="1"/>
              <a:t>JasperReport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iReportke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Netbeans</a:t>
            </a:r>
            <a:r>
              <a:rPr lang="en-US" dirty="0" smtClean="0"/>
              <a:t>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0339735" cy="5106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 Install </a:t>
            </a:r>
            <a:r>
              <a:rPr lang="en-US" dirty="0" err="1"/>
              <a:t>semua</a:t>
            </a:r>
            <a:r>
              <a:rPr lang="en-US" dirty="0"/>
              <a:t> plugins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973451" y="1954986"/>
            <a:ext cx="8125355" cy="4903014"/>
            <a:chOff x="1973451" y="1954986"/>
            <a:chExt cx="8125355" cy="490301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73451" y="1954986"/>
              <a:ext cx="8125355" cy="490301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269065" y="3606799"/>
              <a:ext cx="2809107" cy="93246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759087" y="3474176"/>
              <a:ext cx="372534" cy="33866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228736" y="5766616"/>
              <a:ext cx="1091596" cy="33866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015180" y="5597282"/>
              <a:ext cx="372534" cy="33866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172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8015</TotalTime>
  <Words>575</Words>
  <Application>Microsoft Office PowerPoint</Application>
  <PresentationFormat>Widescreen</PresentationFormat>
  <Paragraphs>84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Bradley Hand ITC</vt:lpstr>
      <vt:lpstr>Calibri</vt:lpstr>
      <vt:lpstr>Calibri (Body)</vt:lpstr>
      <vt:lpstr>Calibri Light</vt:lpstr>
      <vt:lpstr>Office Theme</vt:lpstr>
      <vt:lpstr>Storyboard Layouts</vt:lpstr>
      <vt:lpstr>PowerPoint Presentation</vt:lpstr>
      <vt:lpstr>POKOK BAHASAN</vt:lpstr>
      <vt:lpstr>1.  Pengenalan Jasper Report dan iReport</vt:lpstr>
      <vt:lpstr>1.  Pengenalan Jasper Report dan iReport… (Lanjutan)</vt:lpstr>
      <vt:lpstr>2.  Menambahkan Plugin JasperReport dan iReportke dalam Netbeans</vt:lpstr>
      <vt:lpstr>Menambahkan Plugin JasperReport dan iReportke dalam Netbeans … (Lanjutan)</vt:lpstr>
      <vt:lpstr>Menambahkan Plugin JasperReport dan iReportke dalam Netbeans … (Lanjutan)</vt:lpstr>
      <vt:lpstr>Menambahkan Plugin JasperReport dan iReportke dalam Netbeans … (Lanjutan)</vt:lpstr>
      <vt:lpstr>Menambahkan Plugin JasperReport dan iReportke dalam Netbeans … (Lanjutan)</vt:lpstr>
      <vt:lpstr>Menambahkan Plugin JasperReport dan iReportke dalam Netbeans … (Lanjutan)</vt:lpstr>
      <vt:lpstr>Menambahkan Plugin JasperReport dan iReportke dalam Netbeans … (Lanjutan)</vt:lpstr>
      <vt:lpstr>Menambahkan Plugin JasperReport dan iReportke dalam Netbeans … (Lanjutan)</vt:lpstr>
      <vt:lpstr>Menambahkan Plugin JasperReport dan iReportke dalam Netbeans … (Lanjutan)</vt:lpstr>
      <vt:lpstr>3.  Menambahkan Library JasperReport</vt:lpstr>
      <vt:lpstr>Menambahkan Library JasperReport … (Lanjutan)</vt:lpstr>
      <vt:lpstr>Menambahkan Library JasperReport … (Lanjutan)</vt:lpstr>
      <vt:lpstr>Menambahkan Library JasperReport … (Lanjutan)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Pudoli</dc:creator>
  <cp:lastModifiedBy>Ahmad Fudholi</cp:lastModifiedBy>
  <cp:revision>666</cp:revision>
  <dcterms:created xsi:type="dcterms:W3CDTF">2016-03-16T03:39:32Z</dcterms:created>
  <dcterms:modified xsi:type="dcterms:W3CDTF">2019-04-28T10:33:37Z</dcterms:modified>
</cp:coreProperties>
</file>