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26" r:id="rId2"/>
  </p:sldMasterIdLst>
  <p:notesMasterIdLst>
    <p:notesMasterId r:id="rId60"/>
  </p:notesMasterIdLst>
  <p:sldIdLst>
    <p:sldId id="266" r:id="rId3"/>
    <p:sldId id="271" r:id="rId4"/>
    <p:sldId id="343" r:id="rId5"/>
    <p:sldId id="450" r:id="rId6"/>
    <p:sldId id="346" r:id="rId7"/>
    <p:sldId id="451" r:id="rId8"/>
    <p:sldId id="454" r:id="rId9"/>
    <p:sldId id="455" r:id="rId10"/>
    <p:sldId id="456" r:id="rId11"/>
    <p:sldId id="457" r:id="rId12"/>
    <p:sldId id="460" r:id="rId13"/>
    <p:sldId id="461" r:id="rId14"/>
    <p:sldId id="463" r:id="rId15"/>
    <p:sldId id="499" r:id="rId16"/>
    <p:sldId id="500" r:id="rId17"/>
    <p:sldId id="464" r:id="rId18"/>
    <p:sldId id="501" r:id="rId19"/>
    <p:sldId id="467" r:id="rId20"/>
    <p:sldId id="468" r:id="rId21"/>
    <p:sldId id="470" r:id="rId22"/>
    <p:sldId id="469" r:id="rId23"/>
    <p:sldId id="502" r:id="rId24"/>
    <p:sldId id="503" r:id="rId25"/>
    <p:sldId id="471" r:id="rId26"/>
    <p:sldId id="474" r:id="rId27"/>
    <p:sldId id="472" r:id="rId28"/>
    <p:sldId id="513" r:id="rId29"/>
    <p:sldId id="507" r:id="rId30"/>
    <p:sldId id="508" r:id="rId31"/>
    <p:sldId id="509" r:id="rId32"/>
    <p:sldId id="510" r:id="rId33"/>
    <p:sldId id="515" r:id="rId34"/>
    <p:sldId id="514" r:id="rId35"/>
    <p:sldId id="466" r:id="rId36"/>
    <p:sldId id="465" r:id="rId37"/>
    <p:sldId id="482" r:id="rId38"/>
    <p:sldId id="479" r:id="rId39"/>
    <p:sldId id="480" r:id="rId40"/>
    <p:sldId id="481" r:id="rId41"/>
    <p:sldId id="483" r:id="rId42"/>
    <p:sldId id="484" r:id="rId43"/>
    <p:sldId id="485" r:id="rId44"/>
    <p:sldId id="489" r:id="rId45"/>
    <p:sldId id="490" r:id="rId46"/>
    <p:sldId id="491" r:id="rId47"/>
    <p:sldId id="486" r:id="rId48"/>
    <p:sldId id="487" r:id="rId49"/>
    <p:sldId id="478" r:id="rId50"/>
    <p:sldId id="459" r:id="rId51"/>
    <p:sldId id="388" r:id="rId52"/>
    <p:sldId id="387" r:id="rId53"/>
    <p:sldId id="389" r:id="rId54"/>
    <p:sldId id="497" r:id="rId55"/>
    <p:sldId id="498" r:id="rId56"/>
    <p:sldId id="403" r:id="rId57"/>
    <p:sldId id="404" r:id="rId58"/>
    <p:sldId id="317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FF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533" autoAdjust="0"/>
  </p:normalViewPr>
  <p:slideViewPr>
    <p:cSldViewPr snapToGrid="0">
      <p:cViewPr varScale="1">
        <p:scale>
          <a:sx n="78" d="100"/>
          <a:sy n="78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774EE-AE11-4034-B9F8-9482CEC07A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B21ED7-0349-448E-9959-14B987BE3CB3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0">
            <a:lnSpc>
              <a:spcPct val="90000"/>
            </a:lnSpc>
            <a:spcAft>
              <a:spcPct val="35000"/>
            </a:spcAft>
            <a:tabLst>
              <a:tab pos="0" algn="l"/>
            </a:tabLst>
          </a:pPr>
          <a:r>
            <a:rPr lang="en-US" sz="2200" b="1" dirty="0" err="1" smtClean="0">
              <a:solidFill>
                <a:schemeClr val="tx1"/>
              </a:solidFill>
            </a:rPr>
            <a:t>Implementasi</a:t>
          </a:r>
          <a:r>
            <a:rPr lang="en-US" sz="2200" b="1" dirty="0" smtClean="0">
              <a:solidFill>
                <a:schemeClr val="tx1"/>
              </a:solidFill>
            </a:rPr>
            <a:t> MVC : </a:t>
          </a:r>
        </a:p>
        <a:p>
          <a:pPr marL="0" indent="0">
            <a:lnSpc>
              <a:spcPct val="90000"/>
            </a:lnSpc>
            <a:spcAft>
              <a:spcPct val="35000"/>
            </a:spcAft>
            <a:tabLst>
              <a:tab pos="0" algn="l"/>
            </a:tabLst>
          </a:pPr>
          <a:r>
            <a:rPr lang="en-US" sz="2200" b="1" dirty="0" err="1" smtClean="0">
              <a:solidFill>
                <a:schemeClr val="tx1"/>
              </a:solidFill>
            </a:rPr>
            <a:t>Studi</a:t>
          </a:r>
          <a:r>
            <a:rPr lang="en-US" sz="2200" b="1" dirty="0" smtClean="0">
              <a:solidFill>
                <a:schemeClr val="tx1"/>
              </a:solidFill>
            </a:rPr>
            <a:t> </a:t>
          </a:r>
          <a:r>
            <a:rPr lang="en-US" sz="2200" b="1" dirty="0" err="1" smtClean="0">
              <a:solidFill>
                <a:schemeClr val="tx1"/>
              </a:solidFill>
            </a:rPr>
            <a:t>Kasus</a:t>
          </a:r>
          <a:r>
            <a:rPr lang="en-US" sz="2200" b="1" dirty="0" smtClean="0">
              <a:solidFill>
                <a:schemeClr val="tx1"/>
              </a:solidFill>
            </a:rPr>
            <a:t> </a:t>
          </a:r>
          <a:r>
            <a:rPr lang="en-US" sz="2200" b="1" dirty="0" err="1" smtClean="0">
              <a:solidFill>
                <a:schemeClr val="tx1"/>
              </a:solidFill>
            </a:rPr>
            <a:t>Sistem</a:t>
          </a:r>
          <a:r>
            <a:rPr lang="en-US" sz="2200" b="1" dirty="0" smtClean="0">
              <a:solidFill>
                <a:schemeClr val="tx1"/>
              </a:solidFill>
            </a:rPr>
            <a:t> </a:t>
          </a:r>
          <a:r>
            <a:rPr lang="en-US" sz="2200" b="1" dirty="0" err="1" smtClean="0">
              <a:solidFill>
                <a:schemeClr val="tx1"/>
              </a:solidFill>
            </a:rPr>
            <a:t>Penjualan</a:t>
          </a:r>
          <a:r>
            <a:rPr lang="en-US" sz="2200" b="1" dirty="0" smtClean="0">
              <a:solidFill>
                <a:schemeClr val="tx1"/>
              </a:solidFill>
            </a:rPr>
            <a:t> </a:t>
          </a:r>
          <a:r>
            <a:rPr lang="en-US" sz="2200" b="1" dirty="0" err="1" smtClean="0">
              <a:solidFill>
                <a:schemeClr val="tx1"/>
              </a:solidFill>
            </a:rPr>
            <a:t>Barang</a:t>
          </a:r>
          <a:endParaRPr lang="en-US" sz="2200" b="1" dirty="0">
            <a:solidFill>
              <a:schemeClr val="tx1"/>
            </a:solidFill>
          </a:endParaRPr>
        </a:p>
      </dgm:t>
    </dgm:pt>
    <dgm:pt modelId="{88C2BCAF-92C3-4790-AA6E-F8F62359E433}" type="parTrans" cxnId="{E020EB5B-8D2D-424D-BE39-F36C3AC0DC06}">
      <dgm:prSet/>
      <dgm:spPr/>
      <dgm:t>
        <a:bodyPr/>
        <a:lstStyle/>
        <a:p>
          <a:endParaRPr lang="en-US"/>
        </a:p>
      </dgm:t>
    </dgm:pt>
    <dgm:pt modelId="{313501B7-850F-4C65-ABE3-DF0D8B65D571}" type="sibTrans" cxnId="{E020EB5B-8D2D-424D-BE39-F36C3AC0DC06}">
      <dgm:prSet/>
      <dgm:spPr/>
      <dgm:t>
        <a:bodyPr/>
        <a:lstStyle/>
        <a:p>
          <a:endParaRPr lang="en-US"/>
        </a:p>
      </dgm:t>
    </dgm:pt>
    <dgm:pt modelId="{65BC5275-3CB2-4830-A78F-95B55CF2B55A}">
      <dgm:prSet custT="1"/>
      <dgm:spPr>
        <a:solidFill>
          <a:schemeClr val="lt1">
            <a:hueOff val="0"/>
            <a:satOff val="0"/>
            <a:lumOff val="0"/>
            <a:alpha val="68000"/>
          </a:schemeClr>
        </a:solidFill>
      </dgm:spPr>
      <dgm:t>
        <a:bodyPr tIns="720000" bIns="360000"/>
        <a:lstStyle/>
        <a:p>
          <a:r>
            <a:rPr lang="en-GB" sz="2200" dirty="0" err="1" smtClean="0">
              <a:latin typeface="Arial" pitchFamily="34" charset="0"/>
              <a:cs typeface="Arial" pitchFamily="34" charset="0"/>
            </a:rPr>
            <a:t>Membuat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/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Mendesain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Laporan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Pesanan</a:t>
          </a:r>
          <a:endParaRPr lang="en-US" sz="2200" dirty="0"/>
        </a:p>
      </dgm:t>
    </dgm:pt>
    <dgm:pt modelId="{E25D495A-5E0B-4159-9AE3-7A928F1AB33C}" type="sibTrans" cxnId="{B45CC899-82E0-473A-82BE-FE8F7C8112EA}">
      <dgm:prSet/>
      <dgm:spPr/>
      <dgm:t>
        <a:bodyPr/>
        <a:lstStyle/>
        <a:p>
          <a:endParaRPr lang="en-US"/>
        </a:p>
      </dgm:t>
    </dgm:pt>
    <dgm:pt modelId="{CD2A883C-2DC3-4F56-8FAC-E024B3B54EBA}" type="parTrans" cxnId="{B45CC899-82E0-473A-82BE-FE8F7C8112EA}">
      <dgm:prSet/>
      <dgm:spPr/>
      <dgm:t>
        <a:bodyPr/>
        <a:lstStyle/>
        <a:p>
          <a:endParaRPr lang="en-US"/>
        </a:p>
      </dgm:t>
    </dgm:pt>
    <dgm:pt modelId="{E0BDA926-71A6-4B6C-9380-9E52BD46D9B9}">
      <dgm:prSet custT="1"/>
      <dgm:spPr>
        <a:solidFill>
          <a:schemeClr val="lt1">
            <a:hueOff val="0"/>
            <a:satOff val="0"/>
            <a:lumOff val="0"/>
            <a:alpha val="68000"/>
          </a:schemeClr>
        </a:solidFill>
      </dgm:spPr>
      <dgm:t>
        <a:bodyPr tIns="720000" bIns="360000"/>
        <a:lstStyle/>
        <a:p>
          <a:r>
            <a:rPr lang="en-GB" sz="2200" dirty="0" err="1" smtClean="0">
              <a:latin typeface="Arial" pitchFamily="34" charset="0"/>
              <a:cs typeface="Arial" pitchFamily="34" charset="0"/>
            </a:rPr>
            <a:t>Menghubungkan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Form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Cetak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Laporan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Pesanan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dengan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Menu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Utama</a:t>
          </a:r>
          <a:endParaRPr lang="en-US" sz="2200" dirty="0"/>
        </a:p>
      </dgm:t>
    </dgm:pt>
    <dgm:pt modelId="{9CAA4B52-B148-4360-BF2C-4CAC731BDD57}" type="parTrans" cxnId="{A91728F1-0C58-4539-AAF1-DC2068A3E980}">
      <dgm:prSet/>
      <dgm:spPr/>
      <dgm:t>
        <a:bodyPr/>
        <a:lstStyle/>
        <a:p>
          <a:endParaRPr lang="en-US"/>
        </a:p>
      </dgm:t>
    </dgm:pt>
    <dgm:pt modelId="{79A9C315-7BB1-48F3-9AAC-92D5FD3FDAE0}" type="sibTrans" cxnId="{A91728F1-0C58-4539-AAF1-DC2068A3E980}">
      <dgm:prSet/>
      <dgm:spPr/>
      <dgm:t>
        <a:bodyPr/>
        <a:lstStyle/>
        <a:p>
          <a:endParaRPr lang="en-US"/>
        </a:p>
      </dgm:t>
    </dgm:pt>
    <dgm:pt modelId="{45C0E399-1059-448F-A3A0-1CCBE9E75454}">
      <dgm:prSet custT="1"/>
      <dgm:spPr>
        <a:solidFill>
          <a:schemeClr val="lt1">
            <a:hueOff val="0"/>
            <a:satOff val="0"/>
            <a:lumOff val="0"/>
            <a:alpha val="68000"/>
          </a:schemeClr>
        </a:solidFill>
      </dgm:spPr>
      <dgm:t>
        <a:bodyPr tIns="720000" bIns="360000"/>
        <a:lstStyle/>
        <a:p>
          <a:r>
            <a:rPr lang="en-US" sz="2200" dirty="0" err="1" smtClean="0"/>
            <a:t>Membuat</a:t>
          </a:r>
          <a:r>
            <a:rPr lang="en-US" sz="2200" dirty="0" smtClean="0"/>
            <a:t> Form </a:t>
          </a:r>
          <a:r>
            <a:rPr lang="en-US" sz="2200" dirty="0" err="1" smtClean="0"/>
            <a:t>Cetak</a:t>
          </a:r>
          <a:r>
            <a:rPr lang="en-US" sz="2200" dirty="0" smtClean="0"/>
            <a:t> </a:t>
          </a:r>
          <a:r>
            <a:rPr lang="en-US" sz="2200" dirty="0" err="1" smtClean="0"/>
            <a:t>Laporan</a:t>
          </a:r>
          <a:r>
            <a:rPr lang="en-US" sz="2200" dirty="0" smtClean="0"/>
            <a:t> </a:t>
          </a:r>
          <a:r>
            <a:rPr lang="en-US" sz="2200" dirty="0" err="1" smtClean="0"/>
            <a:t>Pesanan</a:t>
          </a:r>
          <a:endParaRPr lang="en-US" sz="2200" dirty="0"/>
        </a:p>
      </dgm:t>
    </dgm:pt>
    <dgm:pt modelId="{EAE63F7C-59FE-4937-BFD2-A724AC916F37}" type="parTrans" cxnId="{B15CD90F-CE45-413C-ADDA-812BC6E2957A}">
      <dgm:prSet/>
      <dgm:spPr/>
      <dgm:t>
        <a:bodyPr/>
        <a:lstStyle/>
        <a:p>
          <a:endParaRPr lang="en-US"/>
        </a:p>
      </dgm:t>
    </dgm:pt>
    <dgm:pt modelId="{F97BA8DB-6B19-4AF2-96AF-662365095FED}" type="sibTrans" cxnId="{B15CD90F-CE45-413C-ADDA-812BC6E2957A}">
      <dgm:prSet/>
      <dgm:spPr/>
      <dgm:t>
        <a:bodyPr/>
        <a:lstStyle/>
        <a:p>
          <a:endParaRPr lang="en-US"/>
        </a:p>
      </dgm:t>
    </dgm:pt>
    <dgm:pt modelId="{D2F0A506-0B92-484B-A67E-EFDCB5939F0F}" type="pres">
      <dgm:prSet presAssocID="{6C8774EE-AE11-4034-B9F8-9482CEC07A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EA616C-B739-486A-8E57-BAA7392D3D68}" type="pres">
      <dgm:prSet presAssocID="{80B21ED7-0349-448E-9959-14B987BE3CB3}" presName="parentLin" presStyleCnt="0"/>
      <dgm:spPr/>
    </dgm:pt>
    <dgm:pt modelId="{849DF538-1B26-4159-8842-80CE1E01EB6D}" type="pres">
      <dgm:prSet presAssocID="{80B21ED7-0349-448E-9959-14B987BE3CB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C1BFF52-D332-4068-B49C-0747E5EC2BB0}" type="pres">
      <dgm:prSet presAssocID="{80B21ED7-0349-448E-9959-14B987BE3CB3}" presName="parentText" presStyleLbl="node1" presStyleIdx="0" presStyleCnt="1" custScaleY="492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8771E-A24C-4FF7-9D0F-17BF735081AF}" type="pres">
      <dgm:prSet presAssocID="{80B21ED7-0349-448E-9959-14B987BE3CB3}" presName="negativeSpace" presStyleCnt="0"/>
      <dgm:spPr/>
    </dgm:pt>
    <dgm:pt modelId="{8BCAF4E1-84B1-40A2-BF65-A60C34828BC3}" type="pres">
      <dgm:prSet presAssocID="{80B21ED7-0349-448E-9959-14B987BE3CB3}" presName="childText" presStyleLbl="conFgAcc1" presStyleIdx="0" presStyleCnt="1" custLinFactNeighborY="59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9CBB1C-A294-4D1F-ADEE-400B7E3CE5E2}" type="presOf" srcId="{80B21ED7-0349-448E-9959-14B987BE3CB3}" destId="{DC1BFF52-D332-4068-B49C-0747E5EC2BB0}" srcOrd="1" destOrd="0" presId="urn:microsoft.com/office/officeart/2005/8/layout/list1"/>
    <dgm:cxn modelId="{B45CC899-82E0-473A-82BE-FE8F7C8112EA}" srcId="{80B21ED7-0349-448E-9959-14B987BE3CB3}" destId="{65BC5275-3CB2-4830-A78F-95B55CF2B55A}" srcOrd="0" destOrd="0" parTransId="{CD2A883C-2DC3-4F56-8FAC-E024B3B54EBA}" sibTransId="{E25D495A-5E0B-4159-9AE3-7A928F1AB33C}"/>
    <dgm:cxn modelId="{450207B5-2E36-4C30-8F92-53F948E3D24F}" type="presOf" srcId="{45C0E399-1059-448F-A3A0-1CCBE9E75454}" destId="{8BCAF4E1-84B1-40A2-BF65-A60C34828BC3}" srcOrd="0" destOrd="1" presId="urn:microsoft.com/office/officeart/2005/8/layout/list1"/>
    <dgm:cxn modelId="{B15CD90F-CE45-413C-ADDA-812BC6E2957A}" srcId="{80B21ED7-0349-448E-9959-14B987BE3CB3}" destId="{45C0E399-1059-448F-A3A0-1CCBE9E75454}" srcOrd="1" destOrd="0" parTransId="{EAE63F7C-59FE-4937-BFD2-A724AC916F37}" sibTransId="{F97BA8DB-6B19-4AF2-96AF-662365095FED}"/>
    <dgm:cxn modelId="{7408E335-2A64-46DF-87AB-413206ED5808}" type="presOf" srcId="{80B21ED7-0349-448E-9959-14B987BE3CB3}" destId="{849DF538-1B26-4159-8842-80CE1E01EB6D}" srcOrd="0" destOrd="0" presId="urn:microsoft.com/office/officeart/2005/8/layout/list1"/>
    <dgm:cxn modelId="{920A8525-22D8-47B6-88A8-4A42EAC3F8F4}" type="presOf" srcId="{E0BDA926-71A6-4B6C-9380-9E52BD46D9B9}" destId="{8BCAF4E1-84B1-40A2-BF65-A60C34828BC3}" srcOrd="0" destOrd="2" presId="urn:microsoft.com/office/officeart/2005/8/layout/list1"/>
    <dgm:cxn modelId="{E020EB5B-8D2D-424D-BE39-F36C3AC0DC06}" srcId="{6C8774EE-AE11-4034-B9F8-9482CEC07A38}" destId="{80B21ED7-0349-448E-9959-14B987BE3CB3}" srcOrd="0" destOrd="0" parTransId="{88C2BCAF-92C3-4790-AA6E-F8F62359E433}" sibTransId="{313501B7-850F-4C65-ABE3-DF0D8B65D571}"/>
    <dgm:cxn modelId="{A91728F1-0C58-4539-AAF1-DC2068A3E980}" srcId="{80B21ED7-0349-448E-9959-14B987BE3CB3}" destId="{E0BDA926-71A6-4B6C-9380-9E52BD46D9B9}" srcOrd="2" destOrd="0" parTransId="{9CAA4B52-B148-4360-BF2C-4CAC731BDD57}" sibTransId="{79A9C315-7BB1-48F3-9AAC-92D5FD3FDAE0}"/>
    <dgm:cxn modelId="{F7EFC292-5C91-40F0-B7FE-6CD61A902E86}" type="presOf" srcId="{65BC5275-3CB2-4830-A78F-95B55CF2B55A}" destId="{8BCAF4E1-84B1-40A2-BF65-A60C34828BC3}" srcOrd="0" destOrd="0" presId="urn:microsoft.com/office/officeart/2005/8/layout/list1"/>
    <dgm:cxn modelId="{2F7571ED-7EFD-483C-9F1C-82000BBAB013}" type="presOf" srcId="{6C8774EE-AE11-4034-B9F8-9482CEC07A38}" destId="{D2F0A506-0B92-484B-A67E-EFDCB5939F0F}" srcOrd="0" destOrd="0" presId="urn:microsoft.com/office/officeart/2005/8/layout/list1"/>
    <dgm:cxn modelId="{D51E261C-47FF-46C0-B344-DA9616C8D964}" type="presParOf" srcId="{D2F0A506-0B92-484B-A67E-EFDCB5939F0F}" destId="{C9EA616C-B739-486A-8E57-BAA7392D3D68}" srcOrd="0" destOrd="0" presId="urn:microsoft.com/office/officeart/2005/8/layout/list1"/>
    <dgm:cxn modelId="{25A6B97F-406F-41BF-8E9F-89905A7B6587}" type="presParOf" srcId="{C9EA616C-B739-486A-8E57-BAA7392D3D68}" destId="{849DF538-1B26-4159-8842-80CE1E01EB6D}" srcOrd="0" destOrd="0" presId="urn:microsoft.com/office/officeart/2005/8/layout/list1"/>
    <dgm:cxn modelId="{5012F3DC-14F1-412E-B962-FFE54894A458}" type="presParOf" srcId="{C9EA616C-B739-486A-8E57-BAA7392D3D68}" destId="{DC1BFF52-D332-4068-B49C-0747E5EC2BB0}" srcOrd="1" destOrd="0" presId="urn:microsoft.com/office/officeart/2005/8/layout/list1"/>
    <dgm:cxn modelId="{3D097904-90C8-4928-869E-33277D3E7848}" type="presParOf" srcId="{D2F0A506-0B92-484B-A67E-EFDCB5939F0F}" destId="{9F78771E-A24C-4FF7-9D0F-17BF735081AF}" srcOrd="1" destOrd="0" presId="urn:microsoft.com/office/officeart/2005/8/layout/list1"/>
    <dgm:cxn modelId="{8B6DA743-F1BE-48E1-AF2C-88D47705C5A4}" type="presParOf" srcId="{D2F0A506-0B92-484B-A67E-EFDCB5939F0F}" destId="{8BCAF4E1-84B1-40A2-BF65-A60C34828BC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91609-E31B-49E3-A37B-E96345A1D831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6639A-76FE-403E-9EB1-D14815136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3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0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6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3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0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jutan M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38903"/>
              <a:ext cx="12192000" cy="6819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Document 8"/>
            <p:cNvSpPr/>
            <p:nvPr userDrawn="1"/>
          </p:nvSpPr>
          <p:spPr>
            <a:xfrm flipH="1" flipV="1">
              <a:off x="0" y="113924"/>
              <a:ext cx="12192000" cy="12256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31496"/>
                <a:gd name="connsiteX1" fmla="*/ 21600 w 21600"/>
                <a:gd name="connsiteY1" fmla="*/ 0 h 31496"/>
                <a:gd name="connsiteX2" fmla="*/ 21600 w 21600"/>
                <a:gd name="connsiteY2" fmla="*/ 26370 h 31496"/>
                <a:gd name="connsiteX3" fmla="*/ 0 w 21600"/>
                <a:gd name="connsiteY3" fmla="*/ 20172 h 31496"/>
                <a:gd name="connsiteX4" fmla="*/ 0 w 21600"/>
                <a:gd name="connsiteY4" fmla="*/ 0 h 31496"/>
                <a:gd name="connsiteX0" fmla="*/ 0 w 21600"/>
                <a:gd name="connsiteY0" fmla="*/ 0 h 26370"/>
                <a:gd name="connsiteX1" fmla="*/ 21600 w 21600"/>
                <a:gd name="connsiteY1" fmla="*/ 0 h 26370"/>
                <a:gd name="connsiteX2" fmla="*/ 21600 w 21600"/>
                <a:gd name="connsiteY2" fmla="*/ 26370 h 26370"/>
                <a:gd name="connsiteX3" fmla="*/ 0 w 21600"/>
                <a:gd name="connsiteY3" fmla="*/ 20172 h 26370"/>
                <a:gd name="connsiteX4" fmla="*/ 0 w 21600"/>
                <a:gd name="connsiteY4" fmla="*/ 0 h 26370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558"/>
                <a:gd name="connsiteX1" fmla="*/ 21600 w 21600"/>
                <a:gd name="connsiteY1" fmla="*/ 0 h 21558"/>
                <a:gd name="connsiteX2" fmla="*/ 21554 w 21600"/>
                <a:gd name="connsiteY2" fmla="*/ 21092 h 21558"/>
                <a:gd name="connsiteX3" fmla="*/ 0 w 21600"/>
                <a:gd name="connsiteY3" fmla="*/ 20172 h 21558"/>
                <a:gd name="connsiteX4" fmla="*/ 0 w 21600"/>
                <a:gd name="connsiteY4" fmla="*/ 0 h 2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558">
                  <a:moveTo>
                    <a:pt x="0" y="0"/>
                  </a:moveTo>
                  <a:lnTo>
                    <a:pt x="21600" y="0"/>
                  </a:lnTo>
                  <a:cubicBezTo>
                    <a:pt x="21585" y="7031"/>
                    <a:pt x="21569" y="14061"/>
                    <a:pt x="21554" y="21092"/>
                  </a:cubicBezTo>
                  <a:cubicBezTo>
                    <a:pt x="13330" y="21007"/>
                    <a:pt x="6925" y="22676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663848"/>
              <a:ext cx="12192000" cy="194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12192000" cy="10086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ocument 8"/>
            <p:cNvSpPr/>
            <p:nvPr/>
          </p:nvSpPr>
          <p:spPr>
            <a:xfrm flipH="1" flipV="1">
              <a:off x="0" y="39129"/>
              <a:ext cx="12192000" cy="14539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20175"/>
                <a:gd name="connsiteX1" fmla="*/ 21600 w 21600"/>
                <a:gd name="connsiteY1" fmla="*/ 0 h 20175"/>
                <a:gd name="connsiteX2" fmla="*/ 21600 w 21600"/>
                <a:gd name="connsiteY2" fmla="*/ 17322 h 20175"/>
                <a:gd name="connsiteX3" fmla="*/ 0 w 21600"/>
                <a:gd name="connsiteY3" fmla="*/ 20172 h 20175"/>
                <a:gd name="connsiteX4" fmla="*/ 0 w 21600"/>
                <a:gd name="connsiteY4" fmla="*/ 0 h 20175"/>
                <a:gd name="connsiteX0" fmla="*/ 0 w 21600"/>
                <a:gd name="connsiteY0" fmla="*/ 0 h 20179"/>
                <a:gd name="connsiteX1" fmla="*/ 21600 w 21600"/>
                <a:gd name="connsiteY1" fmla="*/ 0 h 20179"/>
                <a:gd name="connsiteX2" fmla="*/ 21600 w 21600"/>
                <a:gd name="connsiteY2" fmla="*/ 17322 h 20179"/>
                <a:gd name="connsiteX3" fmla="*/ 0 w 21600"/>
                <a:gd name="connsiteY3" fmla="*/ 20172 h 20179"/>
                <a:gd name="connsiteX4" fmla="*/ 0 w 21600"/>
                <a:gd name="connsiteY4" fmla="*/ 0 h 20179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0172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9720" y="16981"/>
                    <a:pt x="9124" y="1801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1"/>
          <p:cNvSpPr txBox="1">
            <a:spLocks/>
          </p:cNvSpPr>
          <p:nvPr userDrawn="1"/>
        </p:nvSpPr>
        <p:spPr>
          <a:xfrm>
            <a:off x="0" y="6665843"/>
            <a:ext cx="12192000" cy="192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1200" dirty="0" err="1" smtClean="0"/>
              <a:t>Universitas</a:t>
            </a:r>
            <a:r>
              <a:rPr lang="en-US" sz="1200" dirty="0" smtClean="0"/>
              <a:t> Budi </a:t>
            </a:r>
            <a:r>
              <a:rPr lang="en-US" sz="1200" dirty="0" err="1" smtClean="0"/>
              <a:t>Luhur</a:t>
            </a:r>
            <a:r>
              <a:rPr lang="en-US" sz="1200" dirty="0" smtClean="0"/>
              <a:t>, </a:t>
            </a:r>
            <a:r>
              <a:rPr lang="en-US" sz="1200" dirty="0" err="1" smtClean="0"/>
              <a:t>Fakultas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559624" y="6539525"/>
            <a:ext cx="574766" cy="28925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32A1F08-9CDE-4067-9C73-94D228C27D17}" type="slidenum">
              <a:rPr lang="en-US" sz="1600" b="1" smtClean="0">
                <a:solidFill>
                  <a:schemeClr val="tx1"/>
                </a:solidFill>
              </a:r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1559624" y="6467697"/>
            <a:ext cx="574766" cy="348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endParaRPr lang="en-US" sz="12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623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11754394" cy="510650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 (Body)"/>
              </a:defRPr>
            </a:lvl1pPr>
            <a:lvl2pPr>
              <a:defRPr sz="2800">
                <a:latin typeface="Calibri (Body)"/>
              </a:defRPr>
            </a:lvl2pPr>
            <a:lvl3pPr>
              <a:defRPr sz="1600">
                <a:latin typeface="Calibri (Body)"/>
              </a:defRPr>
            </a:lvl3pPr>
            <a:lvl4pPr>
              <a:defRPr sz="1400">
                <a:latin typeface="Calibri (Body)"/>
              </a:defRPr>
            </a:lvl4pPr>
            <a:lvl5pPr>
              <a:defRPr sz="1400">
                <a:latin typeface="Calibri (Body)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2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4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jutan M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38903"/>
              <a:ext cx="12192000" cy="6819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Document 8"/>
            <p:cNvSpPr/>
            <p:nvPr userDrawn="1"/>
          </p:nvSpPr>
          <p:spPr>
            <a:xfrm flipH="1" flipV="1">
              <a:off x="0" y="113924"/>
              <a:ext cx="12192000" cy="12256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31496"/>
                <a:gd name="connsiteX1" fmla="*/ 21600 w 21600"/>
                <a:gd name="connsiteY1" fmla="*/ 0 h 31496"/>
                <a:gd name="connsiteX2" fmla="*/ 21600 w 21600"/>
                <a:gd name="connsiteY2" fmla="*/ 26370 h 31496"/>
                <a:gd name="connsiteX3" fmla="*/ 0 w 21600"/>
                <a:gd name="connsiteY3" fmla="*/ 20172 h 31496"/>
                <a:gd name="connsiteX4" fmla="*/ 0 w 21600"/>
                <a:gd name="connsiteY4" fmla="*/ 0 h 31496"/>
                <a:gd name="connsiteX0" fmla="*/ 0 w 21600"/>
                <a:gd name="connsiteY0" fmla="*/ 0 h 26370"/>
                <a:gd name="connsiteX1" fmla="*/ 21600 w 21600"/>
                <a:gd name="connsiteY1" fmla="*/ 0 h 26370"/>
                <a:gd name="connsiteX2" fmla="*/ 21600 w 21600"/>
                <a:gd name="connsiteY2" fmla="*/ 26370 h 26370"/>
                <a:gd name="connsiteX3" fmla="*/ 0 w 21600"/>
                <a:gd name="connsiteY3" fmla="*/ 20172 h 26370"/>
                <a:gd name="connsiteX4" fmla="*/ 0 w 21600"/>
                <a:gd name="connsiteY4" fmla="*/ 0 h 26370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558"/>
                <a:gd name="connsiteX1" fmla="*/ 21600 w 21600"/>
                <a:gd name="connsiteY1" fmla="*/ 0 h 21558"/>
                <a:gd name="connsiteX2" fmla="*/ 21554 w 21600"/>
                <a:gd name="connsiteY2" fmla="*/ 21092 h 21558"/>
                <a:gd name="connsiteX3" fmla="*/ 0 w 21600"/>
                <a:gd name="connsiteY3" fmla="*/ 20172 h 21558"/>
                <a:gd name="connsiteX4" fmla="*/ 0 w 21600"/>
                <a:gd name="connsiteY4" fmla="*/ 0 h 2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558">
                  <a:moveTo>
                    <a:pt x="0" y="0"/>
                  </a:moveTo>
                  <a:lnTo>
                    <a:pt x="21600" y="0"/>
                  </a:lnTo>
                  <a:cubicBezTo>
                    <a:pt x="21585" y="7031"/>
                    <a:pt x="21569" y="14061"/>
                    <a:pt x="21554" y="21092"/>
                  </a:cubicBezTo>
                  <a:cubicBezTo>
                    <a:pt x="13330" y="21007"/>
                    <a:pt x="6925" y="22676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663848"/>
              <a:ext cx="12192000" cy="194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12192000" cy="10086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ocument 8"/>
            <p:cNvSpPr/>
            <p:nvPr/>
          </p:nvSpPr>
          <p:spPr>
            <a:xfrm flipH="1" flipV="1">
              <a:off x="0" y="39129"/>
              <a:ext cx="12192000" cy="14539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20175"/>
                <a:gd name="connsiteX1" fmla="*/ 21600 w 21600"/>
                <a:gd name="connsiteY1" fmla="*/ 0 h 20175"/>
                <a:gd name="connsiteX2" fmla="*/ 21600 w 21600"/>
                <a:gd name="connsiteY2" fmla="*/ 17322 h 20175"/>
                <a:gd name="connsiteX3" fmla="*/ 0 w 21600"/>
                <a:gd name="connsiteY3" fmla="*/ 20172 h 20175"/>
                <a:gd name="connsiteX4" fmla="*/ 0 w 21600"/>
                <a:gd name="connsiteY4" fmla="*/ 0 h 20175"/>
                <a:gd name="connsiteX0" fmla="*/ 0 w 21600"/>
                <a:gd name="connsiteY0" fmla="*/ 0 h 20179"/>
                <a:gd name="connsiteX1" fmla="*/ 21600 w 21600"/>
                <a:gd name="connsiteY1" fmla="*/ 0 h 20179"/>
                <a:gd name="connsiteX2" fmla="*/ 21600 w 21600"/>
                <a:gd name="connsiteY2" fmla="*/ 17322 h 20179"/>
                <a:gd name="connsiteX3" fmla="*/ 0 w 21600"/>
                <a:gd name="connsiteY3" fmla="*/ 20172 h 20179"/>
                <a:gd name="connsiteX4" fmla="*/ 0 w 21600"/>
                <a:gd name="connsiteY4" fmla="*/ 0 h 20179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0172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9720" y="16981"/>
                    <a:pt x="9124" y="1801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1"/>
          <p:cNvSpPr txBox="1">
            <a:spLocks/>
          </p:cNvSpPr>
          <p:nvPr userDrawn="1"/>
        </p:nvSpPr>
        <p:spPr>
          <a:xfrm>
            <a:off x="0" y="6665843"/>
            <a:ext cx="12192000" cy="192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1200" dirty="0" err="1" smtClean="0"/>
              <a:t>Universitas</a:t>
            </a:r>
            <a:r>
              <a:rPr lang="en-US" sz="1200" dirty="0" smtClean="0"/>
              <a:t> Budi </a:t>
            </a:r>
            <a:r>
              <a:rPr lang="en-US" sz="1200" dirty="0" err="1" smtClean="0"/>
              <a:t>Luhur</a:t>
            </a:r>
            <a:r>
              <a:rPr lang="en-US" sz="1200" dirty="0" smtClean="0"/>
              <a:t>, </a:t>
            </a:r>
            <a:r>
              <a:rPr lang="en-US" sz="1200" dirty="0" err="1" smtClean="0"/>
              <a:t>Fakultas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559624" y="6539525"/>
            <a:ext cx="574766" cy="28925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32A1F08-9CDE-4067-9C73-94D228C27D17}" type="slidenum">
              <a:rPr lang="en-US" sz="1600" b="1" smtClean="0">
                <a:solidFill>
                  <a:schemeClr val="tx1"/>
                </a:solidFill>
              </a:r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1559624" y="6467697"/>
            <a:ext cx="574766" cy="348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endParaRPr lang="en-US" sz="12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623004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11754394" cy="5106504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6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38903"/>
              <a:ext cx="12192000" cy="6819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Document 8"/>
            <p:cNvSpPr/>
            <p:nvPr/>
          </p:nvSpPr>
          <p:spPr>
            <a:xfrm flipH="1">
              <a:off x="0" y="13177"/>
              <a:ext cx="12192000" cy="1018759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926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5785" y="13467"/>
                    <a:pt x="5629" y="43789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663848"/>
              <a:ext cx="12192000" cy="194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12192000" cy="10086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Document 8"/>
            <p:cNvSpPr/>
            <p:nvPr/>
          </p:nvSpPr>
          <p:spPr>
            <a:xfrm flipH="1">
              <a:off x="0" y="38903"/>
              <a:ext cx="12192000" cy="85564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926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5785" y="13467"/>
                    <a:pt x="5629" y="43789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09" y="1202048"/>
            <a:ext cx="11203745" cy="5324414"/>
          </a:xfrm>
        </p:spPr>
        <p:txBody>
          <a:bodyPr/>
          <a:lstStyle>
            <a:lvl1pPr>
              <a:defRPr sz="3200">
                <a:latin typeface="Calibri (Body)"/>
              </a:defRPr>
            </a:lvl1pPr>
            <a:lvl2pPr>
              <a:defRPr sz="2800">
                <a:latin typeface="Calibri (Body)"/>
              </a:defRPr>
            </a:lvl2pPr>
            <a:lvl3pPr>
              <a:defRPr>
                <a:latin typeface="Calibri (Body)"/>
              </a:defRPr>
            </a:lvl3pPr>
            <a:lvl4pPr>
              <a:defRPr sz="1800">
                <a:latin typeface="Calibri (Body)"/>
              </a:defRPr>
            </a:lvl4pPr>
            <a:lvl5pPr>
              <a:defRPr sz="1800">
                <a:latin typeface="Calibri (Body)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0" y="6665843"/>
            <a:ext cx="12192000" cy="192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1200" dirty="0" err="1" smtClean="0"/>
              <a:t>Universitas</a:t>
            </a:r>
            <a:r>
              <a:rPr lang="en-US" sz="1200" dirty="0" smtClean="0"/>
              <a:t> Budi </a:t>
            </a:r>
            <a:r>
              <a:rPr lang="en-US" sz="1200" dirty="0" err="1" smtClean="0"/>
              <a:t>Luhur</a:t>
            </a:r>
            <a:r>
              <a:rPr lang="en-US" sz="1200" dirty="0" smtClean="0"/>
              <a:t>, </a:t>
            </a:r>
            <a:r>
              <a:rPr lang="en-US" sz="1200" dirty="0" err="1" smtClean="0"/>
              <a:t>Fakultas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endParaRPr lang="en-US" sz="12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1559624" y="6539525"/>
            <a:ext cx="574766" cy="28925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32A1F08-9CDE-4067-9C73-94D228C27D17}" type="slidenum">
              <a:rPr lang="en-US" sz="1600" b="1" smtClean="0">
                <a:solidFill>
                  <a:schemeClr val="tx1"/>
                </a:solidFill>
              </a:r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1559624" y="6467697"/>
            <a:ext cx="574766" cy="348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73" y="114038"/>
            <a:ext cx="11864930" cy="421539"/>
          </a:xfrm>
        </p:spPr>
        <p:txBody>
          <a:bodyPr>
            <a:no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9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4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9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4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5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1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4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41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3810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212034" y="2252869"/>
            <a:ext cx="1603513" cy="1470992"/>
          </a:xfrm>
          <a:prstGeom prst="homePlat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1292086" y="2252869"/>
            <a:ext cx="1285461" cy="1470992"/>
          </a:xfrm>
          <a:prstGeom prst="chevron">
            <a:avLst>
              <a:gd name="adj" fmla="val 57216"/>
            </a:avLst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027581" y="2252869"/>
            <a:ext cx="9939132" cy="1470992"/>
          </a:xfrm>
          <a:prstGeom prst="chevron">
            <a:avLst>
              <a:gd name="adj" fmla="val 45495"/>
            </a:avLst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2034" y="1662595"/>
            <a:ext cx="4271066" cy="331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PERTEMUAN 15</a:t>
            </a:r>
            <a:endParaRPr lang="en-US" sz="2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1" y="2040835"/>
            <a:ext cx="5308599" cy="80065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94401" y="3775765"/>
            <a:ext cx="5308599" cy="80065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15547" y="3907734"/>
            <a:ext cx="9563653" cy="331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2600" b="1" spc="5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PEMROGRAMAN </a:t>
            </a:r>
            <a:r>
              <a:rPr lang="en-US" sz="2600" b="1" spc="5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BERORIENTASI OBJEK </a:t>
            </a:r>
            <a:r>
              <a:rPr lang="en-US" sz="2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LANJUTAN (PBOL)</a:t>
            </a:r>
            <a:endParaRPr lang="en-US" sz="2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5598" y="2425700"/>
            <a:ext cx="8623302" cy="1041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MEMBUAT CETAK LAPORAN PESANAN</a:t>
            </a:r>
            <a:endParaRPr lang="en-US" sz="32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59261" y="1921563"/>
            <a:ext cx="3193985" cy="331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b="1" u="sng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Ahmad </a:t>
            </a:r>
            <a:r>
              <a:rPr lang="en-US" b="1" u="sng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Pudoli</a:t>
            </a:r>
            <a:endParaRPr lang="en-US" b="1" u="sng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80280" y="1479379"/>
            <a:ext cx="11603869" cy="4947362"/>
            <a:chOff x="480280" y="1479379"/>
            <a:chExt cx="11603869" cy="49473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280" y="1479379"/>
              <a:ext cx="7735252" cy="494736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922767" y="3240257"/>
              <a:ext cx="5152088" cy="1739706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838178" y="3096885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35155" y="5906493"/>
              <a:ext cx="962260" cy="391551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498811" y="5771111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Line Callout 1 (Accent Bar) 8"/>
            <p:cNvSpPr/>
            <p:nvPr/>
          </p:nvSpPr>
          <p:spPr>
            <a:xfrm>
              <a:off x="8536881" y="1680257"/>
              <a:ext cx="3547268" cy="3187165"/>
            </a:xfrm>
            <a:prstGeom prst="accentCallout1">
              <a:avLst>
                <a:gd name="adj1" fmla="val 24128"/>
                <a:gd name="adj2" fmla="val -1107"/>
                <a:gd name="adj3" fmla="val 45049"/>
                <a:gd name="adj4" fmla="val -12755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0" algn="l"/>
                </a:tabLst>
              </a:pPr>
              <a:r>
                <a:rPr lang="en-US" sz="2800" dirty="0" err="1" smtClean="0">
                  <a:solidFill>
                    <a:schemeClr val="tx1"/>
                  </a:solidFill>
                </a:rPr>
                <a:t>Untuk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menambahkan</a:t>
              </a:r>
              <a:r>
                <a:rPr lang="en-US" sz="2800" dirty="0" smtClean="0">
                  <a:solidFill>
                    <a:schemeClr val="tx1"/>
                  </a:solidFill>
                </a:rPr>
                <a:t> Query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kita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dapat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mengetik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langsung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atau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menggunakan</a:t>
              </a:r>
              <a:r>
                <a:rPr lang="en-US" sz="2800" dirty="0" smtClean="0">
                  <a:solidFill>
                    <a:schemeClr val="tx1"/>
                  </a:solidFill>
                </a:rPr>
                <a:t> Design Query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menekan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Design Query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Callout 1 (Accent Bar) 9"/>
            <p:cNvSpPr/>
            <p:nvPr/>
          </p:nvSpPr>
          <p:spPr>
            <a:xfrm>
              <a:off x="8536881" y="5293371"/>
              <a:ext cx="3547268" cy="477740"/>
            </a:xfrm>
            <a:prstGeom prst="accentCallout1">
              <a:avLst>
                <a:gd name="adj1" fmla="val 24128"/>
                <a:gd name="adj2" fmla="val -1107"/>
                <a:gd name="adj3" fmla="val 120664"/>
                <a:gd name="adj4" fmla="val -77001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0" algn="l"/>
                </a:tabLst>
              </a:pPr>
              <a:r>
                <a:rPr lang="en-US" sz="28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Next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623004"/>
          </a:xfrm>
        </p:spPr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127389"/>
            <a:ext cx="5862040" cy="467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 smtClean="0"/>
              <a:t>Membuat</a:t>
            </a:r>
            <a:r>
              <a:rPr lang="en-US" sz="2000" b="1" dirty="0" smtClean="0"/>
              <a:t> Query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Report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761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623004"/>
          </a:xfrm>
        </p:spPr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158931" y="1127389"/>
            <a:ext cx="7733044" cy="4676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b="1" dirty="0" err="1" smtClean="0"/>
              <a:t>Memilih</a:t>
            </a:r>
            <a:r>
              <a:rPr lang="en-US" sz="2000" b="1" dirty="0" smtClean="0"/>
              <a:t> field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kolom-kolom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ditampilkan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report</a:t>
            </a:r>
            <a:endParaRPr lang="en-US" sz="20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317549" y="1835907"/>
            <a:ext cx="11595775" cy="3669666"/>
            <a:chOff x="317549" y="1835907"/>
            <a:chExt cx="11595775" cy="36696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549" y="1835907"/>
              <a:ext cx="6267450" cy="34956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501661" y="2485639"/>
              <a:ext cx="1927274" cy="1903479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199951" y="2342267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Line Callout 1 (Accent Bar) 8"/>
            <p:cNvSpPr/>
            <p:nvPr/>
          </p:nvSpPr>
          <p:spPr>
            <a:xfrm>
              <a:off x="6820621" y="2029197"/>
              <a:ext cx="5092703" cy="2599072"/>
            </a:xfrm>
            <a:prstGeom prst="accentCallout1">
              <a:avLst>
                <a:gd name="adj1" fmla="val 24128"/>
                <a:gd name="adj2" fmla="val -1107"/>
                <a:gd name="adj3" fmla="val 16478"/>
                <a:gd name="adj4" fmla="val -6510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0" algn="l"/>
                </a:tabLst>
              </a:pPr>
              <a:r>
                <a:rPr lang="en-US" sz="3200" dirty="0" err="1" smtClean="0">
                  <a:solidFill>
                    <a:schemeClr val="tx1"/>
                  </a:solidFill>
                </a:rPr>
                <a:t>Pindahkan</a:t>
              </a:r>
              <a:r>
                <a:rPr lang="en-US" sz="3200" dirty="0" smtClean="0">
                  <a:solidFill>
                    <a:schemeClr val="tx1"/>
                  </a:solidFill>
                </a:rPr>
                <a:t> field/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kolom</a:t>
              </a:r>
              <a:r>
                <a:rPr lang="en-US" sz="3200" dirty="0" smtClean="0">
                  <a:solidFill>
                    <a:schemeClr val="tx1"/>
                  </a:solidFill>
                </a:rPr>
                <a:t> yang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akan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ditampilkan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pada</a:t>
              </a:r>
              <a:r>
                <a:rPr lang="en-US" sz="3200" dirty="0" smtClean="0">
                  <a:solidFill>
                    <a:schemeClr val="tx1"/>
                  </a:solidFill>
                </a:rPr>
                <a:t> report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memindahkan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ke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kotak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sebelah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kanan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menggunakan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“&gt;”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Line Callout 1 (Accent Bar) 10"/>
            <p:cNvSpPr/>
            <p:nvPr/>
          </p:nvSpPr>
          <p:spPr>
            <a:xfrm>
              <a:off x="6820620" y="5043895"/>
              <a:ext cx="5092703" cy="461678"/>
            </a:xfrm>
            <a:prstGeom prst="accentCallout1">
              <a:avLst>
                <a:gd name="adj1" fmla="val 24128"/>
                <a:gd name="adj2" fmla="val -1107"/>
                <a:gd name="adj3" fmla="val -29589"/>
                <a:gd name="adj4" fmla="val -42419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0" algn="l"/>
                </a:tabLst>
              </a:pPr>
              <a:r>
                <a:rPr lang="en-US" sz="32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Next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80227" y="4858607"/>
              <a:ext cx="921434" cy="360486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348153" y="4752106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06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623004"/>
          </a:xfrm>
        </p:spPr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158930" y="1127389"/>
            <a:ext cx="10321501" cy="467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 smtClean="0"/>
              <a:t>Memilih</a:t>
            </a:r>
            <a:r>
              <a:rPr lang="en-US" sz="2000" b="1" dirty="0" smtClean="0"/>
              <a:t> Field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Kolom</a:t>
            </a:r>
            <a:r>
              <a:rPr lang="en-US" sz="2000" b="1" dirty="0"/>
              <a:t> yang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dijadikan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group/</a:t>
            </a:r>
            <a:r>
              <a:rPr lang="en-US" sz="2000" b="1" dirty="0" err="1"/>
              <a:t>pengelompokan</a:t>
            </a:r>
            <a:r>
              <a:rPr lang="en-US" sz="2000" b="1" dirty="0"/>
              <a:t> data.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8930" y="1835028"/>
            <a:ext cx="11754394" cy="3609975"/>
            <a:chOff x="158930" y="1835028"/>
            <a:chExt cx="11754394" cy="36099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930" y="1835028"/>
              <a:ext cx="6153150" cy="36099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359133" y="4937761"/>
              <a:ext cx="818972" cy="393893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24597" y="4824412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Line Callout 1 (Accent Bar) 8"/>
            <p:cNvSpPr/>
            <p:nvPr/>
          </p:nvSpPr>
          <p:spPr>
            <a:xfrm>
              <a:off x="6820621" y="2029197"/>
              <a:ext cx="5092703" cy="3415806"/>
            </a:xfrm>
            <a:prstGeom prst="accentCallout1">
              <a:avLst>
                <a:gd name="adj1" fmla="val 24128"/>
                <a:gd name="adj2" fmla="val -1107"/>
                <a:gd name="adj3" fmla="val 83608"/>
                <a:gd name="adj4" fmla="val -49602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0" algn="l"/>
                </a:tabLst>
              </a:pPr>
              <a:r>
                <a:rPr lang="en-US" sz="3200" dirty="0" err="1" smtClean="0">
                  <a:solidFill>
                    <a:schemeClr val="tx1"/>
                  </a:solidFill>
                </a:rPr>
                <a:t>Pada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tahapan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ini</a:t>
              </a:r>
              <a:r>
                <a:rPr lang="en-US" sz="3200" dirty="0" smtClean="0">
                  <a:solidFill>
                    <a:schemeClr val="tx1"/>
                  </a:solidFill>
                </a:rPr>
                <a:t>,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kita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dapat</a:t>
              </a:r>
              <a:r>
                <a:rPr lang="en-US" sz="3200" dirty="0" smtClean="0">
                  <a:solidFill>
                    <a:schemeClr val="tx1"/>
                  </a:solidFill>
                </a:rPr>
                <a:t> grouping data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berdasarkan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kolom</a:t>
              </a:r>
              <a:r>
                <a:rPr lang="en-US" sz="3200" dirty="0" smtClean="0">
                  <a:solidFill>
                    <a:schemeClr val="tx1"/>
                  </a:solidFill>
                </a:rPr>
                <a:t> yang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kita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3200" dirty="0" smtClean="0">
                  <a:solidFill>
                    <a:schemeClr val="tx1"/>
                  </a:solidFill>
                </a:rPr>
                <a:t>.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Untuk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sementara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kita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tidak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gunakan</a:t>
              </a:r>
              <a:r>
                <a:rPr lang="en-US" sz="3200" dirty="0" smtClean="0">
                  <a:solidFill>
                    <a:schemeClr val="tx1"/>
                  </a:solidFill>
                </a:rPr>
                <a:t>,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langsung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Next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353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623004"/>
          </a:xfrm>
        </p:spPr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158930" y="1127389"/>
            <a:ext cx="10321501" cy="467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 smtClean="0"/>
              <a:t>Langkah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terakhir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membuat</a:t>
            </a:r>
            <a:r>
              <a:rPr lang="en-US" sz="2000" b="1" dirty="0" smtClean="0"/>
              <a:t> file  </a:t>
            </a:r>
            <a:r>
              <a:rPr lang="en-US" sz="2000" b="1" dirty="0" err="1" smtClean="0"/>
              <a:t>file</a:t>
            </a:r>
            <a:r>
              <a:rPr lang="en-US" sz="2000" b="1" dirty="0" smtClean="0"/>
              <a:t> report</a:t>
            </a:r>
            <a:endParaRPr lang="en-US" sz="20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74087" y="1717796"/>
            <a:ext cx="11739239" cy="3000375"/>
            <a:chOff x="174087" y="1717796"/>
            <a:chExt cx="11739239" cy="30003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087" y="1717796"/>
              <a:ext cx="5457825" cy="30003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345065" y="4234377"/>
              <a:ext cx="818972" cy="393893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10529" y="4121028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Line Callout 1 (Accent Bar) 8"/>
            <p:cNvSpPr/>
            <p:nvPr/>
          </p:nvSpPr>
          <p:spPr>
            <a:xfrm>
              <a:off x="6036129" y="1879140"/>
              <a:ext cx="5877197" cy="2045747"/>
            </a:xfrm>
            <a:prstGeom prst="accentCallout1">
              <a:avLst>
                <a:gd name="adj1" fmla="val 24128"/>
                <a:gd name="adj2" fmla="val -1107"/>
                <a:gd name="adj3" fmla="val 110427"/>
                <a:gd name="adj4" fmla="val -30693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0" algn="l"/>
                </a:tabLst>
              </a:pPr>
              <a:r>
                <a:rPr lang="en-US" sz="3200" dirty="0" err="1" smtClean="0">
                  <a:solidFill>
                    <a:schemeClr val="tx1"/>
                  </a:solidFill>
                </a:rPr>
                <a:t>Untuk</a:t>
              </a:r>
              <a:r>
                <a:rPr lang="en-US" sz="3200" dirty="0" smtClean="0">
                  <a:solidFill>
                    <a:schemeClr val="tx1"/>
                  </a:solidFill>
                </a:rPr>
                <a:t> men-generate file report yang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akan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kita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buat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sesuai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tahapan-tahapan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sebelumnya</a:t>
              </a:r>
              <a:r>
                <a:rPr lang="en-US" sz="3200" dirty="0" smtClean="0">
                  <a:solidFill>
                    <a:schemeClr val="tx1"/>
                  </a:solidFill>
                </a:rPr>
                <a:t>,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selanjutnya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Finish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74087" y="5120640"/>
            <a:ext cx="11867858" cy="13208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C00000"/>
                </a:solidFill>
              </a:rPr>
              <a:t>Perhatikan</a:t>
            </a:r>
            <a:r>
              <a:rPr lang="en-US" sz="2800" b="1" dirty="0">
                <a:solidFill>
                  <a:srgbClr val="C00000"/>
                </a:solidFill>
              </a:rPr>
              <a:t> :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b="1" dirty="0" err="1">
                <a:solidFill>
                  <a:srgbClr val="C00000"/>
                </a:solidFill>
              </a:rPr>
              <a:t>Lakukan</a:t>
            </a:r>
            <a:r>
              <a:rPr lang="en-US" sz="2800" b="1" dirty="0">
                <a:solidFill>
                  <a:srgbClr val="C00000"/>
                </a:solidFill>
              </a:rPr>
              <a:t> restart IDE </a:t>
            </a:r>
            <a:r>
              <a:rPr lang="en-US" sz="2800" b="1" dirty="0" err="1">
                <a:solidFill>
                  <a:srgbClr val="C00000"/>
                </a:solidFill>
              </a:rPr>
              <a:t>apabila</a:t>
            </a:r>
            <a:r>
              <a:rPr lang="en-US" sz="2800" b="1" dirty="0">
                <a:solidFill>
                  <a:srgbClr val="C00000"/>
                </a:solidFill>
              </a:rPr>
              <a:t> editor report </a:t>
            </a:r>
            <a:r>
              <a:rPr lang="en-US" sz="2800" b="1" dirty="0" err="1">
                <a:solidFill>
                  <a:srgbClr val="C00000"/>
                </a:solidFill>
              </a:rPr>
              <a:t>tidak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tampil</a:t>
            </a:r>
            <a:r>
              <a:rPr lang="en-US" sz="2800" b="1" dirty="0">
                <a:solidFill>
                  <a:srgbClr val="C00000"/>
                </a:solidFill>
              </a:rPr>
              <a:t>.  Hal </a:t>
            </a:r>
            <a:r>
              <a:rPr lang="en-US" sz="2800" b="1" dirty="0" err="1">
                <a:solidFill>
                  <a:srgbClr val="C00000"/>
                </a:solidFill>
              </a:rPr>
              <a:t>tersebut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dapat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disebabkan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karena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penambahan</a:t>
            </a:r>
            <a:r>
              <a:rPr lang="en-US" sz="2800" b="1" dirty="0">
                <a:solidFill>
                  <a:srgbClr val="C00000"/>
                </a:solidFill>
              </a:rPr>
              <a:t> plugin </a:t>
            </a:r>
            <a:r>
              <a:rPr lang="en-US" sz="2800" b="1" dirty="0" err="1">
                <a:solidFill>
                  <a:srgbClr val="C00000"/>
                </a:solidFill>
              </a:rPr>
              <a:t>JasperReport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9307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Report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Band.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Band yang </a:t>
            </a:r>
            <a:r>
              <a:rPr lang="en-US" dirty="0" err="1"/>
              <a:t>digunakan</a:t>
            </a:r>
            <a:r>
              <a:rPr lang="en-US" dirty="0"/>
              <a:t> 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23" y="2318092"/>
            <a:ext cx="10043014" cy="432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78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70" y="295422"/>
            <a:ext cx="11754394" cy="626012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Setelah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Menambahkan</a:t>
            </a:r>
            <a:r>
              <a:rPr lang="en-US" sz="4000" dirty="0" smtClean="0">
                <a:solidFill>
                  <a:srgbClr val="002060"/>
                </a:solidFill>
              </a:rPr>
              <a:t> File Report. 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err="1" smtClean="0">
                <a:solidFill>
                  <a:srgbClr val="002060"/>
                </a:solidFill>
              </a:rPr>
              <a:t>Selanjutnya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kita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akan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mengubah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desain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dari</a:t>
            </a:r>
            <a:r>
              <a:rPr lang="en-US" sz="4000" dirty="0" smtClean="0">
                <a:solidFill>
                  <a:srgbClr val="002060"/>
                </a:solidFill>
              </a:rPr>
              <a:t> Report </a:t>
            </a:r>
            <a:r>
              <a:rPr lang="en-US" sz="4000" dirty="0" err="1" smtClean="0">
                <a:solidFill>
                  <a:srgbClr val="002060"/>
                </a:solidFill>
              </a:rPr>
              <a:t>Laporan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Pesanan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15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Orientasi</a:t>
            </a:r>
            <a:r>
              <a:rPr lang="en-US" dirty="0" smtClean="0"/>
              <a:t>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Buka</a:t>
            </a:r>
            <a:r>
              <a:rPr lang="en-US" dirty="0" smtClean="0"/>
              <a:t> File </a:t>
            </a:r>
            <a:r>
              <a:rPr lang="en-US" dirty="0" err="1" smtClean="0"/>
              <a:t>LaporanPesanan.jrxml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b="1" dirty="0" smtClean="0"/>
              <a:t>Properties</a:t>
            </a:r>
          </a:p>
          <a:p>
            <a:r>
              <a:rPr lang="en-US" b="1" dirty="0" err="1" smtClean="0"/>
              <a:t>Ubah</a:t>
            </a:r>
            <a:r>
              <a:rPr lang="en-US" b="1" dirty="0" smtClean="0"/>
              <a:t> </a:t>
            </a:r>
            <a:r>
              <a:rPr lang="en-US" b="1" dirty="0" err="1" smtClean="0"/>
              <a:t>nama</a:t>
            </a:r>
            <a:r>
              <a:rPr lang="en-US" b="1" dirty="0" smtClean="0"/>
              <a:t> </a:t>
            </a:r>
            <a:r>
              <a:rPr lang="en-US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orientasi</a:t>
            </a:r>
            <a:r>
              <a:rPr lang="en-US" b="1" dirty="0" smtClean="0"/>
              <a:t> 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689347" y="2729572"/>
            <a:ext cx="7488805" cy="3600889"/>
            <a:chOff x="2689347" y="2729572"/>
            <a:chExt cx="7488805" cy="36008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9347" y="2729572"/>
              <a:ext cx="7488805" cy="360088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695892" y="3669593"/>
              <a:ext cx="3434039" cy="663256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921348" y="3526221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95892" y="5526528"/>
              <a:ext cx="3434039" cy="663256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921348" y="5383156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265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Menambahkan</a:t>
            </a:r>
            <a:r>
              <a:rPr lang="en-US" dirty="0" smtClean="0"/>
              <a:t> Parameter TGL_AWAL </a:t>
            </a:r>
            <a:r>
              <a:rPr lang="en-US" dirty="0" err="1" smtClean="0"/>
              <a:t>dan</a:t>
            </a:r>
            <a:r>
              <a:rPr lang="en-US" dirty="0" smtClean="0"/>
              <a:t> TGL_AKHIR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2 parameter </a:t>
            </a:r>
            <a:r>
              <a:rPr lang="en-US" dirty="0" err="1" smtClean="0"/>
              <a:t>utama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parameter TGL_AWAL </a:t>
            </a:r>
            <a:r>
              <a:rPr lang="en-US" dirty="0" err="1" smtClean="0"/>
              <a:t>dan</a:t>
            </a:r>
            <a:r>
              <a:rPr lang="en-US" dirty="0" smtClean="0"/>
              <a:t> TGL_AKHIR. </a:t>
            </a:r>
            <a:r>
              <a:rPr lang="en-US" dirty="0" err="1" smtClean="0"/>
              <a:t>Kedua</a:t>
            </a:r>
            <a:r>
              <a:rPr lang="en-US" dirty="0" smtClean="0"/>
              <a:t> parameter </a:t>
            </a:r>
            <a:r>
              <a:rPr lang="en-US" dirty="0" err="1" smtClean="0"/>
              <a:t>ini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query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data yang </a:t>
            </a:r>
            <a:r>
              <a:rPr lang="en-US" dirty="0" err="1" smtClean="0"/>
              <a:t>akan</a:t>
            </a:r>
            <a:r>
              <a:rPr lang="en-US" dirty="0" smtClean="0"/>
              <a:t> di </a:t>
            </a:r>
            <a:r>
              <a:rPr lang="en-US" dirty="0" err="1" smtClean="0"/>
              <a:t>tampilkan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Ada 1 parameter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tambahkan</a:t>
            </a:r>
            <a:r>
              <a:rPr lang="en-US" dirty="0" smtClean="0"/>
              <a:t>.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menambahkna</a:t>
            </a:r>
            <a:r>
              <a:rPr lang="en-US" dirty="0" smtClean="0"/>
              <a:t> parameter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dama</a:t>
            </a:r>
            <a:r>
              <a:rPr lang="en-US" dirty="0" smtClean="0"/>
              <a:t> GAMBAR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typa</a:t>
            </a:r>
            <a:r>
              <a:rPr lang="en-US" dirty="0" smtClean="0"/>
              <a:t> </a:t>
            </a:r>
            <a:r>
              <a:rPr lang="en-US" dirty="0" err="1" smtClean="0"/>
              <a:t>InputStream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94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Menambahkan</a:t>
            </a:r>
            <a:r>
              <a:rPr lang="en-US" dirty="0" smtClean="0"/>
              <a:t> Parameter [TGL_AWAL]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/>
              <a:t>File </a:t>
            </a:r>
            <a:r>
              <a:rPr lang="en-US" dirty="0" err="1"/>
              <a:t>LaporanPesanan.jrxml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 smtClean="0"/>
              <a:t>buka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Buka</a:t>
            </a:r>
            <a:r>
              <a:rPr lang="en-US" dirty="0" smtClean="0"/>
              <a:t> Report Inspector,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b="1" dirty="0" smtClean="0"/>
              <a:t>Parameters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Add Parameter</a:t>
            </a:r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3407229" y="2985327"/>
            <a:ext cx="5342876" cy="3482370"/>
            <a:chOff x="3407229" y="2985327"/>
            <a:chExt cx="5342876" cy="34823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7229" y="3041287"/>
              <a:ext cx="5342876" cy="34264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753357" y="3027219"/>
              <a:ext cx="2519640" cy="489704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46101" y="4121833"/>
              <a:ext cx="1424705" cy="378419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84973" y="4372682"/>
              <a:ext cx="3611913" cy="508807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119489" y="2985327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417298" y="3991445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366335" y="4242431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674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Menambahkan</a:t>
            </a:r>
            <a:r>
              <a:rPr lang="en-US" dirty="0"/>
              <a:t> Parameter [TGL_AWAL]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5060182" cy="510650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b="1" dirty="0" smtClean="0"/>
              <a:t>Report Inspector, </a:t>
            </a:r>
            <a:r>
              <a:rPr lang="en-US" dirty="0" smtClean="0"/>
              <a:t>expand item </a:t>
            </a:r>
            <a:r>
              <a:rPr lang="en-US" b="1" dirty="0" smtClean="0"/>
              <a:t>Parameters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Pilih</a:t>
            </a:r>
            <a:r>
              <a:rPr lang="en-US" dirty="0" smtClean="0"/>
              <a:t> parameter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b="1" dirty="0" smtClean="0"/>
              <a:t>Properties. </a:t>
            </a:r>
            <a:r>
              <a:rPr lang="en-US" dirty="0" err="1" smtClean="0"/>
              <a:t>Ubah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127073" y="1361193"/>
            <a:ext cx="6928939" cy="3942327"/>
            <a:chOff x="5127073" y="1361193"/>
            <a:chExt cx="6928939" cy="39423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7073" y="1361193"/>
              <a:ext cx="6928939" cy="394232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228077" y="2349306"/>
              <a:ext cx="3321498" cy="39389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28077" y="2797101"/>
              <a:ext cx="3321498" cy="39389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804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76" y="2676939"/>
            <a:ext cx="4048938" cy="3872414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889905"/>
              </p:ext>
            </p:extLst>
          </p:nvPr>
        </p:nvGraphicFramePr>
        <p:xfrm>
          <a:off x="516835" y="1126435"/>
          <a:ext cx="9303026" cy="429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POKOK BAHASAN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623004"/>
          </a:xfrm>
        </p:spPr>
        <p:txBody>
          <a:bodyPr/>
          <a:lstStyle/>
          <a:p>
            <a:r>
              <a:rPr lang="en-US" dirty="0" err="1" smtClean="0"/>
              <a:t>Menambahkan</a:t>
            </a:r>
            <a:r>
              <a:rPr lang="en-US" dirty="0" smtClean="0"/>
              <a:t> Parameter [TGL_AKHIR]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11754394" cy="510650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/>
              <a:t>File </a:t>
            </a:r>
            <a:r>
              <a:rPr lang="en-US" dirty="0" err="1"/>
              <a:t>LaporanPesanan.jrxml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 smtClean="0"/>
              <a:t>buka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Buka</a:t>
            </a:r>
            <a:r>
              <a:rPr lang="en-US" dirty="0" smtClean="0"/>
              <a:t> Report Inspector,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b="1" dirty="0" smtClean="0"/>
              <a:t>Parameters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Add Parameter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3407229" y="2985327"/>
            <a:ext cx="5342876" cy="3482370"/>
            <a:chOff x="3407229" y="2985327"/>
            <a:chExt cx="5342876" cy="34823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7229" y="3041287"/>
              <a:ext cx="5342876" cy="342641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753357" y="3027219"/>
              <a:ext cx="2519640" cy="489704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46101" y="4121833"/>
              <a:ext cx="1424705" cy="378419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84973" y="4372682"/>
              <a:ext cx="3611913" cy="508807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119489" y="2985327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417298" y="3991445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366335" y="4242431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894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623004"/>
          </a:xfrm>
        </p:spPr>
        <p:txBody>
          <a:bodyPr/>
          <a:lstStyle/>
          <a:p>
            <a:r>
              <a:rPr lang="en-US" dirty="0" err="1"/>
              <a:t>Menambahkan</a:t>
            </a:r>
            <a:r>
              <a:rPr lang="en-US" dirty="0"/>
              <a:t> Parameter [</a:t>
            </a:r>
            <a:r>
              <a:rPr lang="en-US" dirty="0" smtClean="0"/>
              <a:t>TGL_AKHIR]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5060182" cy="510650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b="1" dirty="0" smtClean="0"/>
              <a:t>Report Inspector, </a:t>
            </a:r>
            <a:r>
              <a:rPr lang="en-US" dirty="0" smtClean="0"/>
              <a:t>expand item </a:t>
            </a:r>
            <a:r>
              <a:rPr lang="en-US" b="1" dirty="0" smtClean="0"/>
              <a:t>Parameters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Pilih</a:t>
            </a:r>
            <a:r>
              <a:rPr lang="en-US" dirty="0" smtClean="0"/>
              <a:t> parameter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b="1" dirty="0" smtClean="0"/>
              <a:t>Properties. </a:t>
            </a:r>
            <a:r>
              <a:rPr lang="en-US" dirty="0" err="1" smtClean="0"/>
              <a:t>Ubah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61988" y="1361193"/>
            <a:ext cx="6738643" cy="3787582"/>
            <a:chOff x="5361988" y="1361193"/>
            <a:chExt cx="6738643" cy="37875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1988" y="1361193"/>
              <a:ext cx="6738643" cy="378758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228077" y="2349306"/>
              <a:ext cx="3321498" cy="39389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228077" y="2797101"/>
              <a:ext cx="3321498" cy="39389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8491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623004"/>
          </a:xfrm>
        </p:spPr>
        <p:txBody>
          <a:bodyPr/>
          <a:lstStyle/>
          <a:p>
            <a:r>
              <a:rPr lang="en-US" dirty="0" err="1" smtClean="0"/>
              <a:t>Menambahkan</a:t>
            </a:r>
            <a:r>
              <a:rPr lang="en-US" dirty="0" smtClean="0"/>
              <a:t> Parameter [GAMBAR]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11754394" cy="510650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/>
              <a:t>File </a:t>
            </a:r>
            <a:r>
              <a:rPr lang="en-US" dirty="0" err="1"/>
              <a:t>LaporanPesanan.jrxml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 smtClean="0"/>
              <a:t>buka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Buka</a:t>
            </a:r>
            <a:r>
              <a:rPr lang="en-US" dirty="0" smtClean="0"/>
              <a:t> Report Inspector,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b="1" dirty="0" smtClean="0"/>
              <a:t>Parameters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Add Parameter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3407229" y="2985327"/>
            <a:ext cx="5342876" cy="3482370"/>
            <a:chOff x="3407229" y="2985327"/>
            <a:chExt cx="5342876" cy="34823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7229" y="3041287"/>
              <a:ext cx="5342876" cy="342641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753357" y="3027219"/>
              <a:ext cx="2519640" cy="489704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46101" y="4121833"/>
              <a:ext cx="1424705" cy="378419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84973" y="4372682"/>
              <a:ext cx="3611913" cy="508807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119489" y="2985327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417298" y="3991445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366335" y="4242431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528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508" y="1444431"/>
            <a:ext cx="6618363" cy="35724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623004"/>
          </a:xfrm>
        </p:spPr>
        <p:txBody>
          <a:bodyPr/>
          <a:lstStyle/>
          <a:p>
            <a:r>
              <a:rPr lang="en-US" dirty="0" err="1"/>
              <a:t>Menambahkan</a:t>
            </a:r>
            <a:r>
              <a:rPr lang="en-US" dirty="0"/>
              <a:t> Parameter </a:t>
            </a:r>
            <a:r>
              <a:rPr lang="en-US" dirty="0" smtClean="0"/>
              <a:t>[GAMBAR]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5060182" cy="510650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b="1" dirty="0" smtClean="0"/>
              <a:t>Report Inspector, </a:t>
            </a:r>
            <a:r>
              <a:rPr lang="en-US" dirty="0" smtClean="0"/>
              <a:t>expand item </a:t>
            </a:r>
            <a:r>
              <a:rPr lang="en-US" b="1" dirty="0" smtClean="0"/>
              <a:t>Parameters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Pilih</a:t>
            </a:r>
            <a:r>
              <a:rPr lang="en-US" dirty="0" smtClean="0"/>
              <a:t> parameter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b="1" dirty="0" smtClean="0"/>
              <a:t>Properties. </a:t>
            </a:r>
            <a:r>
              <a:rPr lang="en-US" dirty="0" err="1" smtClean="0"/>
              <a:t>Ubah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215720" y="2126885"/>
            <a:ext cx="3321498" cy="841688"/>
            <a:chOff x="8228077" y="2349306"/>
            <a:chExt cx="3321498" cy="841688"/>
          </a:xfrm>
        </p:grpSpPr>
        <p:sp>
          <p:nvSpPr>
            <p:cNvPr id="7" name="Rectangle 6"/>
            <p:cNvSpPr/>
            <p:nvPr/>
          </p:nvSpPr>
          <p:spPr>
            <a:xfrm>
              <a:off x="8228077" y="2349306"/>
              <a:ext cx="3321498" cy="39389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228077" y="2797101"/>
              <a:ext cx="3321498" cy="39389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846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Mengubah</a:t>
            </a:r>
            <a:r>
              <a:rPr lang="en-US" dirty="0" smtClean="0"/>
              <a:t>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992837" y="1361193"/>
            <a:ext cx="6077243" cy="510650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parameter TGL_AWAL </a:t>
            </a:r>
            <a:r>
              <a:rPr lang="en-US" dirty="0" err="1" smtClean="0"/>
              <a:t>dan</a:t>
            </a:r>
            <a:r>
              <a:rPr lang="en-US" dirty="0" smtClean="0"/>
              <a:t> TGL_AKHIR.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parameter </a:t>
            </a:r>
            <a:r>
              <a:rPr lang="en-US" dirty="0" err="1" smtClean="0"/>
              <a:t>tersebut</a:t>
            </a:r>
            <a:r>
              <a:rPr lang="en-US" dirty="0" smtClean="0"/>
              <a:t> di query report. 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Report Inspector, 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report </a:t>
            </a:r>
            <a:r>
              <a:rPr lang="en-US" dirty="0" err="1" smtClean="0"/>
              <a:t>LaporanPesanan</a:t>
            </a:r>
            <a:endParaRPr lang="en-US" dirty="0" smtClean="0"/>
          </a:p>
          <a:p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Edit Query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4865" y="1361193"/>
            <a:ext cx="5692892" cy="4868800"/>
            <a:chOff x="144865" y="1361193"/>
            <a:chExt cx="5692892" cy="4868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932" y="1361193"/>
              <a:ext cx="5622890" cy="48688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44865" y="1634518"/>
              <a:ext cx="2155117" cy="489704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160541" y="1592626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47114" y="3746679"/>
              <a:ext cx="4222166" cy="489704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530741" y="3652221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672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Mengubah</a:t>
            </a:r>
            <a:r>
              <a:rPr lang="en-US" dirty="0"/>
              <a:t>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234654"/>
            <a:ext cx="10856071" cy="13909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Clause Where </a:t>
            </a:r>
            <a:r>
              <a:rPr lang="en-US" dirty="0" err="1" smtClean="0"/>
              <a:t>pada</a:t>
            </a:r>
            <a:r>
              <a:rPr lang="en-US" dirty="0" smtClean="0"/>
              <a:t> Query :</a:t>
            </a:r>
            <a:endParaRPr lang="en-US" dirty="0"/>
          </a:p>
          <a:p>
            <a:pPr marL="365125" indent="0">
              <a:buNone/>
              <a:tabLst>
                <a:tab pos="2068513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Where 	</a:t>
            </a:r>
            <a:r>
              <a:rPr lang="en-US" b="1" dirty="0" err="1" smtClean="0">
                <a:solidFill>
                  <a:srgbClr val="FF0000"/>
                </a:solidFill>
              </a:rPr>
              <a:t>bp.TglPesan</a:t>
            </a:r>
            <a:r>
              <a:rPr lang="en-US" b="1" dirty="0" smtClean="0">
                <a:solidFill>
                  <a:srgbClr val="FF0000"/>
                </a:solidFill>
              </a:rPr>
              <a:t> &gt;= $P{TGL_AWAL}</a:t>
            </a:r>
          </a:p>
          <a:p>
            <a:pPr marL="365125" indent="0">
              <a:buNone/>
              <a:tabLst>
                <a:tab pos="2068513" algn="l"/>
              </a:tabLst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AND </a:t>
            </a:r>
            <a:r>
              <a:rPr lang="en-US" b="1" dirty="0" err="1">
                <a:solidFill>
                  <a:srgbClr val="FF0000"/>
                </a:solidFill>
              </a:rPr>
              <a:t>bp.TglPesan</a:t>
            </a:r>
            <a:r>
              <a:rPr lang="en-US" b="1" dirty="0">
                <a:solidFill>
                  <a:srgbClr val="FF0000"/>
                </a:solidFill>
              </a:rPr>
              <a:t> &gt;= $</a:t>
            </a:r>
            <a:r>
              <a:rPr lang="en-US" b="1" dirty="0" smtClean="0">
                <a:solidFill>
                  <a:srgbClr val="FF0000"/>
                </a:solidFill>
              </a:rPr>
              <a:t>P{TGL_AKHIR}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41955" y="2749866"/>
            <a:ext cx="6890024" cy="3861949"/>
            <a:chOff x="82552" y="1357165"/>
            <a:chExt cx="6890024" cy="38619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932" y="1357165"/>
              <a:ext cx="6813644" cy="386194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2552" y="3043287"/>
              <a:ext cx="2998273" cy="304824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7858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Atur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2000250"/>
            <a:ext cx="118776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81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70" y="295422"/>
            <a:ext cx="11754394" cy="626012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MENAMBAHKAN NOMOR URUT DAN VARIABEL VAR_TOTAL PADA LAPORAN PESANAN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38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13" y="1361193"/>
            <a:ext cx="3104368" cy="4873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No. </a:t>
            </a:r>
            <a:r>
              <a:rPr lang="en-US" dirty="0" err="1" smtClean="0"/>
              <a:t>Urut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5517" y="3027219"/>
            <a:ext cx="2519640" cy="36309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006129" y="2067951"/>
            <a:ext cx="7907197" cy="1322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Drag and drop variable REPORT_COUNT </a:t>
            </a:r>
            <a:r>
              <a:rPr lang="en-US" dirty="0" err="1" smtClean="0"/>
              <a:t>ke</a:t>
            </a:r>
            <a:r>
              <a:rPr lang="en-US" dirty="0" smtClean="0"/>
              <a:t> layout report </a:t>
            </a:r>
            <a:r>
              <a:rPr lang="en-US" dirty="0" err="1" smtClean="0"/>
              <a:t>pada</a:t>
            </a:r>
            <a:r>
              <a:rPr lang="en-US" dirty="0" smtClean="0"/>
              <a:t> section detail </a:t>
            </a:r>
            <a:r>
              <a:rPr lang="en-US" b="1" dirty="0" smtClean="0"/>
              <a:t>No.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901761" y="3953269"/>
            <a:ext cx="2519640" cy="36309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88" y="3390314"/>
            <a:ext cx="4196652" cy="242697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68086" y="3563495"/>
            <a:ext cx="1326068" cy="189477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6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Formula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Total {VAR_TOTAL}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564" y="1950459"/>
            <a:ext cx="5257130" cy="45172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07564" y="3845983"/>
            <a:ext cx="2519640" cy="36309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3004" y="4278379"/>
            <a:ext cx="3641690" cy="36309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8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81224" y="276577"/>
            <a:ext cx="10824520" cy="1371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MEMBUAT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LAPORAN PESANAN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581224" y="1648177"/>
            <a:ext cx="112551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Report/</a:t>
            </a:r>
            <a:r>
              <a:rPr lang="en-US" sz="3200" dirty="0" err="1"/>
              <a:t>cetakanlaporan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dibuatmenggunakan</a:t>
            </a:r>
            <a:r>
              <a:rPr lang="en-US" sz="3200" dirty="0"/>
              <a:t> 4(</a:t>
            </a:r>
            <a:r>
              <a:rPr lang="en-US" sz="3200" dirty="0" err="1"/>
              <a:t>empat</a:t>
            </a:r>
            <a:r>
              <a:rPr lang="en-US" sz="3200" dirty="0"/>
              <a:t>)</a:t>
            </a:r>
            <a:r>
              <a:rPr lang="en-US" sz="3200" dirty="0" err="1"/>
              <a:t>buah</a:t>
            </a:r>
            <a:r>
              <a:rPr lang="en-US" sz="3200" dirty="0"/>
              <a:t> table, </a:t>
            </a:r>
            <a:r>
              <a:rPr lang="en-US" sz="3200" dirty="0" err="1"/>
              <a:t>yaitu</a:t>
            </a:r>
            <a:r>
              <a:rPr lang="en-US" sz="3200" dirty="0"/>
              <a:t> table </a:t>
            </a:r>
            <a:r>
              <a:rPr lang="en-US" sz="3200" dirty="0" err="1"/>
              <a:t>Barang</a:t>
            </a:r>
            <a:r>
              <a:rPr lang="en-US" sz="3200" dirty="0"/>
              <a:t>, </a:t>
            </a:r>
            <a:r>
              <a:rPr lang="en-US" sz="3200" dirty="0" err="1"/>
              <a:t>BuktiPesan</a:t>
            </a:r>
            <a:r>
              <a:rPr lang="en-US" sz="3200" dirty="0"/>
              <a:t>, </a:t>
            </a:r>
            <a:r>
              <a:rPr lang="en-US" sz="3200" dirty="0" err="1"/>
              <a:t>DetilPesan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Pelanggan.Untuk</a:t>
            </a:r>
            <a:r>
              <a:rPr lang="en-US" sz="3200" dirty="0"/>
              <a:t> </a:t>
            </a:r>
            <a:r>
              <a:rPr lang="en-US" sz="3200" dirty="0" err="1"/>
              <a:t>menyelesaikan</a:t>
            </a:r>
            <a:r>
              <a:rPr lang="en-US" sz="3200" dirty="0"/>
              <a:t> </a:t>
            </a:r>
            <a:r>
              <a:rPr lang="en-US" sz="3200" dirty="0" err="1"/>
              <a:t>cetakan</a:t>
            </a:r>
            <a:r>
              <a:rPr lang="en-US" sz="3200" dirty="0"/>
              <a:t> </a:t>
            </a:r>
            <a:r>
              <a:rPr lang="en-US" sz="3200" dirty="0" err="1"/>
              <a:t>laporan</a:t>
            </a:r>
            <a:r>
              <a:rPr lang="en-US" sz="3200" dirty="0"/>
              <a:t> </a:t>
            </a:r>
            <a:r>
              <a:rPr lang="en-US" sz="3200" dirty="0" err="1"/>
              <a:t>Pendapatan</a:t>
            </a:r>
            <a:r>
              <a:rPr lang="en-US" sz="3200" dirty="0"/>
              <a:t>, </a:t>
            </a:r>
            <a:r>
              <a:rPr lang="en-US" sz="3200" dirty="0" err="1"/>
              <a:t>dibutuhkan</a:t>
            </a:r>
            <a:r>
              <a:rPr lang="en-US" sz="3200" dirty="0"/>
              <a:t> </a:t>
            </a:r>
            <a:r>
              <a:rPr lang="en-US" sz="3200" dirty="0" err="1"/>
              <a:t>empat</a:t>
            </a:r>
            <a:r>
              <a:rPr lang="en-US" sz="3200" dirty="0"/>
              <a:t> </a:t>
            </a:r>
            <a:r>
              <a:rPr lang="en-US" sz="3200" dirty="0" err="1"/>
              <a:t>langkah</a:t>
            </a:r>
            <a:r>
              <a:rPr lang="en-US" sz="3200" dirty="0"/>
              <a:t>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smtClean="0"/>
              <a:t>:</a:t>
            </a:r>
            <a:endParaRPr lang="en-US" sz="3200" dirty="0"/>
          </a:p>
          <a:p>
            <a:pPr marL="514350" indent="-514350">
              <a:buAutoNum type="arabicPeriod"/>
            </a:pPr>
            <a:r>
              <a:rPr lang="sv-SE" sz="3200" b="1" dirty="0" smtClean="0"/>
              <a:t>Mendesain </a:t>
            </a:r>
            <a:r>
              <a:rPr lang="sv-SE" sz="3200" b="1" dirty="0"/>
              <a:t>laporan </a:t>
            </a:r>
            <a:r>
              <a:rPr lang="sv-SE" sz="3200" b="1" dirty="0" smtClean="0"/>
              <a:t>pesanan dengan iReport.</a:t>
            </a:r>
            <a:endParaRPr lang="sv-SE" sz="3200" dirty="0"/>
          </a:p>
          <a:p>
            <a:pPr marL="514350" indent="-514350">
              <a:buAutoNum type="arabicPeriod"/>
            </a:pPr>
            <a:r>
              <a:rPr lang="en-US" sz="3200" b="1" dirty="0" err="1" smtClean="0"/>
              <a:t>Mengkompile</a:t>
            </a:r>
            <a:r>
              <a:rPr lang="en-US" sz="3200" b="1" dirty="0" smtClean="0"/>
              <a:t> </a:t>
            </a:r>
            <a:r>
              <a:rPr lang="en-US" sz="3200" b="1" dirty="0"/>
              <a:t>file .</a:t>
            </a:r>
            <a:r>
              <a:rPr lang="en-US" sz="3200" b="1" dirty="0" err="1"/>
              <a:t>jrxml</a:t>
            </a:r>
            <a:r>
              <a:rPr lang="en-US" sz="3200" b="1" dirty="0"/>
              <a:t> </a:t>
            </a:r>
            <a:r>
              <a:rPr lang="en-US" sz="3200" b="1" dirty="0" err="1"/>
              <a:t>menjadi</a:t>
            </a:r>
            <a:r>
              <a:rPr lang="en-US" sz="3200" b="1" dirty="0"/>
              <a:t> .</a:t>
            </a:r>
            <a:r>
              <a:rPr lang="en-US" sz="3200" b="1" dirty="0" smtClean="0"/>
              <a:t>jasper.</a:t>
            </a: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b="1" dirty="0" err="1" smtClean="0"/>
              <a:t>Membuat</a:t>
            </a:r>
            <a:r>
              <a:rPr lang="en-US" sz="3200" b="1" dirty="0" smtClean="0"/>
              <a:t> </a:t>
            </a:r>
            <a:r>
              <a:rPr lang="en-US" sz="3200" b="1" dirty="0" err="1"/>
              <a:t>JForm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memanggil</a:t>
            </a:r>
            <a:r>
              <a:rPr lang="en-US" sz="3200" b="1" dirty="0"/>
              <a:t> report yang </a:t>
            </a:r>
            <a:r>
              <a:rPr lang="en-US" sz="3200" b="1" dirty="0" err="1"/>
              <a:t>sudah</a:t>
            </a:r>
            <a:r>
              <a:rPr lang="en-US" sz="3200" b="1" dirty="0"/>
              <a:t> </a:t>
            </a:r>
            <a:r>
              <a:rPr lang="en-US" sz="3200" b="1" dirty="0" err="1" smtClean="0"/>
              <a:t>dibuat</a:t>
            </a:r>
            <a:r>
              <a:rPr lang="en-US" sz="3200" b="1" dirty="0" smtClean="0"/>
              <a:t>.</a:t>
            </a: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b="1" dirty="0" err="1" smtClean="0"/>
              <a:t>Menggabungkan</a:t>
            </a:r>
            <a:r>
              <a:rPr lang="en-US" sz="3200" b="1" dirty="0" smtClean="0"/>
              <a:t> </a:t>
            </a:r>
            <a:r>
              <a:rPr lang="en-US" sz="3200" b="1" dirty="0" err="1"/>
              <a:t>JForm</a:t>
            </a:r>
            <a:r>
              <a:rPr lang="en-US" sz="3200" b="1" dirty="0"/>
              <a:t> </a:t>
            </a:r>
            <a:r>
              <a:rPr lang="en-US" sz="3200" b="1" dirty="0" err="1"/>
              <a:t>Cetakan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Menu </a:t>
            </a:r>
            <a:r>
              <a:rPr lang="en-US" sz="3200" b="1" dirty="0" err="1"/>
              <a:t>Utama</a:t>
            </a:r>
            <a:r>
              <a:rPr lang="en-US" sz="3200" b="1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70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Formula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Total {VAR_TOTAL}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variable,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variable1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 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56030" y="2338327"/>
            <a:ext cx="10960198" cy="4129370"/>
            <a:chOff x="556030" y="2338327"/>
            <a:chExt cx="10960198" cy="41293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030" y="2338327"/>
              <a:ext cx="10960198" cy="412937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00336" y="5977993"/>
              <a:ext cx="2519640" cy="352469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66468" y="5936101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689967" y="3823291"/>
              <a:ext cx="2519640" cy="589250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1056099" y="3781399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89255" y="5713754"/>
              <a:ext cx="2220352" cy="327575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0996960" y="5578001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3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88796" y="4127732"/>
              <a:ext cx="1861672" cy="275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2876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24" y="2346937"/>
            <a:ext cx="5174553" cy="4305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Formula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Total {VAR_TOTAL}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slide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kettiga</a:t>
            </a:r>
            <a:r>
              <a:rPr lang="en-US" dirty="0" smtClean="0"/>
              <a:t>,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Variable Expression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dialog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ikuti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78965" y="4302010"/>
            <a:ext cx="1645921" cy="35246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69253" y="4206125"/>
            <a:ext cx="307016" cy="2867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5920669" y="260722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Klik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2x field yang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ada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pada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gambar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dibawah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ini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urutan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no.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  <a:p>
            <a:endParaRPr lang="en-US" sz="3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$F{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HrgPesan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}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* $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F{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JmlPesan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}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1329" y="6115228"/>
            <a:ext cx="1146517" cy="35246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92213" y="6019343"/>
            <a:ext cx="307016" cy="2867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Up Arrow 5"/>
          <p:cNvSpPr/>
          <p:nvPr/>
        </p:nvSpPr>
        <p:spPr>
          <a:xfrm>
            <a:off x="2799026" y="3065418"/>
            <a:ext cx="450167" cy="11886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21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462" y="3346464"/>
            <a:ext cx="6547901" cy="2252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81" y="1378566"/>
            <a:ext cx="3507748" cy="4754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Menambahkan</a:t>
            </a:r>
            <a:r>
              <a:rPr lang="en-US" dirty="0" smtClean="0"/>
              <a:t> VAR_TOTAL </a:t>
            </a:r>
            <a:r>
              <a:rPr lang="en-US" dirty="0" err="1" smtClean="0"/>
              <a:t>ke</a:t>
            </a:r>
            <a:r>
              <a:rPr lang="en-US" dirty="0" smtClean="0"/>
              <a:t> report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081" y="3242603"/>
            <a:ext cx="2519640" cy="36309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006129" y="2067951"/>
            <a:ext cx="7907197" cy="1322363"/>
          </a:xfrm>
        </p:spPr>
        <p:txBody>
          <a:bodyPr>
            <a:normAutofit/>
          </a:bodyPr>
          <a:lstStyle/>
          <a:p>
            <a:r>
              <a:rPr lang="en-US" dirty="0" smtClean="0"/>
              <a:t>Drag and drop variable VAR_TOTAL </a:t>
            </a:r>
            <a:r>
              <a:rPr lang="en-US" dirty="0" err="1" smtClean="0"/>
              <a:t>ke</a:t>
            </a:r>
            <a:r>
              <a:rPr lang="en-US" dirty="0" smtClean="0"/>
              <a:t> layout report </a:t>
            </a:r>
            <a:r>
              <a:rPr lang="en-US" dirty="0" err="1" smtClean="0"/>
              <a:t>pada</a:t>
            </a:r>
            <a:r>
              <a:rPr lang="en-US" dirty="0" smtClean="0"/>
              <a:t> section detail </a:t>
            </a:r>
            <a:r>
              <a:rPr lang="en-US" b="1" dirty="0" smtClean="0"/>
              <a:t>No.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929897" y="5307189"/>
            <a:ext cx="2519640" cy="51010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68086" y="3563495"/>
            <a:ext cx="5245240" cy="189477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22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70" y="295422"/>
            <a:ext cx="11754394" cy="626012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SELESAI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MENAMBAHKAN NOMOR URUT DAN VARIABEL VAR_TOTAL PADA LAPORAN PESANAN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65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869" y="2794000"/>
            <a:ext cx="10824520" cy="1416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DESAIN LAPORAN PESANAN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DONE !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301202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81224" y="276577"/>
            <a:ext cx="10824520" cy="1371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MEMBUAT JFORM 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UNTUK MEMANGGIL REPORT YANG SUDAH DIBUAT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581224" y="1648177"/>
            <a:ext cx="112551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P</a:t>
            </a:r>
            <a:r>
              <a:rPr lang="en-US" sz="3200" dirty="0" err="1" smtClean="0"/>
              <a:t>ada</a:t>
            </a:r>
            <a:r>
              <a:rPr lang="en-US" sz="3200" dirty="0" smtClean="0"/>
              <a:t> </a:t>
            </a:r>
            <a:r>
              <a:rPr lang="en-US" sz="3200" dirty="0" err="1"/>
              <a:t>tahapan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kita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membuat</a:t>
            </a:r>
            <a:r>
              <a:rPr lang="en-US" sz="3200" dirty="0"/>
              <a:t> </a:t>
            </a:r>
            <a:r>
              <a:rPr lang="en-US" sz="3200" dirty="0" smtClean="0"/>
              <a:t>View</a:t>
            </a:r>
            <a:r>
              <a:rPr lang="en-US" sz="3200" dirty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/>
              <a:t>Controller. </a:t>
            </a:r>
          </a:p>
          <a:p>
            <a:r>
              <a:rPr lang="en-US" sz="3200" dirty="0" err="1" smtClean="0"/>
              <a:t>ViewMuntuk</a:t>
            </a:r>
            <a:r>
              <a:rPr lang="en-US" sz="3200" dirty="0" smtClean="0"/>
              <a:t> </a:t>
            </a:r>
            <a:r>
              <a:rPr lang="en-US" sz="3200" dirty="0"/>
              <a:t>GUI </a:t>
            </a:r>
            <a:r>
              <a:rPr lang="en-US" sz="3200" dirty="0" err="1"/>
              <a:t>Cetakan</a:t>
            </a:r>
            <a:r>
              <a:rPr lang="en-US" sz="3200" dirty="0"/>
              <a:t>, Class Model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menampung</a:t>
            </a:r>
            <a:r>
              <a:rPr lang="en-US" sz="3200" dirty="0"/>
              <a:t> </a:t>
            </a:r>
            <a:r>
              <a:rPr lang="en-US" sz="3200" dirty="0" err="1"/>
              <a:t>inputan</a:t>
            </a:r>
            <a:r>
              <a:rPr lang="en-US" sz="3200" dirty="0"/>
              <a:t> </a:t>
            </a:r>
            <a:r>
              <a:rPr lang="en-US" sz="3200" dirty="0" err="1"/>
              <a:t>sedangkan</a:t>
            </a:r>
            <a:r>
              <a:rPr lang="en-US" sz="3200" dirty="0"/>
              <a:t> Class Controller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menampung</a:t>
            </a:r>
            <a:r>
              <a:rPr lang="en-US" sz="3200" dirty="0"/>
              <a:t> </a:t>
            </a:r>
            <a:r>
              <a:rPr lang="en-US" sz="3200" dirty="0" err="1"/>
              <a:t>semua</a:t>
            </a:r>
            <a:r>
              <a:rPr lang="en-US" sz="3200" dirty="0"/>
              <a:t> method/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cetakan</a:t>
            </a:r>
            <a:r>
              <a:rPr lang="en-US" sz="3200" dirty="0"/>
              <a:t>.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perlu</a:t>
            </a:r>
            <a:r>
              <a:rPr lang="en-US" sz="3200" dirty="0"/>
              <a:t> </a:t>
            </a:r>
            <a:r>
              <a:rPr lang="en-US" sz="3200" dirty="0" err="1"/>
              <a:t>membuat</a:t>
            </a:r>
            <a:r>
              <a:rPr lang="en-US" sz="3200" dirty="0"/>
              <a:t> </a:t>
            </a:r>
            <a:r>
              <a:rPr lang="en-US" sz="3200" dirty="0" smtClean="0"/>
              <a:t>file Model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/>
              <a:t>DAO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melakukan</a:t>
            </a:r>
            <a:r>
              <a:rPr lang="en-US" sz="3200" dirty="0"/>
              <a:t> </a:t>
            </a:r>
            <a:r>
              <a:rPr lang="en-US" sz="3200" dirty="0" err="1"/>
              <a:t>simpan</a:t>
            </a:r>
            <a:r>
              <a:rPr lang="en-US" sz="3200" dirty="0"/>
              <a:t> data, </a:t>
            </a:r>
            <a:r>
              <a:rPr lang="en-US" sz="3200" dirty="0" err="1"/>
              <a:t>ubah</a:t>
            </a:r>
            <a:r>
              <a:rPr lang="en-US" sz="3200" dirty="0"/>
              <a:t> data </a:t>
            </a:r>
            <a:r>
              <a:rPr lang="en-US" sz="3200" dirty="0" err="1"/>
              <a:t>maupun</a:t>
            </a:r>
            <a:r>
              <a:rPr lang="en-US" sz="3200" dirty="0"/>
              <a:t> </a:t>
            </a:r>
            <a:r>
              <a:rPr lang="en-US" sz="3200" dirty="0" err="1"/>
              <a:t>hapus</a:t>
            </a:r>
            <a:r>
              <a:rPr lang="en-US" sz="3200" dirty="0"/>
              <a:t> data </a:t>
            </a:r>
            <a:r>
              <a:rPr lang="en-US" sz="3200" dirty="0" err="1"/>
              <a:t>pada</a:t>
            </a:r>
            <a:r>
              <a:rPr lang="en-US" sz="3200" dirty="0"/>
              <a:t> database.</a:t>
            </a:r>
          </a:p>
        </p:txBody>
      </p:sp>
    </p:spTree>
    <p:extLst>
      <p:ext uri="{BB962C8B-B14F-4D97-AF65-F5344CB8AC3E}">
        <p14:creationId xmlns:p14="http://schemas.microsoft.com/office/powerpoint/2010/main" val="27697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16692" y="1981200"/>
            <a:ext cx="10824520" cy="73728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1. VIEW CETAK LAPORAN PESANAN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716692" y="3039070"/>
            <a:ext cx="108245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View </a:t>
            </a:r>
            <a:r>
              <a:rPr lang="en-US" sz="2200" dirty="0" err="1" smtClean="0"/>
              <a:t>berfungsi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tampilan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user interface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.</a:t>
            </a:r>
          </a:p>
          <a:p>
            <a:r>
              <a:rPr lang="en-US" sz="2200" dirty="0" err="1"/>
              <a:t>Semua</a:t>
            </a:r>
            <a:r>
              <a:rPr lang="en-US" sz="2200" dirty="0"/>
              <a:t> file yang </a:t>
            </a:r>
            <a:r>
              <a:rPr lang="en-US" sz="2200" dirty="0" err="1"/>
              <a:t>dibuat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tahap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disimpan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Package </a:t>
            </a:r>
            <a:r>
              <a:rPr lang="en-US" sz="2200" dirty="0" smtClean="0"/>
              <a:t>“</a:t>
            </a:r>
            <a:r>
              <a:rPr lang="en-US" sz="2200" b="1" dirty="0" smtClean="0">
                <a:solidFill>
                  <a:srgbClr val="C00000"/>
                </a:solidFill>
              </a:rPr>
              <a:t>View</a:t>
            </a:r>
            <a:r>
              <a:rPr lang="en-US" sz="2200" dirty="0" smtClean="0"/>
              <a:t>”.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tahap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, </a:t>
            </a:r>
            <a:r>
              <a:rPr lang="en-US" sz="2200" dirty="0" err="1" smtClean="0"/>
              <a:t>kita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membuat</a:t>
            </a:r>
            <a:r>
              <a:rPr lang="en-US" sz="2200" dirty="0" smtClean="0"/>
              <a:t> 1 file </a:t>
            </a:r>
            <a:r>
              <a:rPr lang="en-US" sz="2200" dirty="0" err="1" smtClean="0"/>
              <a:t>yaitu</a:t>
            </a:r>
            <a:r>
              <a:rPr lang="en-US" sz="2200" dirty="0" smtClean="0"/>
              <a:t> : </a:t>
            </a:r>
            <a:r>
              <a:rPr lang="en-US" sz="2200" b="1" dirty="0" err="1" smtClean="0">
                <a:solidFill>
                  <a:srgbClr val="C00000"/>
                </a:solidFill>
              </a:rPr>
              <a:t>CetakLapPesanan.Java</a:t>
            </a:r>
            <a:endParaRPr lang="en-US" sz="2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Merancang</a:t>
            </a:r>
            <a:r>
              <a:rPr lang="en-US" dirty="0"/>
              <a:t> VIEW 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74841"/>
            <a:ext cx="11754394" cy="5106504"/>
          </a:xfrm>
        </p:spPr>
        <p:txBody>
          <a:bodyPr>
            <a:normAutofit/>
          </a:bodyPr>
          <a:lstStyle/>
          <a:p>
            <a:pPr marL="226695" lvl="2" indent="0" algn="just" fontAlgn="auto">
              <a:spcAft>
                <a:spcPts val="0"/>
              </a:spcAft>
              <a:buClrTx/>
              <a:buNone/>
              <a:defRPr/>
            </a:pPr>
            <a:r>
              <a:rPr lang="en-US" sz="2200" dirty="0" err="1" smtClean="0">
                <a:latin typeface="+mn-lt"/>
                <a:cs typeface="Arial" pitchFamily="34" charset="0"/>
              </a:rPr>
              <a:t>Ikuti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Langkah-langkah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berikut</a:t>
            </a:r>
            <a:endParaRPr lang="en-US" sz="2200" dirty="0" smtClean="0">
              <a:latin typeface="+mn-lt"/>
              <a:cs typeface="Arial" pitchFamily="34" charset="0"/>
            </a:endParaRPr>
          </a:p>
          <a:p>
            <a:pPr marL="683895" lvl="2" indent="-457200" algn="just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2200" dirty="0" err="1" smtClean="0">
                <a:latin typeface="+mn-lt"/>
                <a:cs typeface="Arial" pitchFamily="34" charset="0"/>
              </a:rPr>
              <a:t>Buka</a:t>
            </a:r>
            <a:r>
              <a:rPr lang="en-US" sz="2200" dirty="0" smtClean="0">
                <a:latin typeface="+mn-lt"/>
                <a:cs typeface="Arial" pitchFamily="34" charset="0"/>
              </a:rPr>
              <a:t> Project </a:t>
            </a:r>
            <a:r>
              <a:rPr lang="en-US" sz="2200" dirty="0" err="1" smtClean="0">
                <a:latin typeface="+mn-lt"/>
                <a:cs typeface="Arial" pitchFamily="34" charset="0"/>
              </a:rPr>
              <a:t>SistemPenjualan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</a:p>
          <a:p>
            <a:pPr marL="683895" lvl="2" indent="-457200" algn="just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2200" dirty="0" err="1" smtClean="0">
                <a:latin typeface="+mn-lt"/>
                <a:cs typeface="Arial" pitchFamily="34" charset="0"/>
              </a:rPr>
              <a:t>Pilih</a:t>
            </a:r>
            <a:r>
              <a:rPr lang="en-US" sz="2200" dirty="0" smtClean="0">
                <a:latin typeface="+mn-lt"/>
                <a:cs typeface="Arial" pitchFamily="34" charset="0"/>
              </a:rPr>
              <a:t> Menu File </a:t>
            </a:r>
            <a:r>
              <a:rPr lang="en-US" sz="2200" dirty="0" smtClean="0">
                <a:latin typeface="+mn-lt"/>
                <a:cs typeface="Arial" pitchFamily="34" charset="0"/>
                <a:sym typeface="Wingdings" panose="05000000000000000000" pitchFamily="2" charset="2"/>
              </a:rPr>
              <a:t> New File</a:t>
            </a:r>
            <a:endParaRPr lang="en-US" sz="2200" dirty="0">
              <a:latin typeface="+mn-lt"/>
              <a:cs typeface="Arial" pitchFamily="34" charset="0"/>
            </a:endParaRPr>
          </a:p>
          <a:p>
            <a:endParaRPr lang="en-US" dirty="0">
              <a:latin typeface="+mn-lt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91366" y="2459364"/>
            <a:ext cx="11021962" cy="4021981"/>
            <a:chOff x="194680" y="2579203"/>
            <a:chExt cx="11021962" cy="402198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680" y="2579203"/>
              <a:ext cx="5841449" cy="402198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26364" y="3106529"/>
              <a:ext cx="3684105" cy="18277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39377" y="3605458"/>
              <a:ext cx="2271091" cy="182771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81454" y="6267985"/>
              <a:ext cx="618435" cy="2286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ine Callout 1 (Accent Bar) 8"/>
            <p:cNvSpPr/>
            <p:nvPr/>
          </p:nvSpPr>
          <p:spPr>
            <a:xfrm>
              <a:off x="6359614" y="3004457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39093"/>
                <a:gd name="adj4" fmla="val -798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Project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SistemPenjualan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Callout 1 (Accent Bar) 9"/>
            <p:cNvSpPr/>
            <p:nvPr/>
          </p:nvSpPr>
          <p:spPr>
            <a:xfrm>
              <a:off x="6359613" y="3540148"/>
              <a:ext cx="4857028" cy="589892"/>
            </a:xfrm>
            <a:prstGeom prst="accentCallout1">
              <a:avLst>
                <a:gd name="adj1" fmla="val 24128"/>
                <a:gd name="adj2" fmla="val -1107"/>
                <a:gd name="adj3" fmla="val 10368"/>
                <a:gd name="adj4" fmla="val -672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0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Tipe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JFrame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Form</a:t>
              </a:r>
              <a:r>
                <a:rPr lang="en-US" sz="1400" dirty="0" smtClean="0">
                  <a:solidFill>
                    <a:schemeClr val="tx1"/>
                  </a:solidFill>
                </a:rPr>
                <a:t>,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merupakan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salah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satu</a:t>
              </a:r>
              <a:r>
                <a:rPr lang="en-US" sz="1400" dirty="0" smtClean="0">
                  <a:solidFill>
                    <a:schemeClr val="tx1"/>
                  </a:solidFill>
                </a:rPr>
                <a:t> Class Swing Container yang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berfungsi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untuk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menampung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objek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ditampilkan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berupa</a:t>
              </a:r>
              <a:r>
                <a:rPr lang="en-US" sz="1400" dirty="0" smtClean="0">
                  <a:solidFill>
                    <a:schemeClr val="tx1"/>
                  </a:solidFill>
                </a:rPr>
                <a:t> window 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Line Callout 1 (Accent Bar) 10"/>
            <p:cNvSpPr/>
            <p:nvPr/>
          </p:nvSpPr>
          <p:spPr>
            <a:xfrm>
              <a:off x="6359612" y="4408885"/>
              <a:ext cx="4857028" cy="284701"/>
            </a:xfrm>
            <a:prstGeom prst="accentCallout1">
              <a:avLst>
                <a:gd name="adj1" fmla="val 24128"/>
                <a:gd name="adj2" fmla="val -1107"/>
                <a:gd name="adj3" fmla="val -150679"/>
                <a:gd name="adj4" fmla="val -6057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Pilih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Kategori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Swing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GUI Form</a:t>
              </a:r>
            </a:p>
            <a:p>
              <a:pPr marL="261938" indent="-261938">
                <a:tabLst>
                  <a:tab pos="261938" algn="l"/>
                </a:tabLst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79157" y="3921617"/>
              <a:ext cx="1374583" cy="20842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125376" y="3816625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716571" y="3007919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785195" y="347439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068416" y="6169054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" name="Line Callout 1 (Accent Bar) 19"/>
            <p:cNvSpPr/>
            <p:nvPr/>
          </p:nvSpPr>
          <p:spPr>
            <a:xfrm>
              <a:off x="6359612" y="4972431"/>
              <a:ext cx="4857028" cy="284701"/>
            </a:xfrm>
            <a:prstGeom prst="accentCallout1">
              <a:avLst>
                <a:gd name="adj1" fmla="val 24128"/>
                <a:gd name="adj2" fmla="val -1107"/>
                <a:gd name="adj3" fmla="val 441693"/>
                <a:gd name="adj4" fmla="val -4234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Selanjutnya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Next</a:t>
              </a:r>
              <a:endParaRPr lang="en-US" sz="1400" b="1" dirty="0">
                <a:solidFill>
                  <a:schemeClr val="tx1"/>
                </a:solidFill>
              </a:endParaRPr>
            </a:p>
            <a:p>
              <a:pPr marL="261938" indent="-261938">
                <a:tabLst>
                  <a:tab pos="261938" algn="l"/>
                </a:tabLst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0301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25" y="2106095"/>
            <a:ext cx="5903611" cy="4061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Merancang</a:t>
            </a:r>
            <a:r>
              <a:rPr lang="en-US" dirty="0"/>
              <a:t> VIEW 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74841"/>
            <a:ext cx="11754394" cy="5106504"/>
          </a:xfrm>
        </p:spPr>
        <p:txBody>
          <a:bodyPr>
            <a:normAutofit/>
          </a:bodyPr>
          <a:lstStyle/>
          <a:p>
            <a:pPr marL="226695" lvl="2" indent="0" algn="just" fontAlgn="auto">
              <a:spcAft>
                <a:spcPts val="0"/>
              </a:spcAft>
              <a:buClrTx/>
              <a:buNone/>
              <a:defRPr/>
            </a:pPr>
            <a:r>
              <a:rPr lang="en-US" sz="2200" dirty="0" err="1" smtClean="0">
                <a:latin typeface="+mn-lt"/>
                <a:cs typeface="Arial" pitchFamily="34" charset="0"/>
              </a:rPr>
              <a:t>Ikuti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Langkah-langkah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berikut</a:t>
            </a:r>
            <a:endParaRPr lang="en-US" sz="2200" dirty="0" smtClean="0">
              <a:latin typeface="+mn-lt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+mn-lt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08631" y="2470698"/>
            <a:ext cx="8762529" cy="3602724"/>
            <a:chOff x="2708631" y="2470698"/>
            <a:chExt cx="8762529" cy="3602724"/>
          </a:xfrm>
        </p:grpSpPr>
        <p:sp>
          <p:nvSpPr>
            <p:cNvPr id="5" name="Rectangle 4"/>
            <p:cNvSpPr/>
            <p:nvPr/>
          </p:nvSpPr>
          <p:spPr>
            <a:xfrm>
              <a:off x="2708631" y="2622382"/>
              <a:ext cx="3684105" cy="22115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198838" y="2571991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Line Callout 1 (Accent Bar) 6"/>
            <p:cNvSpPr/>
            <p:nvPr/>
          </p:nvSpPr>
          <p:spPr>
            <a:xfrm>
              <a:off x="6606504" y="247069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42065"/>
                <a:gd name="adj4" fmla="val -432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1400" dirty="0" smtClean="0">
                  <a:solidFill>
                    <a:schemeClr val="tx1"/>
                  </a:solidFill>
                </a:rPr>
                <a:t> Class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CetakLapPesanan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08631" y="3416023"/>
              <a:ext cx="3684105" cy="18277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198838" y="3317413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Callout 1 (Accent Bar) 9"/>
            <p:cNvSpPr/>
            <p:nvPr/>
          </p:nvSpPr>
          <p:spPr>
            <a:xfrm>
              <a:off x="6606504" y="3127389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74761"/>
                <a:gd name="adj4" fmla="val -40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Package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View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37409" y="5848778"/>
              <a:ext cx="610326" cy="22464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986602" y="5742416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Callout 1 (Accent Bar) 12"/>
            <p:cNvSpPr/>
            <p:nvPr/>
          </p:nvSpPr>
          <p:spPr>
            <a:xfrm>
              <a:off x="6614132" y="3673681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744742"/>
                <a:gd name="adj4" fmla="val -2968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Finish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219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Merancang</a:t>
            </a:r>
            <a:r>
              <a:rPr lang="en-US" dirty="0"/>
              <a:t> VIEW 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110345"/>
            <a:ext cx="11754394" cy="121689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BuatlahDesign</a:t>
            </a:r>
            <a:r>
              <a:rPr lang="en-US" dirty="0" smtClean="0"/>
              <a:t> Form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5878" y="2223343"/>
            <a:ext cx="11557447" cy="3964634"/>
            <a:chOff x="355878" y="2223343"/>
            <a:chExt cx="11557447" cy="39646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878" y="2223343"/>
              <a:ext cx="6417520" cy="2665516"/>
            </a:xfrm>
            <a:prstGeom prst="rect">
              <a:avLst/>
            </a:prstGeom>
          </p:spPr>
        </p:pic>
        <p:sp>
          <p:nvSpPr>
            <p:cNvPr id="21" name="Line Callout 1 (Accent Bar) 20"/>
            <p:cNvSpPr/>
            <p:nvPr/>
          </p:nvSpPr>
          <p:spPr>
            <a:xfrm>
              <a:off x="7313950" y="2223343"/>
              <a:ext cx="4599375" cy="963497"/>
            </a:xfrm>
            <a:prstGeom prst="accentCallout1">
              <a:avLst>
                <a:gd name="adj1" fmla="val 24128"/>
                <a:gd name="adj2" fmla="val -1107"/>
                <a:gd name="adj3" fmla="val 93369"/>
                <a:gd name="adj4" fmla="val -9080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2800" dirty="0" err="1">
                  <a:solidFill>
                    <a:schemeClr val="tx1"/>
                  </a:solidFill>
                </a:rPr>
                <a:t>Tipe</a:t>
              </a:r>
              <a:r>
                <a:rPr lang="en-US" sz="2800" dirty="0">
                  <a:solidFill>
                    <a:schemeClr val="tx1"/>
                  </a:solidFill>
                </a:rPr>
                <a:t> 	:	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JDateChooser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2800" dirty="0" err="1">
                  <a:solidFill>
                    <a:schemeClr val="tx1"/>
                  </a:solidFill>
                </a:rPr>
                <a:t>Nama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</a:rPr>
                <a:t>: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jdtTanggalAwal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Line Callout 1 (Accent Bar) 13"/>
            <p:cNvSpPr/>
            <p:nvPr/>
          </p:nvSpPr>
          <p:spPr>
            <a:xfrm>
              <a:off x="7313950" y="3556101"/>
              <a:ext cx="4599375" cy="963497"/>
            </a:xfrm>
            <a:prstGeom prst="accentCallout1">
              <a:avLst>
                <a:gd name="adj1" fmla="val 24128"/>
                <a:gd name="adj2" fmla="val -1107"/>
                <a:gd name="adj3" fmla="val -37749"/>
                <a:gd name="adj4" fmla="val -332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2800" dirty="0" err="1">
                  <a:solidFill>
                    <a:schemeClr val="tx1"/>
                  </a:solidFill>
                </a:rPr>
                <a:t>Tipe</a:t>
              </a:r>
              <a:r>
                <a:rPr lang="en-US" sz="2800" dirty="0">
                  <a:solidFill>
                    <a:schemeClr val="tx1"/>
                  </a:solidFill>
                </a:rPr>
                <a:t> 	:	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JDateChooser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2800" dirty="0" err="1">
                  <a:solidFill>
                    <a:schemeClr val="tx1"/>
                  </a:solidFill>
                </a:rPr>
                <a:t>Nama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</a:rPr>
                <a:t>: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jdtTanggalAkhir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Callout 1 (Accent Bar) 14"/>
            <p:cNvSpPr/>
            <p:nvPr/>
          </p:nvSpPr>
          <p:spPr>
            <a:xfrm>
              <a:off x="7313949" y="4888859"/>
              <a:ext cx="4599375" cy="963497"/>
            </a:xfrm>
            <a:prstGeom prst="accentCallout1">
              <a:avLst>
                <a:gd name="adj1" fmla="val 24128"/>
                <a:gd name="adj2" fmla="val -1107"/>
                <a:gd name="adj3" fmla="val -53983"/>
                <a:gd name="adj4" fmla="val -4319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2800" dirty="0" err="1">
                  <a:solidFill>
                    <a:schemeClr val="tx1"/>
                  </a:solidFill>
                </a:rPr>
                <a:t>Tipe</a:t>
              </a:r>
              <a:r>
                <a:rPr lang="en-US" sz="2800" dirty="0">
                  <a:solidFill>
                    <a:schemeClr val="tx1"/>
                  </a:solidFill>
                </a:rPr>
                <a:t> 	:	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JButton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2800" dirty="0" err="1">
                  <a:solidFill>
                    <a:schemeClr val="tx1"/>
                  </a:solidFill>
                </a:rPr>
                <a:t>Nama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</a:rPr>
                <a:t>: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btnCetakExcel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Line Callout 1 (Accent Bar) 15"/>
            <p:cNvSpPr/>
            <p:nvPr/>
          </p:nvSpPr>
          <p:spPr>
            <a:xfrm>
              <a:off x="2444298" y="5224480"/>
              <a:ext cx="4599375" cy="963497"/>
            </a:xfrm>
            <a:prstGeom prst="accentCallout1">
              <a:avLst>
                <a:gd name="adj1" fmla="val 24128"/>
                <a:gd name="adj2" fmla="val -1107"/>
                <a:gd name="adj3" fmla="val -73962"/>
                <a:gd name="adj4" fmla="val -1206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2800" dirty="0" err="1">
                  <a:solidFill>
                    <a:schemeClr val="tx1"/>
                  </a:solidFill>
                </a:rPr>
                <a:t>Tipe</a:t>
              </a:r>
              <a:r>
                <a:rPr lang="en-US" sz="2800" dirty="0">
                  <a:solidFill>
                    <a:schemeClr val="tx1"/>
                  </a:solidFill>
                </a:rPr>
                <a:t> 	:	 </a:t>
              </a:r>
              <a:r>
                <a:rPr lang="en-US" sz="2800" dirty="0" err="1">
                  <a:solidFill>
                    <a:schemeClr val="tx1"/>
                  </a:solidFill>
                </a:rPr>
                <a:t>JButton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2800" dirty="0" err="1">
                  <a:solidFill>
                    <a:schemeClr val="tx1"/>
                  </a:solidFill>
                </a:rPr>
                <a:t>Nama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</a:rPr>
                <a:t>: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btnPreview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44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Mendesain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iReport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.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iReport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terinstall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IDE </a:t>
            </a:r>
            <a:r>
              <a:rPr lang="en-US" dirty="0" err="1" smtClean="0"/>
              <a:t>Netbean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645" y="2934571"/>
            <a:ext cx="3203227" cy="3489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smtClean="0"/>
              <a:t>VIEW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11754394" cy="510650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Menambahkan</a:t>
            </a:r>
            <a:r>
              <a:rPr lang="en-US" dirty="0" smtClean="0"/>
              <a:t> method Getter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form yang </a:t>
            </a:r>
            <a:r>
              <a:rPr lang="en-US" dirty="0" err="1" smtClean="0"/>
              <a:t>boleh</a:t>
            </a:r>
            <a:r>
              <a:rPr lang="en-US" dirty="0" smtClean="0"/>
              <a:t>/</a:t>
            </a:r>
            <a:r>
              <a:rPr lang="en-US" dirty="0" err="1" smtClean="0"/>
              <a:t>diizinkan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class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  <a:r>
              <a:rPr lang="en-US" dirty="0" err="1" smtClean="0"/>
              <a:t>Dimana</a:t>
            </a:r>
            <a:r>
              <a:rPr lang="en-US" dirty="0" smtClean="0"/>
              <a:t> return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method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35425" y="3400711"/>
            <a:ext cx="2395676" cy="2950327"/>
            <a:chOff x="7502653" y="461864"/>
            <a:chExt cx="1594582" cy="21590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2232" y="487340"/>
              <a:ext cx="1495425" cy="213360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8777801" y="461864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02653" y="965431"/>
              <a:ext cx="1594582" cy="220335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7205072" y="3052580"/>
            <a:ext cx="385704" cy="3039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45645" y="3556438"/>
            <a:ext cx="2395676" cy="112377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48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Merancang</a:t>
            </a:r>
            <a:r>
              <a:rPr lang="en-US" dirty="0"/>
              <a:t> VIEW 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110344"/>
            <a:ext cx="4356797" cy="470757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Generate Code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1" y="1946103"/>
            <a:ext cx="7944693" cy="238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415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869" y="2794000"/>
            <a:ext cx="10824520" cy="1416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VIEW CETAK LAPORAN PESANAN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DONE !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764461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20586" y="1363971"/>
            <a:ext cx="10824520" cy="1371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>
                <a:solidFill>
                  <a:srgbClr val="002060"/>
                </a:solidFill>
              </a:rPr>
              <a:t>2</a:t>
            </a:r>
            <a:r>
              <a:rPr lang="nb-NO" sz="3600" b="1" dirty="0" smtClean="0">
                <a:solidFill>
                  <a:srgbClr val="002060"/>
                </a:solidFill>
              </a:rPr>
              <a:t>. CONTROLLER CETAK LAPORAN TRANSAKSI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581224" y="2735571"/>
            <a:ext cx="108245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Method-method yang </a:t>
            </a:r>
            <a:r>
              <a:rPr lang="en-US" sz="2400" dirty="0" err="1"/>
              <a:t>ada</a:t>
            </a:r>
            <a:r>
              <a:rPr lang="en-US" sz="2400" dirty="0"/>
              <a:t> di class controller </a:t>
            </a: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pengendali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pemroses</a:t>
            </a:r>
            <a:r>
              <a:rPr lang="en-US" sz="2400" dirty="0"/>
              <a:t> data </a:t>
            </a:r>
            <a:r>
              <a:rPr lang="en-US" sz="2400" dirty="0" err="1"/>
              <a:t>kedalam</a:t>
            </a:r>
            <a:r>
              <a:rPr lang="en-US" sz="2400" dirty="0"/>
              <a:t> Frame. </a:t>
            </a:r>
            <a:r>
              <a:rPr lang="en-US" sz="2400" dirty="0" err="1"/>
              <a:t>Fungsi-fungsi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nantinya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dipanggil</a:t>
            </a:r>
            <a:r>
              <a:rPr lang="en-US" sz="2400" dirty="0"/>
              <a:t> </a:t>
            </a:r>
            <a:r>
              <a:rPr lang="en-US" sz="2400" dirty="0" err="1"/>
              <a:t>kedalam</a:t>
            </a:r>
            <a:r>
              <a:rPr lang="en-US" sz="2400" dirty="0"/>
              <a:t> Frame </a:t>
            </a:r>
            <a:r>
              <a:rPr lang="en-US" sz="2400" dirty="0" err="1"/>
              <a:t>atau</a:t>
            </a:r>
            <a:r>
              <a:rPr lang="en-US" sz="2400" dirty="0"/>
              <a:t> View.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Semua</a:t>
            </a:r>
            <a:r>
              <a:rPr lang="en-US" sz="2400" dirty="0"/>
              <a:t> file yang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Package “</a:t>
            </a:r>
            <a:r>
              <a:rPr lang="en-US" sz="2400" b="1" dirty="0">
                <a:solidFill>
                  <a:srgbClr val="C00000"/>
                </a:solidFill>
              </a:rPr>
              <a:t>Controller</a:t>
            </a:r>
            <a:r>
              <a:rPr lang="en-US" sz="2400" dirty="0"/>
              <a:t>”.</a:t>
            </a:r>
          </a:p>
          <a:p>
            <a:pPr algn="just"/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1 file </a:t>
            </a:r>
            <a:r>
              <a:rPr lang="en-US" sz="2400" dirty="0" err="1"/>
              <a:t>yaitu</a:t>
            </a:r>
            <a:r>
              <a:rPr lang="en-US" sz="2400" dirty="0"/>
              <a:t> : </a:t>
            </a:r>
            <a:r>
              <a:rPr lang="en-US" sz="2400" b="1" dirty="0" err="1" smtClean="0">
                <a:solidFill>
                  <a:srgbClr val="C00000"/>
                </a:solidFill>
              </a:rPr>
              <a:t>ControllerCetakLapPesanan.Java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Controller </a:t>
            </a:r>
            <a:br>
              <a:rPr lang="en-US" dirty="0" smtClean="0"/>
            </a:br>
            <a:r>
              <a:rPr lang="en-US" dirty="0" smtClean="0"/>
              <a:t>ControllerCetakLapPesanan.java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Ikuti</a:t>
            </a:r>
            <a:r>
              <a:rPr lang="en-US" sz="2400" dirty="0"/>
              <a:t> </a:t>
            </a:r>
            <a:r>
              <a:rPr lang="en-US" sz="2400" dirty="0" err="1"/>
              <a:t>langkah-langkah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smtClean="0"/>
              <a:t>File </a:t>
            </a:r>
            <a:r>
              <a:rPr lang="en-US" b="1" dirty="0" smtClean="0">
                <a:sym typeface="Wingdings" panose="05000000000000000000" pitchFamily="2" charset="2"/>
              </a:rPr>
              <a:t> New File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8932" y="2282286"/>
            <a:ext cx="11366527" cy="4185411"/>
            <a:chOff x="158932" y="2282286"/>
            <a:chExt cx="11366527" cy="41854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932" y="2282286"/>
              <a:ext cx="6066774" cy="4185411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2058595" y="2432708"/>
              <a:ext cx="9466864" cy="3961735"/>
              <a:chOff x="2268664" y="2432708"/>
              <a:chExt cx="9466864" cy="396173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478312" y="2813329"/>
                <a:ext cx="3896842" cy="246404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Line Callout 1 (Accent Bar) 7"/>
              <p:cNvSpPr/>
              <p:nvPr/>
            </p:nvSpPr>
            <p:spPr>
              <a:xfrm>
                <a:off x="6878500" y="2432708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119348"/>
                  <a:gd name="adj4" fmla="val -8773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Pilih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Project </a:t>
                </a:r>
                <a:r>
                  <a:rPr lang="en-US" sz="1400" b="1" dirty="0" err="1" smtClean="0">
                    <a:solidFill>
                      <a:schemeClr val="tx1"/>
                    </a:solidFill>
                  </a:rPr>
                  <a:t>SistemPenjualan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214337" y="2700411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268664" y="3531060"/>
                <a:ext cx="576136" cy="20274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960864" y="3209212"/>
                <a:ext cx="2401589" cy="23812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71964" y="6098455"/>
                <a:ext cx="746552" cy="29598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186996" y="3119169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3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723346" y="3447340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461575" y="5987228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4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Line Callout 1 (Accent Bar) 15"/>
              <p:cNvSpPr/>
              <p:nvPr/>
            </p:nvSpPr>
            <p:spPr>
              <a:xfrm>
                <a:off x="6878500" y="2976748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70303"/>
                  <a:gd name="adj4" fmla="val -955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Pilih</a:t>
                </a:r>
                <a:r>
                  <a:rPr lang="en-US" sz="1400" dirty="0">
                    <a:solidFill>
                      <a:schemeClr val="tx1"/>
                    </a:solidFill>
                  </a:rPr>
                  <a:t> File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Tipe</a:t>
                </a:r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Java Class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Line Callout 1 (Accent Bar) 16"/>
              <p:cNvSpPr/>
              <p:nvPr/>
            </p:nvSpPr>
            <p:spPr>
              <a:xfrm>
                <a:off x="6878500" y="3572142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3424"/>
                  <a:gd name="adj4" fmla="val -8041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Pilih</a:t>
                </a:r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Kategori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Java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Line Callout 1 (Accent Bar) 17"/>
              <p:cNvSpPr/>
              <p:nvPr/>
            </p:nvSpPr>
            <p:spPr>
              <a:xfrm>
                <a:off x="6878500" y="4045478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694509"/>
                  <a:gd name="adj4" fmla="val -4747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Klik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tombol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Next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82000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54" y="1413321"/>
            <a:ext cx="7010400" cy="4829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Membuat</a:t>
            </a:r>
            <a:r>
              <a:rPr lang="en-US" dirty="0"/>
              <a:t> Controller </a:t>
            </a:r>
            <a:br>
              <a:rPr lang="en-US" dirty="0"/>
            </a:br>
            <a:r>
              <a:rPr lang="en-US" dirty="0"/>
              <a:t>ControllerCetakLapPesanan.java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9553" y="2022032"/>
            <a:ext cx="4197064" cy="21753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(Accent Bar) 8"/>
          <p:cNvSpPr/>
          <p:nvPr/>
        </p:nvSpPr>
        <p:spPr>
          <a:xfrm>
            <a:off x="7826141" y="1813140"/>
            <a:ext cx="4087185" cy="293185"/>
          </a:xfrm>
          <a:prstGeom prst="accentCallout1">
            <a:avLst>
              <a:gd name="adj1" fmla="val 24128"/>
              <a:gd name="adj2" fmla="val -1107"/>
              <a:gd name="adj3" fmla="val 61386"/>
              <a:gd name="adj4" fmla="val -137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1938" indent="-261938">
              <a:tabLst>
                <a:tab pos="261938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Isi </a:t>
            </a:r>
            <a:r>
              <a:rPr lang="en-US" sz="1400" dirty="0" err="1" smtClean="0">
                <a:solidFill>
                  <a:schemeClr val="tx1"/>
                </a:solidFill>
              </a:rPr>
              <a:t>Nama</a:t>
            </a:r>
            <a:r>
              <a:rPr lang="en-US" sz="1400" dirty="0" smtClean="0">
                <a:solidFill>
                  <a:schemeClr val="tx1"/>
                </a:solidFill>
              </a:rPr>
              <a:t> Class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ControllerCetakLapPesanan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74406" y="1922782"/>
            <a:ext cx="254129" cy="1963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19553" y="2949132"/>
            <a:ext cx="4197064" cy="21753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74406" y="2888006"/>
            <a:ext cx="254129" cy="1963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Line Callout 1 (Accent Bar) 12"/>
          <p:cNvSpPr/>
          <p:nvPr/>
        </p:nvSpPr>
        <p:spPr>
          <a:xfrm>
            <a:off x="7826141" y="2416917"/>
            <a:ext cx="3663855" cy="287221"/>
          </a:xfrm>
          <a:prstGeom prst="accentCallout1">
            <a:avLst>
              <a:gd name="adj1" fmla="val 24128"/>
              <a:gd name="adj2" fmla="val -1107"/>
              <a:gd name="adj3" fmla="val 166690"/>
              <a:gd name="adj4" fmla="val -137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1938" indent="-261938">
              <a:tabLst>
                <a:tab pos="261938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Isi package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Controller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33576" y="5813995"/>
            <a:ext cx="771871" cy="2481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52371" y="5702769"/>
            <a:ext cx="254129" cy="1963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Line Callout 1 (Accent Bar) 15"/>
          <p:cNvSpPr/>
          <p:nvPr/>
        </p:nvSpPr>
        <p:spPr>
          <a:xfrm>
            <a:off x="7826141" y="3057158"/>
            <a:ext cx="3663855" cy="287221"/>
          </a:xfrm>
          <a:prstGeom prst="accentCallout1">
            <a:avLst>
              <a:gd name="adj1" fmla="val 24128"/>
              <a:gd name="adj2" fmla="val -1107"/>
              <a:gd name="adj3" fmla="val 886356"/>
              <a:gd name="adj4" fmla="val -513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1938" indent="-261938">
              <a:tabLst>
                <a:tab pos="261938" algn="l"/>
              </a:tabLst>
            </a:pPr>
            <a:r>
              <a:rPr lang="en-US" sz="1400" dirty="0" err="1" smtClean="0">
                <a:solidFill>
                  <a:schemeClr val="tx1"/>
                </a:solidFill>
              </a:rPr>
              <a:t>Klik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tombol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Finish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764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Membuat</a:t>
            </a:r>
            <a:r>
              <a:rPr lang="en-US" dirty="0"/>
              <a:t> Controller </a:t>
            </a:r>
            <a:br>
              <a:rPr lang="en-US" dirty="0"/>
            </a:br>
            <a:r>
              <a:rPr lang="en-US" dirty="0"/>
              <a:t>ControllerCetakLapPesanan.java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182" y="1265088"/>
            <a:ext cx="8519893" cy="539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76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Membuat</a:t>
            </a:r>
            <a:r>
              <a:rPr lang="en-US" dirty="0"/>
              <a:t> Controller </a:t>
            </a:r>
            <a:br>
              <a:rPr lang="en-US" dirty="0"/>
            </a:br>
            <a:r>
              <a:rPr lang="en-US" dirty="0"/>
              <a:t>ControllerCetakLapPesanan.java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67" y="1544073"/>
            <a:ext cx="9688523" cy="388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175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Membuat</a:t>
            </a:r>
            <a:r>
              <a:rPr lang="en-US" dirty="0"/>
              <a:t> Controller </a:t>
            </a:r>
            <a:br>
              <a:rPr lang="en-US" dirty="0"/>
            </a:br>
            <a:r>
              <a:rPr lang="en-US" dirty="0"/>
              <a:t>ControllerCetakLapPesanan.java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62" y="1361193"/>
            <a:ext cx="11415333" cy="510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511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Membuat</a:t>
            </a:r>
            <a:r>
              <a:rPr lang="en-US" dirty="0"/>
              <a:t> Controller </a:t>
            </a:r>
            <a:br>
              <a:rPr lang="en-US" dirty="0"/>
            </a:br>
            <a:r>
              <a:rPr lang="en-US" dirty="0"/>
              <a:t>ControllerCetakLapPesanan.java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392" y="1361193"/>
            <a:ext cx="9125473" cy="523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1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89" y="2288854"/>
            <a:ext cx="6008265" cy="4133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364450"/>
            <a:ext cx="11754394" cy="623004"/>
          </a:xfrm>
        </p:spPr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110344"/>
            <a:ext cx="11754394" cy="535735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Ikuti</a:t>
            </a:r>
            <a:r>
              <a:rPr lang="en-US" dirty="0" smtClean="0"/>
              <a:t> 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smtClean="0"/>
              <a:t>Menu File </a:t>
            </a:r>
            <a:r>
              <a:rPr lang="en-US" b="1" dirty="0" smtClean="0">
                <a:sym typeface="Wingdings" panose="05000000000000000000" pitchFamily="2" charset="2"/>
              </a:rPr>
              <a:t> New File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78312" y="2813329"/>
            <a:ext cx="3896842" cy="24640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Callout 1 (Accent Bar) 6"/>
          <p:cNvSpPr/>
          <p:nvPr/>
        </p:nvSpPr>
        <p:spPr>
          <a:xfrm>
            <a:off x="6878500" y="2263738"/>
            <a:ext cx="5242783" cy="627025"/>
          </a:xfrm>
          <a:prstGeom prst="accentCallout1">
            <a:avLst>
              <a:gd name="adj1" fmla="val 24128"/>
              <a:gd name="adj2" fmla="val -1107"/>
              <a:gd name="adj3" fmla="val 76720"/>
              <a:gd name="adj4" fmla="val -8504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1938" indent="-261938">
              <a:tabLst>
                <a:tab pos="261938" algn="l"/>
              </a:tabLst>
            </a:pPr>
            <a:r>
              <a:rPr lang="en-US" sz="3200" dirty="0" err="1" smtClean="0">
                <a:solidFill>
                  <a:schemeClr val="tx1"/>
                </a:solidFill>
              </a:rPr>
              <a:t>Pilih</a:t>
            </a:r>
            <a:r>
              <a:rPr lang="en-US" sz="3200" dirty="0" smtClean="0">
                <a:solidFill>
                  <a:schemeClr val="tx1"/>
                </a:solidFill>
              </a:rPr>
              <a:t> Project </a:t>
            </a:r>
            <a:r>
              <a:rPr lang="en-US" sz="3200" b="1" dirty="0" err="1" smtClean="0">
                <a:solidFill>
                  <a:schemeClr val="tx1"/>
                </a:solidFill>
              </a:rPr>
              <a:t>SistemPenjualan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14337" y="2700411"/>
            <a:ext cx="256728" cy="2224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190244" y="3226906"/>
            <a:ext cx="789830" cy="22043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41112" y="3484043"/>
            <a:ext cx="2273225" cy="23161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71964" y="6098455"/>
            <a:ext cx="746552" cy="29598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56288" y="3533674"/>
            <a:ext cx="256728" cy="2224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58061" y="3261590"/>
            <a:ext cx="256728" cy="2224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61575" y="5987228"/>
            <a:ext cx="256728" cy="2224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Line Callout 1 (Accent Bar) 14"/>
          <p:cNvSpPr/>
          <p:nvPr/>
        </p:nvSpPr>
        <p:spPr>
          <a:xfrm>
            <a:off x="6876695" y="4314953"/>
            <a:ext cx="5036631" cy="535186"/>
          </a:xfrm>
          <a:prstGeom prst="accentCallout1">
            <a:avLst>
              <a:gd name="adj1" fmla="val 24128"/>
              <a:gd name="adj2" fmla="val -1107"/>
              <a:gd name="adj3" fmla="val -116325"/>
              <a:gd name="adj4" fmla="val -955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1938" indent="-261938">
              <a:tabLst>
                <a:tab pos="261938" algn="l"/>
              </a:tabLst>
            </a:pPr>
            <a:r>
              <a:rPr lang="en-US" sz="3200" dirty="0" err="1">
                <a:solidFill>
                  <a:schemeClr val="tx1"/>
                </a:solidFill>
              </a:rPr>
              <a:t>Pilih</a:t>
            </a:r>
            <a:r>
              <a:rPr lang="en-US" sz="3200" dirty="0">
                <a:solidFill>
                  <a:schemeClr val="tx1"/>
                </a:solidFill>
              </a:rPr>
              <a:t> File </a:t>
            </a:r>
            <a:r>
              <a:rPr lang="en-US" sz="3200" dirty="0" err="1">
                <a:solidFill>
                  <a:schemeClr val="tx1"/>
                </a:solidFill>
              </a:rPr>
              <a:t>Tipe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Report Wizard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Line Callout 1 (Accent Bar) 15"/>
          <p:cNvSpPr/>
          <p:nvPr/>
        </p:nvSpPr>
        <p:spPr>
          <a:xfrm>
            <a:off x="6876695" y="3233285"/>
            <a:ext cx="4857028" cy="507295"/>
          </a:xfrm>
          <a:prstGeom prst="accentCallout1">
            <a:avLst>
              <a:gd name="adj1" fmla="val 24128"/>
              <a:gd name="adj2" fmla="val -1107"/>
              <a:gd name="adj3" fmla="val 21761"/>
              <a:gd name="adj4" fmla="val -78008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1938" indent="-261938">
              <a:tabLst>
                <a:tab pos="261938" algn="l"/>
              </a:tabLst>
            </a:pPr>
            <a:r>
              <a:rPr lang="en-US" sz="3200" dirty="0" err="1">
                <a:solidFill>
                  <a:schemeClr val="tx1"/>
                </a:solidFill>
              </a:rPr>
              <a:t>Pilih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Kategori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Report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Line Callout 1 (Accent Bar) 16"/>
          <p:cNvSpPr/>
          <p:nvPr/>
        </p:nvSpPr>
        <p:spPr>
          <a:xfrm>
            <a:off x="6876695" y="5240662"/>
            <a:ext cx="4857028" cy="284842"/>
          </a:xfrm>
          <a:prstGeom prst="accentCallout1">
            <a:avLst>
              <a:gd name="adj1" fmla="val 24128"/>
              <a:gd name="adj2" fmla="val -1107"/>
              <a:gd name="adj3" fmla="val 294469"/>
              <a:gd name="adj4" fmla="val -45154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1938" indent="-261938">
              <a:tabLst>
                <a:tab pos="261938" algn="l"/>
              </a:tabLst>
            </a:pPr>
            <a:r>
              <a:rPr lang="en-US" sz="3200" dirty="0" err="1" smtClean="0">
                <a:solidFill>
                  <a:schemeClr val="tx1"/>
                </a:solidFill>
              </a:rPr>
              <a:t>Klik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tombol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Next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516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869" y="2794000"/>
            <a:ext cx="10824520" cy="1416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CONTROLLER CETAK LAPORAN PESANAN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DONE !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729568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869" y="2794000"/>
            <a:ext cx="10824520" cy="1416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KEMBALI KE VIEW CETAK LAPORAN PESANAN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0251566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78" y="3969515"/>
            <a:ext cx="7600422" cy="2628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Menghubungkan</a:t>
            </a:r>
            <a:r>
              <a:rPr lang="en-US" dirty="0" smtClean="0"/>
              <a:t> Controller </a:t>
            </a:r>
            <a:r>
              <a:rPr lang="en-US" dirty="0" err="1" smtClean="0"/>
              <a:t>dengan</a:t>
            </a:r>
            <a:r>
              <a:rPr lang="en-US" dirty="0" smtClean="0"/>
              <a:t> View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(View CetakLapPesanan.java)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2"/>
            <a:ext cx="11754394" cy="69002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Tambahkan</a:t>
            </a:r>
            <a:r>
              <a:rPr lang="en-US" dirty="0" smtClean="0"/>
              <a:t> import class controller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import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8932" y="3364220"/>
            <a:ext cx="11754394" cy="632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Membuat</a:t>
            </a:r>
            <a:r>
              <a:rPr lang="en-US" dirty="0" smtClean="0"/>
              <a:t> variable global </a:t>
            </a:r>
            <a:r>
              <a:rPr lang="en-US" dirty="0" err="1" smtClean="0"/>
              <a:t>dari</a:t>
            </a:r>
            <a:r>
              <a:rPr lang="en-US" dirty="0" smtClean="0"/>
              <a:t> class </a:t>
            </a:r>
            <a:r>
              <a:rPr lang="en-US" dirty="0" err="1" smtClean="0"/>
              <a:t>ControllerPesanan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konstruktor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5653" y="4010970"/>
            <a:ext cx="7865593" cy="2083355"/>
            <a:chOff x="526526" y="3431180"/>
            <a:chExt cx="7865593" cy="2083355"/>
          </a:xfrm>
        </p:grpSpPr>
        <p:sp>
          <p:nvSpPr>
            <p:cNvPr id="9" name="Rectangle 8"/>
            <p:cNvSpPr/>
            <p:nvPr/>
          </p:nvSpPr>
          <p:spPr>
            <a:xfrm>
              <a:off x="526526" y="3431180"/>
              <a:ext cx="6961008" cy="279757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1" y="4458033"/>
              <a:ext cx="7706318" cy="105650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78" y="2241564"/>
            <a:ext cx="7600422" cy="100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69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Menghubungkan</a:t>
            </a:r>
            <a:r>
              <a:rPr lang="en-US" dirty="0"/>
              <a:t> Controller </a:t>
            </a:r>
            <a:r>
              <a:rPr lang="en-US" dirty="0" err="1"/>
              <a:t>dengan</a:t>
            </a:r>
            <a:r>
              <a:rPr lang="en-US" dirty="0"/>
              <a:t> View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/>
              <a:t>L</a:t>
            </a:r>
            <a:r>
              <a:rPr lang="en-US" dirty="0" err="1" smtClean="0"/>
              <a:t>aporan</a:t>
            </a:r>
            <a:r>
              <a:rPr lang="en-US" dirty="0" smtClean="0"/>
              <a:t> </a:t>
            </a:r>
            <a:r>
              <a:rPr lang="en-US" dirty="0" err="1"/>
              <a:t>Pesanan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(View </a:t>
            </a:r>
            <a:r>
              <a:rPr lang="en-US" dirty="0" smtClean="0"/>
              <a:t>CetakLapPesanan.java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856525"/>
            <a:ext cx="5748573" cy="197606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 err="1" smtClean="0"/>
              <a:t>Memberikan</a:t>
            </a:r>
            <a:r>
              <a:rPr lang="en-US" sz="2000" dirty="0" smtClean="0"/>
              <a:t> Event </a:t>
            </a:r>
            <a:r>
              <a:rPr lang="en-US" sz="2000" dirty="0" err="1" smtClean="0"/>
              <a:t>actionPerformed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button Preview. </a:t>
            </a:r>
            <a:r>
              <a:rPr lang="en-US" sz="2000" dirty="0" err="1" smtClean="0"/>
              <a:t>actionPerformed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event yang </a:t>
            </a:r>
            <a:r>
              <a:rPr lang="en-US" sz="2000" dirty="0" err="1" smtClean="0"/>
              <a:t>diberikan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objek</a:t>
            </a:r>
            <a:r>
              <a:rPr lang="en-US" sz="2000" dirty="0" smtClean="0"/>
              <a:t> </a:t>
            </a:r>
            <a:r>
              <a:rPr lang="en-US" sz="2000" dirty="0" err="1" smtClean="0"/>
              <a:t>diklik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dirty="0" err="1" smtClean="0"/>
              <a:t>Kanan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button preview</a:t>
            </a:r>
            <a:r>
              <a:rPr lang="en-US" sz="2000" dirty="0" smtClean="0">
                <a:sym typeface="Wingdings" panose="05000000000000000000" pitchFamily="2" charset="2"/>
              </a:rPr>
              <a:t> Events  Action </a:t>
            </a:r>
            <a:r>
              <a:rPr lang="en-US" sz="2000" dirty="0" err="1" smtClean="0">
                <a:sym typeface="Wingdings" panose="05000000000000000000" pitchFamily="2" charset="2"/>
              </a:rPr>
              <a:t>actionPerformed</a:t>
            </a:r>
            <a:endParaRPr lang="en-US" sz="2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4466" y="4327925"/>
            <a:ext cx="11754394" cy="974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ketik</a:t>
            </a:r>
            <a:r>
              <a:rPr lang="en-US" sz="2400" b="1" dirty="0" smtClean="0">
                <a:solidFill>
                  <a:srgbClr val="FF0000"/>
                </a:solidFill>
              </a:rPr>
              <a:t> script </a:t>
            </a:r>
            <a:r>
              <a:rPr lang="en-US" sz="2400" b="1" dirty="0" err="1" smtClean="0">
                <a:solidFill>
                  <a:srgbClr val="FF0000"/>
                </a:solidFill>
              </a:rPr>
              <a:t>berikut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pada</a:t>
            </a:r>
            <a:r>
              <a:rPr lang="en-US" sz="2400" b="1" dirty="0" smtClean="0">
                <a:solidFill>
                  <a:srgbClr val="FF0000"/>
                </a:solidFill>
              </a:rPr>
              <a:t> button Preview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505" y="1594234"/>
            <a:ext cx="6219825" cy="2486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38" y="4949750"/>
            <a:ext cx="10672689" cy="114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390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Menghubungkan</a:t>
            </a:r>
            <a:r>
              <a:rPr lang="en-US" dirty="0"/>
              <a:t> Controller </a:t>
            </a:r>
            <a:r>
              <a:rPr lang="en-US" dirty="0" err="1"/>
              <a:t>dengan</a:t>
            </a:r>
            <a:r>
              <a:rPr lang="en-US" dirty="0"/>
              <a:t> View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/>
              <a:t>L</a:t>
            </a:r>
            <a:r>
              <a:rPr lang="en-US" dirty="0" err="1" smtClean="0"/>
              <a:t>aporan</a:t>
            </a:r>
            <a:r>
              <a:rPr lang="en-US" dirty="0" smtClean="0"/>
              <a:t> </a:t>
            </a:r>
            <a:r>
              <a:rPr lang="en-US" dirty="0" err="1"/>
              <a:t>Pesanan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(View </a:t>
            </a:r>
            <a:r>
              <a:rPr lang="en-US" dirty="0" smtClean="0"/>
              <a:t>CetakLapPesanan.java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856525"/>
            <a:ext cx="5748573" cy="19760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 err="1" smtClean="0"/>
              <a:t>Memberikan</a:t>
            </a:r>
            <a:r>
              <a:rPr lang="en-US" sz="2200" dirty="0" smtClean="0"/>
              <a:t> Event </a:t>
            </a:r>
            <a:r>
              <a:rPr lang="en-US" sz="2200" dirty="0" err="1" smtClean="0"/>
              <a:t>actionPerformed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button </a:t>
            </a:r>
            <a:r>
              <a:rPr lang="en-US" sz="2200" dirty="0" err="1" smtClean="0"/>
              <a:t>Cetak</a:t>
            </a:r>
            <a:r>
              <a:rPr lang="en-US" sz="2200" dirty="0" smtClean="0"/>
              <a:t> Excel. </a:t>
            </a:r>
            <a:r>
              <a:rPr lang="en-US" sz="2200" dirty="0" err="1" smtClean="0"/>
              <a:t>actionPerformed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sebuah</a:t>
            </a:r>
            <a:r>
              <a:rPr lang="en-US" sz="2200" dirty="0" smtClean="0"/>
              <a:t> event yang </a:t>
            </a:r>
            <a:r>
              <a:rPr lang="en-US" sz="2200" dirty="0" err="1" smtClean="0"/>
              <a:t>diberikan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saat</a:t>
            </a:r>
            <a:r>
              <a:rPr lang="en-US" sz="2200" dirty="0" smtClean="0"/>
              <a:t> </a:t>
            </a:r>
            <a:r>
              <a:rPr lang="en-US" sz="2200" dirty="0" err="1" smtClean="0"/>
              <a:t>objek</a:t>
            </a:r>
            <a:r>
              <a:rPr lang="en-US" sz="2200" dirty="0" smtClean="0"/>
              <a:t> </a:t>
            </a:r>
            <a:r>
              <a:rPr lang="en-US" sz="2200" dirty="0" err="1" smtClean="0"/>
              <a:t>diklik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pengguna</a:t>
            </a:r>
            <a:r>
              <a:rPr lang="en-US" sz="2200" dirty="0" smtClean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 err="1" smtClean="0"/>
              <a:t>Klik</a:t>
            </a:r>
            <a:r>
              <a:rPr lang="en-US" sz="2200" dirty="0" smtClean="0"/>
              <a:t> </a:t>
            </a:r>
            <a:r>
              <a:rPr lang="en-US" sz="2200" dirty="0" err="1" smtClean="0"/>
              <a:t>Kanan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button </a:t>
            </a:r>
            <a:r>
              <a:rPr lang="en-US" sz="2200" dirty="0" err="1" smtClean="0"/>
              <a:t>cetak</a:t>
            </a:r>
            <a:r>
              <a:rPr lang="en-US" sz="2200" dirty="0" smtClean="0"/>
              <a:t> Excel </a:t>
            </a:r>
            <a:r>
              <a:rPr lang="en-US" sz="2200" dirty="0" smtClean="0">
                <a:sym typeface="Wingdings" panose="05000000000000000000" pitchFamily="2" charset="2"/>
              </a:rPr>
              <a:t> Events  Action </a:t>
            </a:r>
            <a:r>
              <a:rPr lang="en-US" sz="2200" dirty="0" err="1" smtClean="0">
                <a:sym typeface="Wingdings" panose="05000000000000000000" pitchFamily="2" charset="2"/>
              </a:rPr>
              <a:t>actionPerformed</a:t>
            </a:r>
            <a:endParaRPr lang="en-US" sz="2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4466" y="4327925"/>
            <a:ext cx="11754394" cy="974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ketik</a:t>
            </a:r>
            <a:r>
              <a:rPr lang="en-US" sz="2400" b="1" dirty="0" smtClean="0">
                <a:solidFill>
                  <a:srgbClr val="FF0000"/>
                </a:solidFill>
              </a:rPr>
              <a:t> script </a:t>
            </a:r>
            <a:r>
              <a:rPr lang="en-US" sz="2400" b="1" dirty="0" err="1" smtClean="0">
                <a:solidFill>
                  <a:srgbClr val="FF0000"/>
                </a:solidFill>
              </a:rPr>
              <a:t>berikut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pada</a:t>
            </a:r>
            <a:r>
              <a:rPr lang="en-US" sz="2400" b="1" dirty="0" smtClean="0">
                <a:solidFill>
                  <a:srgbClr val="FF0000"/>
                </a:solidFill>
              </a:rPr>
              <a:t> button </a:t>
            </a:r>
            <a:r>
              <a:rPr lang="en-US" sz="2400" b="1" dirty="0" err="1" smtClean="0">
                <a:solidFill>
                  <a:srgbClr val="FF0000"/>
                </a:solidFill>
              </a:rPr>
              <a:t>Cetak</a:t>
            </a:r>
            <a:r>
              <a:rPr lang="en-US" sz="2400" b="1" dirty="0" smtClean="0">
                <a:solidFill>
                  <a:srgbClr val="FF0000"/>
                </a:solidFill>
              </a:rPr>
              <a:t> Excel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617" y="1739659"/>
            <a:ext cx="6338709" cy="1885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93" y="4815042"/>
            <a:ext cx="11222832" cy="11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527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19" y="3620880"/>
            <a:ext cx="10138853" cy="2056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Menghubungkan</a:t>
            </a:r>
            <a:r>
              <a:rPr lang="en-US" dirty="0" smtClean="0"/>
              <a:t> Menu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View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3"/>
            <a:ext cx="11754394" cy="195631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menu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view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.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menu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form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global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view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class menu </a:t>
            </a:r>
            <a:r>
              <a:rPr lang="en-US" dirty="0" err="1" smtClean="0"/>
              <a:t>utama</a:t>
            </a:r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8932" y="5095678"/>
            <a:ext cx="10394273" cy="34119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377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Menghubungkan</a:t>
            </a:r>
            <a:r>
              <a:rPr lang="en-US" dirty="0"/>
              <a:t> Menu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View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02233" y="4572741"/>
            <a:ext cx="2037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err="1" smtClean="0">
                <a:solidFill>
                  <a:srgbClr val="FF0000"/>
                </a:solidFill>
              </a:rPr>
              <a:t>Ketik</a:t>
            </a:r>
            <a:r>
              <a:rPr lang="en-US" b="1" dirty="0" smtClean="0">
                <a:solidFill>
                  <a:srgbClr val="FF0000"/>
                </a:solidFill>
              </a:rPr>
              <a:t> script </a:t>
            </a:r>
            <a:r>
              <a:rPr lang="en-US" b="1" dirty="0" err="1" smtClean="0">
                <a:solidFill>
                  <a:srgbClr val="FF0000"/>
                </a:solidFill>
              </a:rPr>
              <a:t>ini</a:t>
            </a:r>
            <a:endParaRPr lang="id-ID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33" y="1478807"/>
            <a:ext cx="9326505" cy="2616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969" y="4572741"/>
            <a:ext cx="7411252" cy="139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033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8932" y="2438400"/>
            <a:ext cx="11754394" cy="14906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2113" lvl="1" indent="0" algn="ctr">
              <a:buFont typeface="Arial" panose="020B0604020202020204" pitchFamily="34" charset="0"/>
              <a:buNone/>
            </a:pPr>
            <a:r>
              <a:rPr lang="en-US" sz="7200" b="1" u="sng" smtClean="0">
                <a:latin typeface="Bradley Hand ITC" pitchFamily="66" charset="0"/>
              </a:rPr>
              <a:t>Selesai</a:t>
            </a:r>
            <a:endParaRPr lang="nb-NO" sz="6600" u="sng" dirty="0" smtClean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4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364450"/>
            <a:ext cx="11754394" cy="623004"/>
          </a:xfrm>
        </p:spPr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110344"/>
            <a:ext cx="11754394" cy="5357353"/>
          </a:xfrm>
        </p:spPr>
        <p:txBody>
          <a:bodyPr/>
          <a:lstStyle/>
          <a:p>
            <a:r>
              <a:rPr lang="en-US" dirty="0" err="1" smtClean="0"/>
              <a:t>Memilih</a:t>
            </a:r>
            <a:r>
              <a:rPr lang="en-US" dirty="0" smtClean="0"/>
              <a:t> Layout Report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79" y="1718355"/>
            <a:ext cx="6591300" cy="4524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9969" y="2307102"/>
            <a:ext cx="1167620" cy="160371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Callout 1 (Accent Bar) 5"/>
          <p:cNvSpPr/>
          <p:nvPr/>
        </p:nvSpPr>
        <p:spPr>
          <a:xfrm>
            <a:off x="7418777" y="1908101"/>
            <a:ext cx="4316751" cy="1074250"/>
          </a:xfrm>
          <a:prstGeom prst="accentCallout1">
            <a:avLst>
              <a:gd name="adj1" fmla="val 24128"/>
              <a:gd name="adj2" fmla="val -1107"/>
              <a:gd name="adj3" fmla="val 80062"/>
              <a:gd name="adj4" fmla="val -48531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0" algn="l"/>
              </a:tabLst>
            </a:pPr>
            <a:r>
              <a:rPr lang="en-US" sz="3200" dirty="0" err="1" smtClean="0">
                <a:solidFill>
                  <a:schemeClr val="tx1"/>
                </a:solidFill>
              </a:rPr>
              <a:t>Pilih</a:t>
            </a:r>
            <a:r>
              <a:rPr lang="en-US" sz="3200" dirty="0" smtClean="0">
                <a:solidFill>
                  <a:schemeClr val="tx1"/>
                </a:solidFill>
              </a:rPr>
              <a:t> Template Report yang </a:t>
            </a:r>
            <a:r>
              <a:rPr lang="en-US" sz="3200" dirty="0" err="1" smtClean="0">
                <a:solidFill>
                  <a:schemeClr val="tx1"/>
                </a:solidFill>
              </a:rPr>
              <a:t>akan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kita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gunakan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149760" y="2195874"/>
            <a:ext cx="399876" cy="3503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82140" y="5697415"/>
            <a:ext cx="899349" cy="48096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Callout 1 (Accent Bar) 11"/>
          <p:cNvSpPr/>
          <p:nvPr/>
        </p:nvSpPr>
        <p:spPr>
          <a:xfrm>
            <a:off x="7418777" y="3443417"/>
            <a:ext cx="4316751" cy="608078"/>
          </a:xfrm>
          <a:prstGeom prst="accentCallout1">
            <a:avLst>
              <a:gd name="adj1" fmla="val 24128"/>
              <a:gd name="adj2" fmla="val -1107"/>
              <a:gd name="adj3" fmla="val 352922"/>
              <a:gd name="adj4" fmla="val -56352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0" algn="l"/>
              </a:tabLst>
            </a:pPr>
            <a:r>
              <a:rPr lang="en-US" sz="3200" dirty="0" err="1" smtClean="0">
                <a:solidFill>
                  <a:schemeClr val="tx1"/>
                </a:solidFill>
              </a:rPr>
              <a:t>Klik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tombol</a:t>
            </a:r>
            <a:r>
              <a:rPr lang="en-US" sz="3200" dirty="0" smtClean="0">
                <a:solidFill>
                  <a:schemeClr val="tx1"/>
                </a:solidFill>
              </a:rPr>
              <a:t> Next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96298" y="5522226"/>
            <a:ext cx="370381" cy="3503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8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8932" y="1511445"/>
            <a:ext cx="12033068" cy="4815575"/>
            <a:chOff x="158932" y="1652122"/>
            <a:chExt cx="12033068" cy="4815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932" y="1890319"/>
              <a:ext cx="7330439" cy="457737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066755" y="2613424"/>
              <a:ext cx="4290647" cy="340791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ine Callout 1 (Accent Bar) 5"/>
            <p:cNvSpPr/>
            <p:nvPr/>
          </p:nvSpPr>
          <p:spPr>
            <a:xfrm>
              <a:off x="7772105" y="1652122"/>
              <a:ext cx="4038077" cy="1074250"/>
            </a:xfrm>
            <a:prstGeom prst="accentCallout1">
              <a:avLst>
                <a:gd name="adj1" fmla="val 24128"/>
                <a:gd name="adj2" fmla="val -1107"/>
                <a:gd name="adj3" fmla="val 87919"/>
                <a:gd name="adj4" fmla="val -26583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0" algn="l"/>
                </a:tabLst>
              </a:pPr>
              <a:r>
                <a:rPr lang="en-US" sz="3200" dirty="0" err="1" smtClean="0">
                  <a:solidFill>
                    <a:schemeClr val="tx1"/>
                  </a:solidFill>
                </a:rPr>
                <a:t>Masukan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3200" dirty="0" smtClean="0">
                  <a:solidFill>
                    <a:schemeClr val="tx1"/>
                  </a:solidFill>
                </a:rPr>
                <a:t> file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LaporanPesanan.jrxml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089495" y="2438235"/>
              <a:ext cx="399876" cy="35037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Line Callout 1 (Accent Bar) 7"/>
            <p:cNvSpPr/>
            <p:nvPr/>
          </p:nvSpPr>
          <p:spPr>
            <a:xfrm>
              <a:off x="7772105" y="3104758"/>
              <a:ext cx="4419895" cy="647937"/>
            </a:xfrm>
            <a:prstGeom prst="accentCallout1">
              <a:avLst>
                <a:gd name="adj1" fmla="val 24128"/>
                <a:gd name="adj2" fmla="val -1107"/>
                <a:gd name="adj3" fmla="val 16756"/>
                <a:gd name="adj4" fmla="val -25486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0" algn="l"/>
                </a:tabLst>
              </a:pPr>
              <a:r>
                <a:rPr lang="en-US" sz="3200" dirty="0" smtClean="0">
                  <a:solidFill>
                    <a:schemeClr val="tx1"/>
                  </a:solidFill>
                </a:rPr>
                <a:t>Project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SistemPenjualan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2793" y="3048486"/>
              <a:ext cx="3216144" cy="340791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240719" y="2976842"/>
              <a:ext cx="399876" cy="35037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24513" y="3411904"/>
              <a:ext cx="3216144" cy="340791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239235" y="3502131"/>
              <a:ext cx="399876" cy="35037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Callout 1 (Accent Bar) 12"/>
            <p:cNvSpPr/>
            <p:nvPr/>
          </p:nvSpPr>
          <p:spPr>
            <a:xfrm>
              <a:off x="7758036" y="4017098"/>
              <a:ext cx="4038077" cy="1074250"/>
            </a:xfrm>
            <a:prstGeom prst="accentCallout1">
              <a:avLst>
                <a:gd name="adj1" fmla="val 24128"/>
                <a:gd name="adj2" fmla="val -1107"/>
                <a:gd name="adj3" fmla="val -22082"/>
                <a:gd name="adj4" fmla="val -27976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0" algn="l"/>
                </a:tabLst>
              </a:pPr>
              <a:r>
                <a:rPr lang="en-US" sz="3200" dirty="0" err="1" smtClean="0">
                  <a:solidFill>
                    <a:schemeClr val="tx1"/>
                  </a:solidFill>
                </a:rPr>
                <a:t>Masukan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Lokasi</a:t>
              </a:r>
              <a:r>
                <a:rPr lang="en-US" sz="3200" dirty="0" smtClean="0">
                  <a:solidFill>
                    <a:schemeClr val="tx1"/>
                  </a:solidFill>
                </a:rPr>
                <a:t> File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src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/Report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Line Callout 1 (Accent Bar) 13"/>
            <p:cNvSpPr/>
            <p:nvPr/>
          </p:nvSpPr>
          <p:spPr>
            <a:xfrm>
              <a:off x="7755376" y="5393447"/>
              <a:ext cx="4038077" cy="1074250"/>
            </a:xfrm>
            <a:prstGeom prst="accentCallout1">
              <a:avLst>
                <a:gd name="adj1" fmla="val 24128"/>
                <a:gd name="adj2" fmla="val -1107"/>
                <a:gd name="adj3" fmla="val 55181"/>
                <a:gd name="adj4" fmla="val -62814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0" algn="l"/>
                </a:tabLst>
              </a:pPr>
              <a:r>
                <a:rPr lang="en-US" sz="32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Next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47727" y="5989406"/>
              <a:ext cx="1016642" cy="340791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820865" y="5851906"/>
              <a:ext cx="399876" cy="35037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15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127389"/>
            <a:ext cx="5862040" cy="467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 smtClean="0"/>
              <a:t>Menghubungkan</a:t>
            </a:r>
            <a:r>
              <a:rPr lang="en-US" sz="2000" b="1" dirty="0" smtClean="0"/>
              <a:t> Report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Database</a:t>
            </a:r>
            <a:endParaRPr lang="en-US" sz="2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58932" y="1361193"/>
            <a:ext cx="11754394" cy="4895850"/>
            <a:chOff x="158932" y="1361193"/>
            <a:chExt cx="11754394" cy="48958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7851" y="1361193"/>
              <a:ext cx="5705475" cy="4895850"/>
            </a:xfrm>
            <a:prstGeom prst="rect">
              <a:avLst/>
            </a:prstGeom>
          </p:spPr>
        </p:pic>
        <p:sp>
          <p:nvSpPr>
            <p:cNvPr id="5" name="Line Callout 1 (Accent Bar) 4"/>
            <p:cNvSpPr/>
            <p:nvPr/>
          </p:nvSpPr>
          <p:spPr>
            <a:xfrm flipH="1">
              <a:off x="158932" y="1787486"/>
              <a:ext cx="5862040" cy="2123332"/>
            </a:xfrm>
            <a:prstGeom prst="accentCallout1">
              <a:avLst>
                <a:gd name="adj1" fmla="val 24128"/>
                <a:gd name="adj2" fmla="val -1107"/>
                <a:gd name="adj3" fmla="val 31332"/>
                <a:gd name="adj4" fmla="val -32925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0" algn="l"/>
                </a:tabLst>
              </a:pPr>
              <a:r>
                <a:rPr lang="en-US" sz="32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Koneksi</a:t>
              </a:r>
              <a:r>
                <a:rPr lang="en-US" sz="3200" dirty="0" smtClean="0">
                  <a:solidFill>
                    <a:schemeClr val="tx1"/>
                  </a:solidFill>
                </a:rPr>
                <a:t> yang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sudah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pernah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dibuat</a:t>
              </a:r>
              <a:r>
                <a:rPr lang="en-US" sz="3200" dirty="0" smtClean="0">
                  <a:solidFill>
                    <a:schemeClr val="tx1"/>
                  </a:solidFill>
                </a:rPr>
                <a:t>.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Jika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belum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ada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kita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harus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menambahkan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dahulu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menekan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New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243668" y="2299734"/>
              <a:ext cx="3502855" cy="340791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950291" y="2290148"/>
              <a:ext cx="399876" cy="35037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734886" y="3666859"/>
              <a:ext cx="3502855" cy="272096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441509" y="3495489"/>
              <a:ext cx="399876" cy="35037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Line Callout 1 (Accent Bar) 10"/>
            <p:cNvSpPr/>
            <p:nvPr/>
          </p:nvSpPr>
          <p:spPr>
            <a:xfrm flipH="1">
              <a:off x="158932" y="4361335"/>
              <a:ext cx="5862040" cy="1042465"/>
            </a:xfrm>
            <a:prstGeom prst="accentCallout1">
              <a:avLst>
                <a:gd name="adj1" fmla="val 24128"/>
                <a:gd name="adj2" fmla="val -1107"/>
                <a:gd name="adj3" fmla="val -59082"/>
                <a:gd name="adj4" fmla="val -24526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0" algn="l"/>
                </a:tabLst>
              </a:pPr>
              <a:r>
                <a:rPr lang="en-US" sz="32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jenis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sumber</a:t>
              </a:r>
              <a:r>
                <a:rPr lang="en-US" sz="3200" dirty="0" smtClean="0">
                  <a:solidFill>
                    <a:schemeClr val="tx1"/>
                  </a:solidFill>
                </a:rPr>
                <a:t> data yang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digunakan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Line Callout 1 (Accent Bar) 11"/>
            <p:cNvSpPr/>
            <p:nvPr/>
          </p:nvSpPr>
          <p:spPr>
            <a:xfrm flipH="1">
              <a:off x="158932" y="5854317"/>
              <a:ext cx="5862040" cy="388658"/>
            </a:xfrm>
            <a:prstGeom prst="accentCallout1">
              <a:avLst>
                <a:gd name="adj1" fmla="val 24128"/>
                <a:gd name="adj2" fmla="val -1107"/>
                <a:gd name="adj3" fmla="val -9398"/>
                <a:gd name="adj4" fmla="val -56683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0" algn="l"/>
                </a:tabLst>
              </a:pPr>
              <a:r>
                <a:rPr lang="en-US" sz="32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Next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495692" y="5854317"/>
              <a:ext cx="825304" cy="388658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308813" y="5640267"/>
              <a:ext cx="399876" cy="35037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95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623004"/>
          </a:xfrm>
        </p:spPr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127389"/>
            <a:ext cx="5862040" cy="467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 smtClean="0"/>
              <a:t>Menghubungkan</a:t>
            </a:r>
            <a:r>
              <a:rPr lang="en-US" sz="2000" b="1" dirty="0" smtClean="0"/>
              <a:t> Report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Database</a:t>
            </a:r>
            <a:endParaRPr lang="en-US" sz="2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51790" y="1234581"/>
            <a:ext cx="11761536" cy="5229572"/>
            <a:chOff x="151790" y="1234581"/>
            <a:chExt cx="11761536" cy="52295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9276" y="1234581"/>
              <a:ext cx="5734050" cy="4933950"/>
            </a:xfrm>
            <a:prstGeom prst="rect">
              <a:avLst/>
            </a:prstGeom>
          </p:spPr>
        </p:pic>
        <p:sp>
          <p:nvSpPr>
            <p:cNvPr id="10" name="Line Callout 1 (Accent Bar) 9"/>
            <p:cNvSpPr/>
            <p:nvPr/>
          </p:nvSpPr>
          <p:spPr>
            <a:xfrm flipH="1">
              <a:off x="158932" y="1682435"/>
              <a:ext cx="5862040" cy="455852"/>
            </a:xfrm>
            <a:prstGeom prst="accentCallout1">
              <a:avLst>
                <a:gd name="adj1" fmla="val 24128"/>
                <a:gd name="adj2" fmla="val -1107"/>
                <a:gd name="adj3" fmla="val 343317"/>
                <a:gd name="adj4" fmla="val -36285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0" algn="l"/>
                </a:tabLst>
              </a:pPr>
              <a:r>
                <a:rPr lang="en-US" sz="2600" dirty="0" smtClean="0">
                  <a:solidFill>
                    <a:schemeClr val="tx1"/>
                  </a:solidFill>
                </a:rPr>
                <a:t>Isi </a:t>
              </a:r>
              <a:r>
                <a:rPr lang="en-US" sz="26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2600" dirty="0" smtClean="0">
                  <a:solidFill>
                    <a:schemeClr val="tx1"/>
                  </a:solidFill>
                </a:rPr>
                <a:t> </a:t>
              </a:r>
              <a:r>
                <a:rPr lang="en-US" sz="2600" dirty="0" err="1" smtClean="0">
                  <a:solidFill>
                    <a:schemeClr val="tx1"/>
                  </a:solidFill>
                </a:rPr>
                <a:t>koneksi</a:t>
              </a:r>
              <a:r>
                <a:rPr lang="en-US" sz="2600" dirty="0" smtClean="0">
                  <a:solidFill>
                    <a:schemeClr val="tx1"/>
                  </a:solidFill>
                </a:rPr>
                <a:t> </a:t>
              </a:r>
              <a:r>
                <a:rPr lang="en-US" sz="2600" b="1" dirty="0" err="1" smtClean="0">
                  <a:solidFill>
                    <a:schemeClr val="tx1"/>
                  </a:solidFill>
                </a:rPr>
                <a:t>Koneksi_Report</a:t>
              </a:r>
              <a:endParaRPr lang="en-US" sz="26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49131" y="3325649"/>
              <a:ext cx="2850277" cy="289745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556276" y="3662288"/>
              <a:ext cx="2850277" cy="431409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721969" y="4204264"/>
              <a:ext cx="1786597" cy="503429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53928" y="4760170"/>
              <a:ext cx="1786597" cy="467032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095623" y="3177587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8509844" y="4412203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8400420" y="3844060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8279274" y="5001681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6" name="Line Callout 1 (Accent Bar) 25"/>
            <p:cNvSpPr/>
            <p:nvPr/>
          </p:nvSpPr>
          <p:spPr>
            <a:xfrm flipH="1">
              <a:off x="158932" y="2496050"/>
              <a:ext cx="5862040" cy="838652"/>
            </a:xfrm>
            <a:prstGeom prst="accentCallout1">
              <a:avLst>
                <a:gd name="adj1" fmla="val 24128"/>
                <a:gd name="adj2" fmla="val -1107"/>
                <a:gd name="adj3" fmla="val 169295"/>
                <a:gd name="adj4" fmla="val -41085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0" algn="l"/>
                </a:tabLst>
              </a:pPr>
              <a:r>
                <a:rPr lang="en-US" sz="26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2600" dirty="0" smtClean="0">
                  <a:solidFill>
                    <a:schemeClr val="tx1"/>
                  </a:solidFill>
                </a:rPr>
                <a:t> JDBC Driver :</a:t>
              </a:r>
              <a:r>
                <a:rPr lang="en-US" sz="2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600" b="1" dirty="0" err="1" smtClean="0">
                  <a:solidFill>
                    <a:schemeClr val="tx1"/>
                  </a:solidFill>
                </a:rPr>
                <a:t>com.mysql.jdbc.Driver</a:t>
              </a:r>
              <a:endParaRPr lang="en-US" sz="2600" b="1" dirty="0" smtClean="0">
                <a:solidFill>
                  <a:schemeClr val="tx1"/>
                </a:solidFill>
              </a:endParaRPr>
            </a:p>
            <a:p>
              <a:pPr>
                <a:tabLst>
                  <a:tab pos="0" algn="l"/>
                </a:tabLst>
              </a:pPr>
              <a:r>
                <a:rPr lang="en-US" sz="2200" dirty="0" smtClean="0">
                  <a:solidFill>
                    <a:schemeClr val="tx1"/>
                  </a:solidFill>
                </a:rPr>
                <a:t>JDBC URL : </a:t>
              </a:r>
              <a:r>
                <a:rPr lang="en-US" sz="2200" b="1" dirty="0" err="1" smtClean="0">
                  <a:solidFill>
                    <a:schemeClr val="tx1"/>
                  </a:solidFill>
                </a:rPr>
                <a:t>jdbc:mysql</a:t>
              </a:r>
              <a:r>
                <a:rPr lang="en-US" sz="2200" b="1" dirty="0">
                  <a:solidFill>
                    <a:schemeClr val="tx1"/>
                  </a:solidFill>
                </a:rPr>
                <a:t>://</a:t>
              </a:r>
              <a:r>
                <a:rPr lang="en-US" sz="2200" b="1" dirty="0" err="1">
                  <a:solidFill>
                    <a:schemeClr val="tx1"/>
                  </a:solidFill>
                </a:rPr>
                <a:t>localhost</a:t>
              </a:r>
              <a:r>
                <a:rPr lang="en-US" sz="2200" b="1" dirty="0">
                  <a:solidFill>
                    <a:schemeClr val="tx1"/>
                  </a:solidFill>
                </a:rPr>
                <a:t>/</a:t>
              </a:r>
              <a:r>
                <a:rPr lang="en-US" sz="2200" b="1" dirty="0" err="1">
                  <a:solidFill>
                    <a:schemeClr val="tx1"/>
                  </a:solidFill>
                </a:rPr>
                <a:t>db_penjualan</a:t>
              </a:r>
              <a:endParaRPr lang="en-US" sz="2200" b="1" dirty="0">
                <a:solidFill>
                  <a:schemeClr val="tx1"/>
                </a:solidFill>
              </a:endParaRPr>
            </a:p>
            <a:p>
              <a:pPr>
                <a:tabLst>
                  <a:tab pos="0" algn="l"/>
                </a:tabLst>
              </a:pPr>
              <a:r>
                <a:rPr lang="en-US" sz="2600" dirty="0" smtClean="0">
                  <a:solidFill>
                    <a:schemeClr val="tx1"/>
                  </a:solidFill>
                </a:rPr>
                <a:t> 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31" name="Line Callout 1 (Accent Bar) 30"/>
            <p:cNvSpPr/>
            <p:nvPr/>
          </p:nvSpPr>
          <p:spPr>
            <a:xfrm flipH="1">
              <a:off x="151790" y="3714625"/>
              <a:ext cx="5862040" cy="832358"/>
            </a:xfrm>
            <a:prstGeom prst="accentCallout1">
              <a:avLst>
                <a:gd name="adj1" fmla="val 24128"/>
                <a:gd name="adj2" fmla="val -1107"/>
                <a:gd name="adj3" fmla="val 94162"/>
                <a:gd name="adj4" fmla="val -43485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0" algn="l"/>
                </a:tabLst>
              </a:pPr>
              <a:r>
                <a:rPr lang="en-US" sz="2600" dirty="0" smtClean="0">
                  <a:solidFill>
                    <a:schemeClr val="tx1"/>
                  </a:solidFill>
                </a:rPr>
                <a:t>Isi </a:t>
              </a:r>
              <a:r>
                <a:rPr lang="en-US" sz="2600" dirty="0" err="1" smtClean="0">
                  <a:solidFill>
                    <a:schemeClr val="tx1"/>
                  </a:solidFill>
                </a:rPr>
                <a:t>alamat</a:t>
              </a:r>
              <a:r>
                <a:rPr lang="en-US" sz="2600" dirty="0" smtClean="0">
                  <a:solidFill>
                    <a:schemeClr val="tx1"/>
                  </a:solidFill>
                </a:rPr>
                <a:t> server database : </a:t>
              </a:r>
              <a:r>
                <a:rPr lang="en-US" sz="2600" b="1" dirty="0" err="1" smtClean="0">
                  <a:solidFill>
                    <a:schemeClr val="tx1"/>
                  </a:solidFill>
                </a:rPr>
                <a:t>localhost</a:t>
              </a:r>
              <a:endParaRPr lang="en-US" sz="2600" dirty="0" smtClean="0">
                <a:solidFill>
                  <a:schemeClr val="tx1"/>
                </a:solidFill>
              </a:endParaRPr>
            </a:p>
            <a:p>
              <a:pPr>
                <a:tabLst>
                  <a:tab pos="0" algn="l"/>
                </a:tabLst>
              </a:pPr>
              <a:r>
                <a:rPr lang="en-US" sz="2600" dirty="0" smtClean="0">
                  <a:solidFill>
                    <a:schemeClr val="tx1"/>
                  </a:solidFill>
                </a:rPr>
                <a:t>Dan database : </a:t>
              </a:r>
              <a:r>
                <a:rPr lang="en-US" sz="2600" b="1" dirty="0" err="1" smtClean="0">
                  <a:solidFill>
                    <a:schemeClr val="tx1"/>
                  </a:solidFill>
                </a:rPr>
                <a:t>db_penjualan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32" name="Line Callout 1 (Accent Bar) 31"/>
            <p:cNvSpPr/>
            <p:nvPr/>
          </p:nvSpPr>
          <p:spPr>
            <a:xfrm flipH="1">
              <a:off x="167763" y="6139054"/>
              <a:ext cx="5862040" cy="325099"/>
            </a:xfrm>
            <a:prstGeom prst="accentCallout1">
              <a:avLst>
                <a:gd name="adj1" fmla="val 24128"/>
                <a:gd name="adj2" fmla="val -1107"/>
                <a:gd name="adj3" fmla="val 8845"/>
                <a:gd name="adj4" fmla="val -62203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0" algn="l"/>
                </a:tabLst>
              </a:pPr>
              <a:r>
                <a:rPr lang="en-US" sz="26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2600" dirty="0" smtClean="0">
                  <a:solidFill>
                    <a:schemeClr val="tx1"/>
                  </a:solidFill>
                </a:rPr>
                <a:t> </a:t>
              </a:r>
              <a:r>
                <a:rPr lang="en-US" sz="26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2600" dirty="0" smtClean="0">
                  <a:solidFill>
                    <a:schemeClr val="tx1"/>
                  </a:solidFill>
                </a:rPr>
                <a:t> </a:t>
              </a:r>
              <a:r>
                <a:rPr lang="en-US" sz="2600" b="1" dirty="0" smtClean="0">
                  <a:solidFill>
                    <a:schemeClr val="tx1"/>
                  </a:solidFill>
                </a:rPr>
                <a:t>Next</a:t>
              </a:r>
              <a:endParaRPr lang="en-US" sz="26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Line Callout 1 (Accent Bar) 32"/>
            <p:cNvSpPr/>
            <p:nvPr/>
          </p:nvSpPr>
          <p:spPr>
            <a:xfrm flipH="1">
              <a:off x="167763" y="4942640"/>
              <a:ext cx="5862040" cy="832358"/>
            </a:xfrm>
            <a:prstGeom prst="accentCallout1">
              <a:avLst>
                <a:gd name="adj1" fmla="val 24128"/>
                <a:gd name="adj2" fmla="val -1107"/>
                <a:gd name="adj3" fmla="val 18107"/>
                <a:gd name="adj4" fmla="val -38205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0" algn="l"/>
                </a:tabLst>
              </a:pPr>
              <a:r>
                <a:rPr lang="en-US" sz="2600" dirty="0" smtClean="0">
                  <a:solidFill>
                    <a:schemeClr val="tx1"/>
                  </a:solidFill>
                </a:rPr>
                <a:t>Isi username </a:t>
              </a:r>
              <a:r>
                <a:rPr lang="en-US" sz="2600" dirty="0" err="1" smtClean="0">
                  <a:solidFill>
                    <a:schemeClr val="tx1"/>
                  </a:solidFill>
                </a:rPr>
                <a:t>untuk</a:t>
              </a:r>
              <a:r>
                <a:rPr lang="en-US" sz="2600" dirty="0" smtClean="0">
                  <a:solidFill>
                    <a:schemeClr val="tx1"/>
                  </a:solidFill>
                </a:rPr>
                <a:t> login </a:t>
              </a:r>
              <a:r>
                <a:rPr lang="en-US" sz="2600" dirty="0" err="1" smtClean="0">
                  <a:solidFill>
                    <a:schemeClr val="tx1"/>
                  </a:solidFill>
                </a:rPr>
                <a:t>db</a:t>
              </a:r>
              <a:r>
                <a:rPr lang="en-US" sz="2600" dirty="0" smtClean="0">
                  <a:solidFill>
                    <a:schemeClr val="tx1"/>
                  </a:solidFill>
                </a:rPr>
                <a:t> : </a:t>
              </a:r>
              <a:r>
                <a:rPr lang="en-US" sz="2600" b="1" dirty="0" smtClean="0">
                  <a:solidFill>
                    <a:schemeClr val="tx1"/>
                  </a:solidFill>
                </a:rPr>
                <a:t>root</a:t>
              </a:r>
              <a:endParaRPr lang="en-US" sz="2600" dirty="0" smtClean="0">
                <a:solidFill>
                  <a:schemeClr val="tx1"/>
                </a:solidFill>
              </a:endParaRPr>
            </a:p>
            <a:p>
              <a:pPr>
                <a:tabLst>
                  <a:tab pos="0" algn="l"/>
                </a:tabLst>
              </a:pPr>
              <a:r>
                <a:rPr lang="en-US" sz="2000" dirty="0" err="1" smtClean="0">
                  <a:solidFill>
                    <a:schemeClr val="tx1"/>
                  </a:solidFill>
                </a:rPr>
                <a:t>Jika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tidak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menggunakan</a:t>
              </a:r>
              <a:r>
                <a:rPr lang="en-US" sz="2000" dirty="0" smtClean="0">
                  <a:solidFill>
                    <a:schemeClr val="tx1"/>
                  </a:solidFill>
                </a:rPr>
                <a:t> password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dibiarkan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kosong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847385" y="5789647"/>
              <a:ext cx="661181" cy="378884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674398" y="6014859"/>
              <a:ext cx="307016" cy="2867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5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183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8771</TotalTime>
  <Words>1519</Words>
  <Application>Microsoft Office PowerPoint</Application>
  <PresentationFormat>Widescreen</PresentationFormat>
  <Paragraphs>263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Arial Black</vt:lpstr>
      <vt:lpstr>Bradley Hand ITC</vt:lpstr>
      <vt:lpstr>Calibri</vt:lpstr>
      <vt:lpstr>Calibri (Body)</vt:lpstr>
      <vt:lpstr>Calibri Light</vt:lpstr>
      <vt:lpstr>Wingdings</vt:lpstr>
      <vt:lpstr>Office Theme</vt:lpstr>
      <vt:lpstr>Storyboard Layouts</vt:lpstr>
      <vt:lpstr>PowerPoint Presentation</vt:lpstr>
      <vt:lpstr>POKOK BAHASAN</vt:lpstr>
      <vt:lpstr>PowerPoint Presentation</vt:lpstr>
      <vt:lpstr>1. Mendesain Laporan Pesanan dengan iReport</vt:lpstr>
      <vt:lpstr>Membuat desain Laporan Pesanan … (Lanjutan)</vt:lpstr>
      <vt:lpstr>Membuat desain Laporan Pesanan … (Lanjutan)</vt:lpstr>
      <vt:lpstr>Membuat desain Laporan Pesanan … (Lanjutan)</vt:lpstr>
      <vt:lpstr>Membuat desain Laporan Pesanan … (Lanjutan)</vt:lpstr>
      <vt:lpstr>Membuat desain Laporan Pesanan … (Lanjutan)</vt:lpstr>
      <vt:lpstr>Membuat desain Laporan Pesanan … (Lanjutan)</vt:lpstr>
      <vt:lpstr>Membuat desain Laporan Pesanan … (Lanjutan)</vt:lpstr>
      <vt:lpstr>Membuat desain Laporan Pesanan … (Lanjutan)</vt:lpstr>
      <vt:lpstr>Membuat desain Laporan Pesanan … (Lanjutan)</vt:lpstr>
      <vt:lpstr>PowerPoint Presentation</vt:lpstr>
      <vt:lpstr>Setelah Menambahkan File Report.   Selanjutnya kita akan mengubah desain dari Report Laporan Pesanan</vt:lpstr>
      <vt:lpstr>Mengubah Nama dan Orientasi Report</vt:lpstr>
      <vt:lpstr>Menambahkan Parameter TGL_AWAL dan TGL_AKHIR</vt:lpstr>
      <vt:lpstr>Menambahkan Parameter [TGL_AWAL]</vt:lpstr>
      <vt:lpstr>Menambahkan Parameter [TGL_AWAL]</vt:lpstr>
      <vt:lpstr>Menambahkan Parameter [TGL_AKHIR]</vt:lpstr>
      <vt:lpstr>Menambahkan Parameter [TGL_AKHIR]</vt:lpstr>
      <vt:lpstr>Menambahkan Parameter [GAMBAR]</vt:lpstr>
      <vt:lpstr>Menambahkan Parameter [GAMBAR]</vt:lpstr>
      <vt:lpstr>Mengubah Query</vt:lpstr>
      <vt:lpstr>Mengubah Query</vt:lpstr>
      <vt:lpstr>PowerPoint Presentation</vt:lpstr>
      <vt:lpstr>MENAMBAHKAN NOMOR URUT DAN VARIABEL VAR_TOTAL PADA LAPORAN PESANAN</vt:lpstr>
      <vt:lpstr>Membuat No. Urut</vt:lpstr>
      <vt:lpstr>Membuat Variabel dengan Formula untuk Kolom Total {VAR_TOTAL}</vt:lpstr>
      <vt:lpstr>Membuat Variabel dengan Formula untuk Kolom Total {VAR_TOTAL}</vt:lpstr>
      <vt:lpstr>Membuat Variabel dengan Formula untuk Kolom Total {VAR_TOTAL}</vt:lpstr>
      <vt:lpstr>Menambahkan VAR_TOTAL ke report</vt:lpstr>
      <vt:lpstr>SELESAI MENAMBAHKAN NOMOR URUT DAN VARIABEL VAR_TOTAL PADA LAPORAN PESANAN</vt:lpstr>
      <vt:lpstr>PowerPoint Presentation</vt:lpstr>
      <vt:lpstr>PowerPoint Presentation</vt:lpstr>
      <vt:lpstr>PowerPoint Presentation</vt:lpstr>
      <vt:lpstr>Merancang VIEW Cetak Laporan Pesanan … (Lanjutan)</vt:lpstr>
      <vt:lpstr>Merancang VIEW Cetak Laporan Pesanan … (Lanjutan)</vt:lpstr>
      <vt:lpstr>Merancang VIEW Cetak Laporan Pesanan … (Lanjutan)</vt:lpstr>
      <vt:lpstr>Merancang VIEW Cetak Laporan Pesanan … (Lanjutan)</vt:lpstr>
      <vt:lpstr>Merancang VIEW Cetak Laporan Pesanan … (Lanjutan)</vt:lpstr>
      <vt:lpstr>PowerPoint Presentation</vt:lpstr>
      <vt:lpstr>PowerPoint Presentation</vt:lpstr>
      <vt:lpstr>Membuat Controller  ControllerCetakLapPesanan.java … (Lanjutan)</vt:lpstr>
      <vt:lpstr>Membuat Controller  ControllerCetakLapPesanan.java … (Lanjutan)</vt:lpstr>
      <vt:lpstr>Membuat Controller  ControllerCetakLapPesanan.java … (Lanjutan)</vt:lpstr>
      <vt:lpstr>Membuat Controller  ControllerCetakLapPesanan.java … (Lanjutan)</vt:lpstr>
      <vt:lpstr>Membuat Controller  ControllerCetakLapPesanan.java … (Lanjutan)</vt:lpstr>
      <vt:lpstr>Membuat Controller  ControllerCetakLapPesanan.java … (Lanjutan)</vt:lpstr>
      <vt:lpstr>PowerPoint Presentation</vt:lpstr>
      <vt:lpstr>PowerPoint Presentation</vt:lpstr>
      <vt:lpstr>Menghubungkan Controller dengan View Cetak Laporan Pesanan (View CetakLapPesanan.java)</vt:lpstr>
      <vt:lpstr>Menghubungkan Controller dengan View Cetak Laporan Pesanan (View CetakLapPesanan.java)</vt:lpstr>
      <vt:lpstr>Menghubungkan Controller dengan View Cetak Laporan Pesanan (View CetakLapPesanan.java)</vt:lpstr>
      <vt:lpstr>Menghubungkan Menu Utama dengan  View Cetak Laporan Pesanan</vt:lpstr>
      <vt:lpstr>Menghubungkan Menu Utama dengan  View Cetak Laporan Pesanan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Pudoli</dc:creator>
  <cp:lastModifiedBy>Ahmad Fudholi</cp:lastModifiedBy>
  <cp:revision>769</cp:revision>
  <dcterms:created xsi:type="dcterms:W3CDTF">2016-03-16T03:39:32Z</dcterms:created>
  <dcterms:modified xsi:type="dcterms:W3CDTF">2019-04-28T10:33:51Z</dcterms:modified>
</cp:coreProperties>
</file>