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notesMasterIdLst>
    <p:notesMasterId r:id="rId66"/>
  </p:notesMasterIdLst>
  <p:sldIdLst>
    <p:sldId id="266" r:id="rId3"/>
    <p:sldId id="271" r:id="rId4"/>
    <p:sldId id="272" r:id="rId5"/>
    <p:sldId id="290" r:id="rId6"/>
    <p:sldId id="291" r:id="rId7"/>
    <p:sldId id="325" r:id="rId8"/>
    <p:sldId id="324" r:id="rId9"/>
    <p:sldId id="327" r:id="rId10"/>
    <p:sldId id="329" r:id="rId11"/>
    <p:sldId id="328" r:id="rId12"/>
    <p:sldId id="330" r:id="rId13"/>
    <p:sldId id="326" r:id="rId14"/>
    <p:sldId id="321" r:id="rId15"/>
    <p:sldId id="322" r:id="rId16"/>
    <p:sldId id="337" r:id="rId17"/>
    <p:sldId id="338" r:id="rId18"/>
    <p:sldId id="339" r:id="rId19"/>
    <p:sldId id="323" r:id="rId20"/>
    <p:sldId id="340" r:id="rId21"/>
    <p:sldId id="331" r:id="rId22"/>
    <p:sldId id="332" r:id="rId23"/>
    <p:sldId id="341" r:id="rId24"/>
    <p:sldId id="342" r:id="rId25"/>
    <p:sldId id="343" r:id="rId26"/>
    <p:sldId id="333" r:id="rId27"/>
    <p:sldId id="344" r:id="rId28"/>
    <p:sldId id="334" r:id="rId29"/>
    <p:sldId id="345" r:id="rId30"/>
    <p:sldId id="346" r:id="rId31"/>
    <p:sldId id="347" r:id="rId32"/>
    <p:sldId id="352" r:id="rId33"/>
    <p:sldId id="353" r:id="rId34"/>
    <p:sldId id="355" r:id="rId35"/>
    <p:sldId id="366" r:id="rId36"/>
    <p:sldId id="368" r:id="rId37"/>
    <p:sldId id="370" r:id="rId38"/>
    <p:sldId id="371" r:id="rId39"/>
    <p:sldId id="372" r:id="rId40"/>
    <p:sldId id="373" r:id="rId41"/>
    <p:sldId id="376" r:id="rId42"/>
    <p:sldId id="377" r:id="rId43"/>
    <p:sldId id="375" r:id="rId44"/>
    <p:sldId id="357" r:id="rId45"/>
    <p:sldId id="378" r:id="rId46"/>
    <p:sldId id="379" r:id="rId47"/>
    <p:sldId id="381" r:id="rId48"/>
    <p:sldId id="380" r:id="rId49"/>
    <p:sldId id="382" r:id="rId50"/>
    <p:sldId id="383" r:id="rId51"/>
    <p:sldId id="385" r:id="rId52"/>
    <p:sldId id="384" r:id="rId53"/>
    <p:sldId id="388" r:id="rId54"/>
    <p:sldId id="387" r:id="rId55"/>
    <p:sldId id="389" r:id="rId56"/>
    <p:sldId id="391" r:id="rId57"/>
    <p:sldId id="394" r:id="rId58"/>
    <p:sldId id="396" r:id="rId59"/>
    <p:sldId id="398" r:id="rId60"/>
    <p:sldId id="400" r:id="rId61"/>
    <p:sldId id="402" r:id="rId62"/>
    <p:sldId id="403" r:id="rId63"/>
    <p:sldId id="404" r:id="rId64"/>
    <p:sldId id="31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2649" autoAdjust="0"/>
  </p:normalViewPr>
  <p:slideViewPr>
    <p:cSldViewPr snapToGrid="0">
      <p:cViewPr varScale="1">
        <p:scale>
          <a:sx n="76" d="100"/>
          <a:sy n="7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774EE-AE11-4034-B9F8-9482CEC07A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B21ED7-0349-448E-9959-14B987BE3CB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Implementasi</a:t>
          </a:r>
          <a:r>
            <a:rPr lang="en-US" sz="2200" b="1" dirty="0" smtClean="0">
              <a:solidFill>
                <a:schemeClr val="tx1"/>
              </a:solidFill>
            </a:rPr>
            <a:t> MVC : </a:t>
          </a:r>
        </a:p>
        <a:p>
          <a:pPr marL="0" indent="0">
            <a:lnSpc>
              <a:spcPct val="90000"/>
            </a:lnSpc>
            <a:spcAft>
              <a:spcPct val="35000"/>
            </a:spcAft>
            <a:tabLst>
              <a:tab pos="0" algn="l"/>
            </a:tabLst>
          </a:pPr>
          <a:r>
            <a:rPr lang="en-US" sz="2200" b="1" dirty="0" err="1" smtClean="0">
              <a:solidFill>
                <a:schemeClr val="tx1"/>
              </a:solidFill>
            </a:rPr>
            <a:t>Studi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Kasus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Sistem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Penjualan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Barang</a:t>
          </a:r>
          <a:endParaRPr lang="en-US" sz="2200" b="1" dirty="0">
            <a:solidFill>
              <a:schemeClr val="tx1"/>
            </a:solidFill>
          </a:endParaRPr>
        </a:p>
      </dgm:t>
    </dgm:pt>
    <dgm:pt modelId="{88C2BCAF-92C3-4790-AA6E-F8F62359E433}" type="parTrans" cxnId="{E020EB5B-8D2D-424D-BE39-F36C3AC0DC06}">
      <dgm:prSet/>
      <dgm:spPr/>
      <dgm:t>
        <a:bodyPr/>
        <a:lstStyle/>
        <a:p>
          <a:endParaRPr lang="en-US"/>
        </a:p>
      </dgm:t>
    </dgm:pt>
    <dgm:pt modelId="{313501B7-850F-4C65-ABE3-DF0D8B65D571}" type="sibTrans" cxnId="{E020EB5B-8D2D-424D-BE39-F36C3AC0DC06}">
      <dgm:prSet/>
      <dgm:spPr/>
      <dgm:t>
        <a:bodyPr/>
        <a:lstStyle/>
        <a:p>
          <a:endParaRPr lang="en-US"/>
        </a:p>
      </dgm:t>
    </dgm:pt>
    <dgm:pt modelId="{65BC5275-3CB2-4830-A78F-95B55CF2B55A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Merancang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Master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Pelanggan</a:t>
          </a:r>
          <a:endParaRPr lang="en-US" sz="2200" dirty="0"/>
        </a:p>
      </dgm:t>
    </dgm:pt>
    <dgm:pt modelId="{E25D495A-5E0B-4159-9AE3-7A928F1AB33C}" type="sibTrans" cxnId="{B45CC899-82E0-473A-82BE-FE8F7C8112EA}">
      <dgm:prSet/>
      <dgm:spPr/>
      <dgm:t>
        <a:bodyPr/>
        <a:lstStyle/>
        <a:p>
          <a:endParaRPr lang="en-US"/>
        </a:p>
      </dgm:t>
    </dgm:pt>
    <dgm:pt modelId="{CD2A883C-2DC3-4F56-8FAC-E024B3B54EBA}" type="parTrans" cxnId="{B45CC899-82E0-473A-82BE-FE8F7C8112EA}">
      <dgm:prSet/>
      <dgm:spPr/>
      <dgm:t>
        <a:bodyPr/>
        <a:lstStyle/>
        <a:p>
          <a:endParaRPr lang="en-US"/>
        </a:p>
      </dgm:t>
    </dgm:pt>
    <dgm:pt modelId="{E0BDA926-71A6-4B6C-9380-9E52BD46D9B9}">
      <dgm:prSet custT="1"/>
      <dgm:spPr>
        <a:solidFill>
          <a:schemeClr val="lt1">
            <a:hueOff val="0"/>
            <a:satOff val="0"/>
            <a:lumOff val="0"/>
            <a:alpha val="68000"/>
          </a:schemeClr>
        </a:solidFill>
      </dgm:spPr>
      <dgm:t>
        <a:bodyPr tIns="720000" bIns="360000"/>
        <a:lstStyle/>
        <a:p>
          <a:r>
            <a:rPr lang="en-GB" sz="2200" dirty="0" err="1" smtClean="0">
              <a:latin typeface="Arial" pitchFamily="34" charset="0"/>
              <a:cs typeface="Arial" pitchFamily="34" charset="0"/>
            </a:rPr>
            <a:t>Menghubungkan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File Master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Pelanggan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Menu </a:t>
          </a:r>
          <a:r>
            <a:rPr lang="en-GB" sz="2200" dirty="0" err="1" smtClean="0">
              <a:latin typeface="Arial" pitchFamily="34" charset="0"/>
              <a:cs typeface="Arial" pitchFamily="34" charset="0"/>
            </a:rPr>
            <a:t>Utama</a:t>
          </a:r>
          <a:r>
            <a:rPr lang="en-GB" sz="2200" dirty="0" smtClean="0">
              <a:latin typeface="Arial" pitchFamily="34" charset="0"/>
              <a:cs typeface="Arial" pitchFamily="34" charset="0"/>
            </a:rPr>
            <a:t> </a:t>
          </a:r>
          <a:endParaRPr lang="en-US" sz="2200" dirty="0"/>
        </a:p>
      </dgm:t>
    </dgm:pt>
    <dgm:pt modelId="{9CAA4B52-B148-4360-BF2C-4CAC731BDD57}" type="parTrans" cxnId="{A91728F1-0C58-4539-AAF1-DC2068A3E980}">
      <dgm:prSet/>
      <dgm:spPr/>
      <dgm:t>
        <a:bodyPr/>
        <a:lstStyle/>
        <a:p>
          <a:endParaRPr lang="en-US"/>
        </a:p>
      </dgm:t>
    </dgm:pt>
    <dgm:pt modelId="{79A9C315-7BB1-48F3-9AAC-92D5FD3FDAE0}" type="sibTrans" cxnId="{A91728F1-0C58-4539-AAF1-DC2068A3E980}">
      <dgm:prSet/>
      <dgm:spPr/>
      <dgm:t>
        <a:bodyPr/>
        <a:lstStyle/>
        <a:p>
          <a:endParaRPr lang="en-US"/>
        </a:p>
      </dgm:t>
    </dgm:pt>
    <dgm:pt modelId="{D2F0A506-0B92-484B-A67E-EFDCB5939F0F}" type="pres">
      <dgm:prSet presAssocID="{6C8774EE-AE11-4034-B9F8-9482CEC07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A616C-B739-486A-8E57-BAA7392D3D68}" type="pres">
      <dgm:prSet presAssocID="{80B21ED7-0349-448E-9959-14B987BE3CB3}" presName="parentLin" presStyleCnt="0"/>
      <dgm:spPr/>
    </dgm:pt>
    <dgm:pt modelId="{849DF538-1B26-4159-8842-80CE1E01EB6D}" type="pres">
      <dgm:prSet presAssocID="{80B21ED7-0349-448E-9959-14B987BE3CB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C1BFF52-D332-4068-B49C-0747E5EC2BB0}" type="pres">
      <dgm:prSet presAssocID="{80B21ED7-0349-448E-9959-14B987BE3CB3}" presName="parentText" presStyleLbl="node1" presStyleIdx="0" presStyleCnt="1" custScaleY="49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71E-A24C-4FF7-9D0F-17BF735081AF}" type="pres">
      <dgm:prSet presAssocID="{80B21ED7-0349-448E-9959-14B987BE3CB3}" presName="negativeSpace" presStyleCnt="0"/>
      <dgm:spPr/>
    </dgm:pt>
    <dgm:pt modelId="{8BCAF4E1-84B1-40A2-BF65-A60C34828BC3}" type="pres">
      <dgm:prSet presAssocID="{80B21ED7-0349-448E-9959-14B987BE3CB3}" presName="childText" presStyleLbl="conFgAcc1" presStyleIdx="0" presStyleCnt="1" custLinFactNeighborY="59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CBB1C-A294-4D1F-ADEE-400B7E3CE5E2}" type="presOf" srcId="{80B21ED7-0349-448E-9959-14B987BE3CB3}" destId="{DC1BFF52-D332-4068-B49C-0747E5EC2BB0}" srcOrd="1" destOrd="0" presId="urn:microsoft.com/office/officeart/2005/8/layout/list1"/>
    <dgm:cxn modelId="{B45CC899-82E0-473A-82BE-FE8F7C8112EA}" srcId="{80B21ED7-0349-448E-9959-14B987BE3CB3}" destId="{65BC5275-3CB2-4830-A78F-95B55CF2B55A}" srcOrd="0" destOrd="0" parTransId="{CD2A883C-2DC3-4F56-8FAC-E024B3B54EBA}" sibTransId="{E25D495A-5E0B-4159-9AE3-7A928F1AB33C}"/>
    <dgm:cxn modelId="{7408E335-2A64-46DF-87AB-413206ED5808}" type="presOf" srcId="{80B21ED7-0349-448E-9959-14B987BE3CB3}" destId="{849DF538-1B26-4159-8842-80CE1E01EB6D}" srcOrd="0" destOrd="0" presId="urn:microsoft.com/office/officeart/2005/8/layout/list1"/>
    <dgm:cxn modelId="{920A8525-22D8-47B6-88A8-4A42EAC3F8F4}" type="presOf" srcId="{E0BDA926-71A6-4B6C-9380-9E52BD46D9B9}" destId="{8BCAF4E1-84B1-40A2-BF65-A60C34828BC3}" srcOrd="0" destOrd="1" presId="urn:microsoft.com/office/officeart/2005/8/layout/list1"/>
    <dgm:cxn modelId="{E020EB5B-8D2D-424D-BE39-F36C3AC0DC06}" srcId="{6C8774EE-AE11-4034-B9F8-9482CEC07A38}" destId="{80B21ED7-0349-448E-9959-14B987BE3CB3}" srcOrd="0" destOrd="0" parTransId="{88C2BCAF-92C3-4790-AA6E-F8F62359E433}" sibTransId="{313501B7-850F-4C65-ABE3-DF0D8B65D571}"/>
    <dgm:cxn modelId="{A91728F1-0C58-4539-AAF1-DC2068A3E980}" srcId="{80B21ED7-0349-448E-9959-14B987BE3CB3}" destId="{E0BDA926-71A6-4B6C-9380-9E52BD46D9B9}" srcOrd="1" destOrd="0" parTransId="{9CAA4B52-B148-4360-BF2C-4CAC731BDD57}" sibTransId="{79A9C315-7BB1-48F3-9AAC-92D5FD3FDAE0}"/>
    <dgm:cxn modelId="{F7EFC292-5C91-40F0-B7FE-6CD61A902E86}" type="presOf" srcId="{65BC5275-3CB2-4830-A78F-95B55CF2B55A}" destId="{8BCAF4E1-84B1-40A2-BF65-A60C34828BC3}" srcOrd="0" destOrd="0" presId="urn:microsoft.com/office/officeart/2005/8/layout/list1"/>
    <dgm:cxn modelId="{2F7571ED-7EFD-483C-9F1C-82000BBAB013}" type="presOf" srcId="{6C8774EE-AE11-4034-B9F8-9482CEC07A38}" destId="{D2F0A506-0B92-484B-A67E-EFDCB5939F0F}" srcOrd="0" destOrd="0" presId="urn:microsoft.com/office/officeart/2005/8/layout/list1"/>
    <dgm:cxn modelId="{D51E261C-47FF-46C0-B344-DA9616C8D964}" type="presParOf" srcId="{D2F0A506-0B92-484B-A67E-EFDCB5939F0F}" destId="{C9EA616C-B739-486A-8E57-BAA7392D3D68}" srcOrd="0" destOrd="0" presId="urn:microsoft.com/office/officeart/2005/8/layout/list1"/>
    <dgm:cxn modelId="{25A6B97F-406F-41BF-8E9F-89905A7B6587}" type="presParOf" srcId="{C9EA616C-B739-486A-8E57-BAA7392D3D68}" destId="{849DF538-1B26-4159-8842-80CE1E01EB6D}" srcOrd="0" destOrd="0" presId="urn:microsoft.com/office/officeart/2005/8/layout/list1"/>
    <dgm:cxn modelId="{5012F3DC-14F1-412E-B962-FFE54894A458}" type="presParOf" srcId="{C9EA616C-B739-486A-8E57-BAA7392D3D68}" destId="{DC1BFF52-D332-4068-B49C-0747E5EC2BB0}" srcOrd="1" destOrd="0" presId="urn:microsoft.com/office/officeart/2005/8/layout/list1"/>
    <dgm:cxn modelId="{3D097904-90C8-4928-869E-33277D3E7848}" type="presParOf" srcId="{D2F0A506-0B92-484B-A67E-EFDCB5939F0F}" destId="{9F78771E-A24C-4FF7-9D0F-17BF735081AF}" srcOrd="1" destOrd="0" presId="urn:microsoft.com/office/officeart/2005/8/layout/list1"/>
    <dgm:cxn modelId="{8B6DA743-F1BE-48E1-AF2C-88D47705C5A4}" type="presParOf" srcId="{D2F0A506-0B92-484B-A67E-EFDCB5939F0F}" destId="{8BCAF4E1-84B1-40A2-BF65-A60C34828BC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1609-E31B-49E3-A37B-E96345A1D831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6639A-76FE-403E-9EB1-D1481513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java,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baseline="0" dirty="0" smtClean="0"/>
              <a:t> data di database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object Statement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Statement, query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query. </a:t>
            </a:r>
            <a:r>
              <a:rPr lang="en-US" baseline="0" dirty="0" err="1" smtClean="0"/>
              <a:t>Misalnya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menampilkan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“PLG0001”,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ditulis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     SELECT * FROM PELANGGAN WHERE KDPLG = ‘PLG0001’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query yang </a:t>
            </a:r>
            <a:r>
              <a:rPr lang="en-US" baseline="0" dirty="0" err="1" smtClean="0"/>
              <a:t>dinamis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Artinya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ketika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maupun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parameter-parameter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dimasukkan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dikirimkan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 parameter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representasikan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“?.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baseline="0" dirty="0" smtClean="0"/>
              <a:t>SELECT * FROM PELANGGAN WHERE KDPLG = ? </a:t>
            </a:r>
          </a:p>
          <a:p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Listing program yang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variable (</a:t>
            </a:r>
            <a:r>
              <a:rPr lang="en-US" baseline="0" dirty="0" err="1" smtClean="0"/>
              <a:t>lihat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kode</a:t>
            </a:r>
            <a:r>
              <a:rPr lang="en-US" baseline="0" dirty="0" smtClean="0"/>
              <a:t> 4-14 di class DaoPelanggan.java)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Kembali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Listing program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method insert().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32 </a:t>
            </a:r>
            <a:r>
              <a:rPr lang="en-US" b="1" baseline="0" dirty="0" err="1" smtClean="0"/>
              <a:t>dan</a:t>
            </a:r>
            <a:r>
              <a:rPr lang="en-US" b="1" baseline="0" dirty="0" smtClean="0"/>
              <a:t> 32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statementInsert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statement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PreparedStatement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java.sql.PreparedStatement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8 )</a:t>
            </a:r>
            <a:r>
              <a:rPr lang="en-US" baseline="0" dirty="0" smtClean="0"/>
              <a:t>;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34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Connection. Object connection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database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null.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Connection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java.sql.Connection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Selanjutnya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36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KoneksiDB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class Database.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class Database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mendeklarasikan</a:t>
            </a:r>
            <a:r>
              <a:rPr lang="en-US" baseline="0" dirty="0" smtClean="0"/>
              <a:t> package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class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</a:t>
            </a:r>
            <a:r>
              <a:rPr lang="en-US" baseline="0" dirty="0" smtClean="0"/>
              <a:t>-import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Koneksi.Database</a:t>
            </a:r>
            <a:r>
              <a:rPr lang="en-US" b="1" baseline="0" dirty="0" smtClean="0"/>
              <a:t> (</a:t>
            </a:r>
            <a:r>
              <a:rPr lang="en-US" b="1" baseline="0" dirty="0" err="1" smtClean="0"/>
              <a:t>lihat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pada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bagian</a:t>
            </a:r>
            <a:r>
              <a:rPr lang="en-US" b="1" baseline="0" dirty="0" smtClean="0"/>
              <a:t> import di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6 )</a:t>
            </a:r>
            <a:r>
              <a:rPr lang="en-US" baseline="0" dirty="0" smtClean="0"/>
              <a:t>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baris</a:t>
            </a:r>
            <a:r>
              <a:rPr lang="en-US" baseline="0" dirty="0" smtClean="0"/>
              <a:t> 37,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menggunakan</a:t>
            </a:r>
            <a:r>
              <a:rPr lang="en-US" baseline="0" dirty="0" smtClean="0"/>
              <a:t> method </a:t>
            </a:r>
            <a:r>
              <a:rPr lang="en-US" baseline="0" dirty="0" err="1" smtClean="0"/>
              <a:t>prepareStatement</a:t>
            </a:r>
            <a:r>
              <a:rPr lang="en-US" baseline="0" dirty="0" smtClean="0"/>
              <a:t>() yang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connection yang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sebelumnya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PreparedStetment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berisi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pelanggan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. Query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disimpan</a:t>
            </a:r>
            <a:r>
              <a:rPr lang="en-US" baseline="0" dirty="0" smtClean="0"/>
              <a:t> di variable </a:t>
            </a:r>
            <a:r>
              <a:rPr lang="en-US" b="1" baseline="0" dirty="0" smtClean="0"/>
              <a:t>CARI. </a:t>
            </a:r>
            <a:r>
              <a:rPr lang="en-US" b="0" baseline="0" dirty="0" smtClean="0"/>
              <a:t>Mari </a:t>
            </a:r>
            <a:r>
              <a:rPr lang="en-US" b="0" baseline="0" dirty="0" err="1" smtClean="0"/>
              <a:t>kita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variable CARI: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line 25 </a:t>
            </a:r>
            <a:r>
              <a:rPr lang="en-US" baseline="0" dirty="0" smtClean="0">
                <a:sym typeface="Wingdings" panose="05000000000000000000" pitchFamily="2" charset="2"/>
              </a:rPr>
              <a:t></a:t>
            </a:r>
            <a:r>
              <a:rPr lang="en-US" b="1" baseline="0" dirty="0" smtClean="0">
                <a:sym typeface="Wingdings" panose="05000000000000000000" pitchFamily="2" charset="2"/>
              </a:rPr>
              <a:t> final String CARI = "SELECT * FROM " + NAMA_TABEL + "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?";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Dimana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variable NAMA_TABEL </a:t>
            </a:r>
            <a:r>
              <a:rPr lang="en-US" b="0" baseline="0" dirty="0" err="1" smtClean="0">
                <a:sym typeface="Wingdings" panose="05000000000000000000" pitchFamily="2" charset="2"/>
              </a:rPr>
              <a:t>bernilai</a:t>
            </a:r>
            <a:r>
              <a:rPr lang="en-US" b="0" baseline="0" dirty="0" smtClean="0">
                <a:sym typeface="Wingdings" panose="05000000000000000000" pitchFamily="2" charset="2"/>
              </a:rPr>
              <a:t> “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”, </a:t>
            </a:r>
            <a:r>
              <a:rPr lang="en-US" b="0" baseline="0" dirty="0" err="1" smtClean="0">
                <a:sym typeface="Wingdings" panose="05000000000000000000" pitchFamily="2" charset="2"/>
              </a:rPr>
              <a:t>jadi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secara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lengkap</a:t>
            </a:r>
            <a:r>
              <a:rPr lang="en-US" b="0" baseline="0" dirty="0" smtClean="0">
                <a:sym typeface="Wingdings" panose="05000000000000000000" pitchFamily="2" charset="2"/>
              </a:rPr>
              <a:t> query </a:t>
            </a:r>
            <a:r>
              <a:rPr lang="en-US" b="0" baseline="0" dirty="0" err="1" smtClean="0">
                <a:sym typeface="Wingdings" panose="05000000000000000000" pitchFamily="2" charset="2"/>
              </a:rPr>
              <a:t>menjadi</a:t>
            </a:r>
            <a:r>
              <a:rPr lang="en-US" b="0" baseline="0" dirty="0" smtClean="0">
                <a:sym typeface="Wingdings" panose="05000000000000000000" pitchFamily="2" charset="2"/>
              </a:rPr>
              <a:t> : </a:t>
            </a:r>
            <a:r>
              <a:rPr lang="en-US" b="1" baseline="0" dirty="0" smtClean="0">
                <a:sym typeface="Wingdings" panose="05000000000000000000" pitchFamily="2" charset="2"/>
              </a:rPr>
              <a:t>SELECT * FROM </a:t>
            </a:r>
            <a:r>
              <a:rPr lang="en-US" b="1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1" baseline="0" dirty="0" smtClean="0">
                <a:sym typeface="Wingdings" panose="05000000000000000000" pitchFamily="2" charset="2"/>
              </a:rPr>
              <a:t> WHERE </a:t>
            </a:r>
            <a:r>
              <a:rPr lang="en-US" b="1" baseline="0" dirty="0" err="1" smtClean="0">
                <a:sym typeface="Wingdings" panose="05000000000000000000" pitchFamily="2" charset="2"/>
              </a:rPr>
              <a:t>KdPlg</a:t>
            </a:r>
            <a:r>
              <a:rPr lang="en-US" b="1" baseline="0" dirty="0" smtClean="0">
                <a:sym typeface="Wingdings" panose="05000000000000000000" pitchFamily="2" charset="2"/>
              </a:rPr>
              <a:t> =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tanda</a:t>
            </a:r>
            <a:r>
              <a:rPr lang="en-US" b="0" baseline="0" dirty="0" smtClean="0">
                <a:sym typeface="Wingdings" panose="05000000000000000000" pitchFamily="2" charset="2"/>
              </a:rPr>
              <a:t> Tanya (?)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atas</a:t>
            </a:r>
            <a:r>
              <a:rPr lang="en-US" b="0" baseline="0" dirty="0" smtClean="0">
                <a:sym typeface="Wingdings" panose="05000000000000000000" pitchFamily="2" charset="2"/>
              </a:rPr>
              <a:t>, </a:t>
            </a:r>
            <a:r>
              <a:rPr lang="en-US" b="0" baseline="0" dirty="0" err="1" smtClean="0">
                <a:sym typeface="Wingdings" panose="05000000000000000000" pitchFamily="2" charset="2"/>
              </a:rPr>
              <a:t>bagian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tersebut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merupakan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sebelum</a:t>
            </a:r>
            <a:r>
              <a:rPr lang="en-US" b="0" baseline="0" dirty="0" smtClean="0">
                <a:sym typeface="Wingdings" panose="05000000000000000000" pitchFamily="2" charset="2"/>
              </a:rPr>
              <a:t> query di </a:t>
            </a:r>
            <a:r>
              <a:rPr lang="en-US" b="0" baseline="0" dirty="0" err="1" smtClean="0">
                <a:sym typeface="Wingdings" panose="05000000000000000000" pitchFamily="2" charset="2"/>
              </a:rPr>
              <a:t>eksekusi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Perhatikan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1" baseline="0" dirty="0" err="1" smtClean="0">
                <a:sym typeface="Wingdings" panose="05000000000000000000" pitchFamily="2" charset="2"/>
              </a:rPr>
              <a:t>baris</a:t>
            </a:r>
            <a:r>
              <a:rPr lang="en-US" b="1" baseline="0" dirty="0" smtClean="0">
                <a:sym typeface="Wingdings" panose="05000000000000000000" pitchFamily="2" charset="2"/>
              </a:rPr>
              <a:t> 38, </a:t>
            </a:r>
            <a:r>
              <a:rPr lang="en-US" b="0" baseline="0" dirty="0" err="1" smtClean="0">
                <a:sym typeface="Wingdings" panose="05000000000000000000" pitchFamily="2" charset="2"/>
              </a:rPr>
              <a:t>pada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baris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mengirimkan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kode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pelanggan</a:t>
            </a:r>
            <a:r>
              <a:rPr lang="en-US" b="0" baseline="0" dirty="0" smtClean="0">
                <a:sym typeface="Wingdings" panose="05000000000000000000" pitchFamily="2" charset="2"/>
              </a:rPr>
              <a:t>. </a:t>
            </a:r>
            <a:r>
              <a:rPr lang="en-US" b="0" baseline="0" dirty="0" err="1" smtClean="0">
                <a:sym typeface="Wingdings" panose="05000000000000000000" pitchFamily="2" charset="2"/>
              </a:rPr>
              <a:t>Karena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KdPlg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</a:t>
            </a:r>
            <a:r>
              <a:rPr lang="en-US" b="0" baseline="0" dirty="0" err="1" smtClean="0">
                <a:sym typeface="Wingdings" panose="05000000000000000000" pitchFamily="2" charset="2"/>
              </a:rPr>
              <a:t>varchar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untuk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menambahkan</a:t>
            </a:r>
            <a:r>
              <a:rPr lang="en-US" b="0" baseline="0" dirty="0" smtClean="0">
                <a:sym typeface="Wingdings" panose="05000000000000000000" pitchFamily="2" charset="2"/>
              </a:rPr>
              <a:t> parameter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setString</a:t>
            </a:r>
            <a:r>
              <a:rPr lang="en-US" b="0" baseline="0" dirty="0" smtClean="0">
                <a:sym typeface="Wingdings" panose="05000000000000000000" pitchFamily="2" charset="2"/>
              </a:rPr>
              <a:t>(), </a:t>
            </a:r>
            <a:r>
              <a:rPr lang="en-US" b="0" baseline="0" dirty="0" err="1" smtClean="0">
                <a:sym typeface="Wingdings" panose="05000000000000000000" pitchFamily="2" charset="2"/>
              </a:rPr>
              <a:t>begitu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juga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jika</a:t>
            </a:r>
            <a:r>
              <a:rPr lang="en-US" b="0" baseline="0" dirty="0" smtClean="0">
                <a:sym typeface="Wingdings" panose="05000000000000000000" pitchFamily="2" charset="2"/>
              </a:rPr>
              <a:t> field </a:t>
            </a:r>
            <a:r>
              <a:rPr lang="en-US" b="0" baseline="0" dirty="0" err="1" smtClean="0">
                <a:sym typeface="Wingdings" panose="05000000000000000000" pitchFamily="2" charset="2"/>
              </a:rPr>
              <a:t>dari</a:t>
            </a:r>
            <a:r>
              <a:rPr lang="en-US" b="0" baseline="0" dirty="0" smtClean="0">
                <a:sym typeface="Wingdings" panose="05000000000000000000" pitchFamily="2" charset="2"/>
              </a:rPr>
              <a:t> parameter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harus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dilengkapi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memiliki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number </a:t>
            </a:r>
            <a:r>
              <a:rPr lang="en-US" b="0" baseline="0" dirty="0" err="1" smtClean="0">
                <a:sym typeface="Wingdings" panose="05000000000000000000" pitchFamily="2" charset="2"/>
              </a:rPr>
              <a:t>maka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="0" baseline="0" dirty="0" smtClean="0">
                <a:sym typeface="Wingdings" panose="05000000000000000000" pitchFamily="2" charset="2"/>
              </a:rPr>
              <a:t> method </a:t>
            </a:r>
            <a:r>
              <a:rPr lang="en-US" b="0" baseline="0" dirty="0" err="1" smtClean="0">
                <a:sym typeface="Wingdings" panose="05000000000000000000" pitchFamily="2" charset="2"/>
              </a:rPr>
              <a:t>setInt</a:t>
            </a:r>
            <a:r>
              <a:rPr lang="en-US" b="0" baseline="0" dirty="0" smtClean="0">
                <a:sym typeface="Wingdings" panose="05000000000000000000" pitchFamily="2" charset="2"/>
              </a:rPr>
              <a:t>().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kata lain </a:t>
            </a:r>
            <a:r>
              <a:rPr lang="en-US" b="0" baseline="0" dirty="0" err="1" smtClean="0">
                <a:sym typeface="Wingdings" panose="05000000000000000000" pitchFamily="2" charset="2"/>
              </a:rPr>
              <a:t>hal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ini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menyesuaikan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dengan</a:t>
            </a:r>
            <a:r>
              <a:rPr lang="en-US" b="0" baseline="0" dirty="0" smtClean="0">
                <a:sym typeface="Wingdings" panose="05000000000000000000" pitchFamily="2" charset="2"/>
              </a:rPr>
              <a:t> </a:t>
            </a:r>
            <a:r>
              <a:rPr lang="en-US" b="0" baseline="0" dirty="0" err="1" smtClean="0">
                <a:sym typeface="Wingdings" panose="05000000000000000000" pitchFamily="2" charset="2"/>
              </a:rPr>
              <a:t>tipe</a:t>
            </a:r>
            <a:r>
              <a:rPr lang="en-US" b="0" baseline="0" dirty="0" smtClean="0">
                <a:sym typeface="Wingdings" panose="05000000000000000000" pitchFamily="2" charset="2"/>
              </a:rPr>
              <a:t> data field yang </a:t>
            </a:r>
            <a:r>
              <a:rPr lang="en-US" b="0" baseline="0" dirty="0" err="1" smtClean="0">
                <a:sym typeface="Wingdings" panose="05000000000000000000" pitchFamily="2" charset="2"/>
              </a:rPr>
              <a:t>terdapat</a:t>
            </a:r>
            <a:r>
              <a:rPr lang="en-US" b="0" baseline="0" dirty="0" smtClean="0">
                <a:sym typeface="Wingdings" panose="05000000000000000000" pitchFamily="2" charset="2"/>
              </a:rPr>
              <a:t> di </a:t>
            </a:r>
            <a:r>
              <a:rPr lang="en-US" b="0" baseline="0" dirty="0" err="1" smtClean="0">
                <a:sym typeface="Wingdings" panose="05000000000000000000" pitchFamily="2" charset="2"/>
              </a:rPr>
              <a:t>tabel</a:t>
            </a:r>
            <a:r>
              <a:rPr lang="en-US" b="0" baseline="0" dirty="0" smtClean="0">
                <a:sym typeface="Wingdings" panose="05000000000000000000" pitchFamily="2" charset="2"/>
              </a:rPr>
              <a:t>.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koneksi</a:t>
            </a:r>
            <a:r>
              <a:rPr lang="en-US" baseline="0" dirty="0" smtClean="0"/>
              <a:t> database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mempersiapkan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</a:t>
            </a:r>
            <a:r>
              <a:rPr lang="en-US" baseline="0" dirty="0" smtClean="0"/>
              <a:t> prepared statement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parameter yang </a:t>
            </a:r>
            <a:r>
              <a:rPr lang="en-US" baseline="0" dirty="0" err="1" smtClean="0"/>
              <a:t>dibutuhkan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query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dieksekusi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39 </a:t>
            </a:r>
            <a:r>
              <a:rPr lang="en-US" b="0" baseline="0" dirty="0" err="1" smtClean="0"/>
              <a:t>dengan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mengeksekusi</a:t>
            </a:r>
            <a:r>
              <a:rPr lang="en-US" b="0" baseline="0" dirty="0" smtClean="0"/>
              <a:t> query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yand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terdapat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prepared statement. Method </a:t>
            </a:r>
            <a:r>
              <a:rPr lang="en-US" b="0" baseline="0" dirty="0" err="1" smtClean="0"/>
              <a:t>executeQuery</a:t>
            </a:r>
            <a:r>
              <a:rPr lang="en-US" b="0" baseline="0" dirty="0" smtClean="0"/>
              <a:t>() </a:t>
            </a:r>
            <a:r>
              <a:rPr lang="en-US" b="0" baseline="0" dirty="0" err="1" smtClean="0"/>
              <a:t>mengembalikan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sebuah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berisi</a:t>
            </a:r>
            <a:r>
              <a:rPr lang="en-US" b="0" baseline="0" dirty="0" smtClean="0"/>
              <a:t> record yang </a:t>
            </a:r>
            <a:r>
              <a:rPr lang="en-US" b="0" baseline="0" dirty="0" err="1" smtClean="0"/>
              <a:t>diambil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database.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objek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ResultSet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menggunakan</a:t>
            </a:r>
            <a:r>
              <a:rPr lang="en-US" b="0" baseline="0" dirty="0" smtClean="0"/>
              <a:t> method next().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</a:t>
            </a:r>
            <a:r>
              <a:rPr lang="en-US" b="1" baseline="0" dirty="0" err="1" smtClean="0"/>
              <a:t>baris</a:t>
            </a:r>
            <a:r>
              <a:rPr lang="en-US" b="1" baseline="0" dirty="0" smtClean="0"/>
              <a:t> 40, </a:t>
            </a:r>
            <a:r>
              <a:rPr lang="en-US" b="0" baseline="0" dirty="0" err="1" smtClean="0"/>
              <a:t>memindahkan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baris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hasil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query yang </a:t>
            </a:r>
            <a:r>
              <a:rPr lang="en-US" b="0" baseline="0" dirty="0" err="1" smtClean="0"/>
              <a:t>dieksekusi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record,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cursor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pindah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selanjutnya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dari</a:t>
            </a:r>
            <a:r>
              <a:rPr lang="en-US" b="0" baseline="0" dirty="0" smtClean="0"/>
              <a:t> method next()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bernilai</a:t>
            </a:r>
            <a:r>
              <a:rPr lang="en-US" b="0" baseline="0" dirty="0" smtClean="0"/>
              <a:t> true.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tidak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memiliki</a:t>
            </a:r>
            <a:r>
              <a:rPr lang="en-US" b="0" baseline="0" dirty="0" smtClean="0"/>
              <a:t> record </a:t>
            </a:r>
            <a:r>
              <a:rPr lang="en-US" b="0" baseline="0" dirty="0" err="1" smtClean="0"/>
              <a:t>atau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berada</a:t>
            </a:r>
            <a:r>
              <a:rPr lang="en-US" b="0" baseline="0" dirty="0" smtClean="0"/>
              <a:t> di record </a:t>
            </a:r>
            <a:r>
              <a:rPr lang="en-US" b="0" baseline="0" dirty="0" err="1" smtClean="0"/>
              <a:t>terakhir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pengembaliannya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bernialai</a:t>
            </a:r>
            <a:r>
              <a:rPr lang="en-US" b="0" baseline="0" dirty="0" smtClean="0"/>
              <a:t> false. </a:t>
            </a:r>
            <a:r>
              <a:rPr lang="en-US" b="0" baseline="0" dirty="0" err="1" smtClean="0"/>
              <a:t>Dalam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kasus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ini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dibaris</a:t>
            </a:r>
            <a:r>
              <a:rPr lang="en-US" b="0" baseline="0" dirty="0" smtClean="0"/>
              <a:t> 40 </a:t>
            </a:r>
            <a:r>
              <a:rPr lang="en-US" b="0" baseline="0" dirty="0" err="1" smtClean="0"/>
              <a:t>bertujuan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untuk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periksa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apakah</a:t>
            </a:r>
            <a:r>
              <a:rPr lang="en-US" b="0" baseline="0" dirty="0" smtClean="0"/>
              <a:t> data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 yang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berdasarkan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kode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pelanggan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sudah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tampilkan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pesan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sedangkan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jika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belum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pernah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disimpan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maka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akan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dilakukan</a:t>
            </a:r>
            <a:r>
              <a:rPr lang="en-US" b="0" baseline="0" dirty="0" smtClean="0"/>
              <a:t> proses insert.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6639A-76FE-403E-9EB1-D148151366C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 sz="1600">
                <a:latin typeface="Calibri (Body)"/>
              </a:defRPr>
            </a:lvl3pPr>
            <a:lvl4pPr>
              <a:defRPr sz="1400">
                <a:latin typeface="Calibri (Body)"/>
              </a:defRPr>
            </a:lvl4pPr>
            <a:lvl5pPr>
              <a:defRPr sz="14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4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jutan M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Document 8"/>
            <p:cNvSpPr/>
            <p:nvPr userDrawn="1"/>
          </p:nvSpPr>
          <p:spPr>
            <a:xfrm flipH="1" flipV="1">
              <a:off x="0" y="113924"/>
              <a:ext cx="12192000" cy="12256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31496"/>
                <a:gd name="connsiteX1" fmla="*/ 21600 w 21600"/>
                <a:gd name="connsiteY1" fmla="*/ 0 h 31496"/>
                <a:gd name="connsiteX2" fmla="*/ 21600 w 21600"/>
                <a:gd name="connsiteY2" fmla="*/ 26370 h 31496"/>
                <a:gd name="connsiteX3" fmla="*/ 0 w 21600"/>
                <a:gd name="connsiteY3" fmla="*/ 20172 h 31496"/>
                <a:gd name="connsiteX4" fmla="*/ 0 w 21600"/>
                <a:gd name="connsiteY4" fmla="*/ 0 h 31496"/>
                <a:gd name="connsiteX0" fmla="*/ 0 w 21600"/>
                <a:gd name="connsiteY0" fmla="*/ 0 h 26370"/>
                <a:gd name="connsiteX1" fmla="*/ 21600 w 21600"/>
                <a:gd name="connsiteY1" fmla="*/ 0 h 26370"/>
                <a:gd name="connsiteX2" fmla="*/ 21600 w 21600"/>
                <a:gd name="connsiteY2" fmla="*/ 26370 h 26370"/>
                <a:gd name="connsiteX3" fmla="*/ 0 w 21600"/>
                <a:gd name="connsiteY3" fmla="*/ 20172 h 26370"/>
                <a:gd name="connsiteX4" fmla="*/ 0 w 21600"/>
                <a:gd name="connsiteY4" fmla="*/ 0 h 26370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092"/>
                <a:gd name="connsiteX1" fmla="*/ 21600 w 21600"/>
                <a:gd name="connsiteY1" fmla="*/ 0 h 21092"/>
                <a:gd name="connsiteX2" fmla="*/ 21554 w 21600"/>
                <a:gd name="connsiteY2" fmla="*/ 21092 h 21092"/>
                <a:gd name="connsiteX3" fmla="*/ 0 w 21600"/>
                <a:gd name="connsiteY3" fmla="*/ 20172 h 21092"/>
                <a:gd name="connsiteX4" fmla="*/ 0 w 21600"/>
                <a:gd name="connsiteY4" fmla="*/ 0 h 21092"/>
                <a:gd name="connsiteX0" fmla="*/ 0 w 21600"/>
                <a:gd name="connsiteY0" fmla="*/ 0 h 21558"/>
                <a:gd name="connsiteX1" fmla="*/ 21600 w 21600"/>
                <a:gd name="connsiteY1" fmla="*/ 0 h 21558"/>
                <a:gd name="connsiteX2" fmla="*/ 21554 w 21600"/>
                <a:gd name="connsiteY2" fmla="*/ 21092 h 21558"/>
                <a:gd name="connsiteX3" fmla="*/ 0 w 21600"/>
                <a:gd name="connsiteY3" fmla="*/ 20172 h 21558"/>
                <a:gd name="connsiteX4" fmla="*/ 0 w 21600"/>
                <a:gd name="connsiteY4" fmla="*/ 0 h 2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558">
                  <a:moveTo>
                    <a:pt x="0" y="0"/>
                  </a:moveTo>
                  <a:lnTo>
                    <a:pt x="21600" y="0"/>
                  </a:lnTo>
                  <a:cubicBezTo>
                    <a:pt x="21585" y="7031"/>
                    <a:pt x="21569" y="14061"/>
                    <a:pt x="21554" y="21092"/>
                  </a:cubicBezTo>
                  <a:cubicBezTo>
                    <a:pt x="13330" y="21007"/>
                    <a:pt x="6925" y="22676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ocument 8"/>
            <p:cNvSpPr/>
            <p:nvPr/>
          </p:nvSpPr>
          <p:spPr>
            <a:xfrm flipH="1" flipV="1">
              <a:off x="0" y="39129"/>
              <a:ext cx="12192000" cy="14539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  <a:gd name="connsiteX0" fmla="*/ 0 w 21600"/>
                <a:gd name="connsiteY0" fmla="*/ 0 h 20175"/>
                <a:gd name="connsiteX1" fmla="*/ 21600 w 21600"/>
                <a:gd name="connsiteY1" fmla="*/ 0 h 20175"/>
                <a:gd name="connsiteX2" fmla="*/ 21600 w 21600"/>
                <a:gd name="connsiteY2" fmla="*/ 17322 h 20175"/>
                <a:gd name="connsiteX3" fmla="*/ 0 w 21600"/>
                <a:gd name="connsiteY3" fmla="*/ 20172 h 20175"/>
                <a:gd name="connsiteX4" fmla="*/ 0 w 21600"/>
                <a:gd name="connsiteY4" fmla="*/ 0 h 20175"/>
                <a:gd name="connsiteX0" fmla="*/ 0 w 21600"/>
                <a:gd name="connsiteY0" fmla="*/ 0 h 20179"/>
                <a:gd name="connsiteX1" fmla="*/ 21600 w 21600"/>
                <a:gd name="connsiteY1" fmla="*/ 0 h 20179"/>
                <a:gd name="connsiteX2" fmla="*/ 21600 w 21600"/>
                <a:gd name="connsiteY2" fmla="*/ 17322 h 20179"/>
                <a:gd name="connsiteX3" fmla="*/ 0 w 21600"/>
                <a:gd name="connsiteY3" fmla="*/ 20172 h 20179"/>
                <a:gd name="connsiteX4" fmla="*/ 0 w 21600"/>
                <a:gd name="connsiteY4" fmla="*/ 0 h 20179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  <a:gd name="connsiteX0" fmla="*/ 0 w 21600"/>
                <a:gd name="connsiteY0" fmla="*/ 0 h 20172"/>
                <a:gd name="connsiteX1" fmla="*/ 21600 w 21600"/>
                <a:gd name="connsiteY1" fmla="*/ 0 h 20172"/>
                <a:gd name="connsiteX2" fmla="*/ 21600 w 21600"/>
                <a:gd name="connsiteY2" fmla="*/ 17322 h 20172"/>
                <a:gd name="connsiteX3" fmla="*/ 0 w 21600"/>
                <a:gd name="connsiteY3" fmla="*/ 20172 h 20172"/>
                <a:gd name="connsiteX4" fmla="*/ 0 w 21600"/>
                <a:gd name="connsiteY4" fmla="*/ 0 h 2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0172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9720" y="16981"/>
                    <a:pt x="9124" y="18018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62300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11754394" cy="510650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6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38903"/>
              <a:ext cx="12192000" cy="6819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 flipH="1">
              <a:off x="0" y="13177"/>
              <a:ext cx="12192000" cy="101875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63848"/>
              <a:ext cx="12192000" cy="194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1008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ocument 8"/>
            <p:cNvSpPr/>
            <p:nvPr/>
          </p:nvSpPr>
          <p:spPr>
            <a:xfrm flipH="1">
              <a:off x="0" y="38903"/>
              <a:ext cx="12192000" cy="8556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8093"/>
                <a:gd name="connsiteX1" fmla="*/ 21600 w 21600"/>
                <a:gd name="connsiteY1" fmla="*/ 0 h 28093"/>
                <a:gd name="connsiteX2" fmla="*/ 21600 w 21600"/>
                <a:gd name="connsiteY2" fmla="*/ 17322 h 28093"/>
                <a:gd name="connsiteX3" fmla="*/ 0 w 21600"/>
                <a:gd name="connsiteY3" fmla="*/ 20172 h 28093"/>
                <a:gd name="connsiteX4" fmla="*/ 0 w 21600"/>
                <a:gd name="connsiteY4" fmla="*/ 0 h 28093"/>
                <a:gd name="connsiteX0" fmla="*/ 0 w 21600"/>
                <a:gd name="connsiteY0" fmla="*/ 0 h 26252"/>
                <a:gd name="connsiteX1" fmla="*/ 21600 w 21600"/>
                <a:gd name="connsiteY1" fmla="*/ 0 h 26252"/>
                <a:gd name="connsiteX2" fmla="*/ 21600 w 21600"/>
                <a:gd name="connsiteY2" fmla="*/ 17322 h 26252"/>
                <a:gd name="connsiteX3" fmla="*/ 0 w 21600"/>
                <a:gd name="connsiteY3" fmla="*/ 20172 h 26252"/>
                <a:gd name="connsiteX4" fmla="*/ 0 w 21600"/>
                <a:gd name="connsiteY4" fmla="*/ 0 h 26252"/>
                <a:gd name="connsiteX0" fmla="*/ 0 w 21600"/>
                <a:gd name="connsiteY0" fmla="*/ 0 h 22008"/>
                <a:gd name="connsiteX1" fmla="*/ 21600 w 21600"/>
                <a:gd name="connsiteY1" fmla="*/ 0 h 22008"/>
                <a:gd name="connsiteX2" fmla="*/ 21600 w 21600"/>
                <a:gd name="connsiteY2" fmla="*/ 17322 h 22008"/>
                <a:gd name="connsiteX3" fmla="*/ 0 w 21600"/>
                <a:gd name="connsiteY3" fmla="*/ 20172 h 22008"/>
                <a:gd name="connsiteX4" fmla="*/ 0 w 21600"/>
                <a:gd name="connsiteY4" fmla="*/ 0 h 22008"/>
                <a:gd name="connsiteX0" fmla="*/ 0 w 21600"/>
                <a:gd name="connsiteY0" fmla="*/ 0 h 25088"/>
                <a:gd name="connsiteX1" fmla="*/ 21600 w 21600"/>
                <a:gd name="connsiteY1" fmla="*/ 0 h 25088"/>
                <a:gd name="connsiteX2" fmla="*/ 21600 w 21600"/>
                <a:gd name="connsiteY2" fmla="*/ 17322 h 25088"/>
                <a:gd name="connsiteX3" fmla="*/ 0 w 21600"/>
                <a:gd name="connsiteY3" fmla="*/ 20172 h 25088"/>
                <a:gd name="connsiteX4" fmla="*/ 0 w 21600"/>
                <a:gd name="connsiteY4" fmla="*/ 0 h 25088"/>
                <a:gd name="connsiteX0" fmla="*/ 0 w 21600"/>
                <a:gd name="connsiteY0" fmla="*/ 0 h 20590"/>
                <a:gd name="connsiteX1" fmla="*/ 21600 w 21600"/>
                <a:gd name="connsiteY1" fmla="*/ 0 h 20590"/>
                <a:gd name="connsiteX2" fmla="*/ 21600 w 21600"/>
                <a:gd name="connsiteY2" fmla="*/ 17322 h 20590"/>
                <a:gd name="connsiteX3" fmla="*/ 0 w 21600"/>
                <a:gd name="connsiteY3" fmla="*/ 20172 h 20590"/>
                <a:gd name="connsiteX4" fmla="*/ 0 w 21600"/>
                <a:gd name="connsiteY4" fmla="*/ 0 h 20590"/>
                <a:gd name="connsiteX0" fmla="*/ 0 w 21600"/>
                <a:gd name="connsiteY0" fmla="*/ 0 h 22579"/>
                <a:gd name="connsiteX1" fmla="*/ 21600 w 21600"/>
                <a:gd name="connsiteY1" fmla="*/ 0 h 22579"/>
                <a:gd name="connsiteX2" fmla="*/ 21600 w 21600"/>
                <a:gd name="connsiteY2" fmla="*/ 17322 h 22579"/>
                <a:gd name="connsiteX3" fmla="*/ 0 w 21600"/>
                <a:gd name="connsiteY3" fmla="*/ 20172 h 22579"/>
                <a:gd name="connsiteX4" fmla="*/ 0 w 21600"/>
                <a:gd name="connsiteY4" fmla="*/ 0 h 22579"/>
                <a:gd name="connsiteX0" fmla="*/ 0 w 21600"/>
                <a:gd name="connsiteY0" fmla="*/ 0 h 23942"/>
                <a:gd name="connsiteX1" fmla="*/ 21600 w 21600"/>
                <a:gd name="connsiteY1" fmla="*/ 0 h 23942"/>
                <a:gd name="connsiteX2" fmla="*/ 21600 w 21600"/>
                <a:gd name="connsiteY2" fmla="*/ 17322 h 23942"/>
                <a:gd name="connsiteX3" fmla="*/ 0 w 21600"/>
                <a:gd name="connsiteY3" fmla="*/ 20172 h 23942"/>
                <a:gd name="connsiteX4" fmla="*/ 0 w 21600"/>
                <a:gd name="connsiteY4" fmla="*/ 0 h 23942"/>
                <a:gd name="connsiteX0" fmla="*/ 0 w 21600"/>
                <a:gd name="connsiteY0" fmla="*/ 0 h 27516"/>
                <a:gd name="connsiteX1" fmla="*/ 21600 w 21600"/>
                <a:gd name="connsiteY1" fmla="*/ 0 h 27516"/>
                <a:gd name="connsiteX2" fmla="*/ 21600 w 21600"/>
                <a:gd name="connsiteY2" fmla="*/ 17322 h 27516"/>
                <a:gd name="connsiteX3" fmla="*/ 0 w 21600"/>
                <a:gd name="connsiteY3" fmla="*/ 20172 h 27516"/>
                <a:gd name="connsiteX4" fmla="*/ 0 w 21600"/>
                <a:gd name="connsiteY4" fmla="*/ 0 h 27516"/>
                <a:gd name="connsiteX0" fmla="*/ 0 w 21600"/>
                <a:gd name="connsiteY0" fmla="*/ 0 h 29977"/>
                <a:gd name="connsiteX1" fmla="*/ 21600 w 21600"/>
                <a:gd name="connsiteY1" fmla="*/ 0 h 29977"/>
                <a:gd name="connsiteX2" fmla="*/ 21600 w 21600"/>
                <a:gd name="connsiteY2" fmla="*/ 17322 h 29977"/>
                <a:gd name="connsiteX3" fmla="*/ 0 w 21600"/>
                <a:gd name="connsiteY3" fmla="*/ 20172 h 29977"/>
                <a:gd name="connsiteX4" fmla="*/ 0 w 21600"/>
                <a:gd name="connsiteY4" fmla="*/ 0 h 29977"/>
                <a:gd name="connsiteX0" fmla="*/ 0 w 21600"/>
                <a:gd name="connsiteY0" fmla="*/ 0 h 29260"/>
                <a:gd name="connsiteX1" fmla="*/ 21600 w 21600"/>
                <a:gd name="connsiteY1" fmla="*/ 0 h 29260"/>
                <a:gd name="connsiteX2" fmla="*/ 21600 w 21600"/>
                <a:gd name="connsiteY2" fmla="*/ 17322 h 29260"/>
                <a:gd name="connsiteX3" fmla="*/ 0 w 21600"/>
                <a:gd name="connsiteY3" fmla="*/ 20172 h 29260"/>
                <a:gd name="connsiteX4" fmla="*/ 0 w 21600"/>
                <a:gd name="connsiteY4" fmla="*/ 0 h 2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926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5785" y="13467"/>
                    <a:pt x="5629" y="43789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09" y="1202048"/>
            <a:ext cx="11203745" cy="5324414"/>
          </a:xfrm>
        </p:spPr>
        <p:txBody>
          <a:bodyPr/>
          <a:lstStyle>
            <a:lvl1pPr>
              <a:defRPr sz="2200">
                <a:latin typeface="Calibri (Body)"/>
              </a:defRPr>
            </a:lvl1pPr>
            <a:lvl2pPr>
              <a:defRPr sz="2000"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 sz="1800">
                <a:latin typeface="Calibri (Body)"/>
              </a:defRPr>
            </a:lvl4pPr>
            <a:lvl5pPr>
              <a:defRPr sz="1800">
                <a:latin typeface="Calibri (Body)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6665843"/>
            <a:ext cx="12192000" cy="192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Universitas</a:t>
            </a:r>
            <a:r>
              <a:rPr lang="en-US" sz="1200" dirty="0" smtClean="0"/>
              <a:t> Budi </a:t>
            </a:r>
            <a:r>
              <a:rPr lang="en-US" sz="1200" dirty="0" err="1" smtClean="0"/>
              <a:t>Luhur</a:t>
            </a:r>
            <a:r>
              <a:rPr lang="en-US" sz="1200" dirty="0" smtClean="0"/>
              <a:t>, </a:t>
            </a:r>
            <a:r>
              <a:rPr lang="en-US" sz="1200" dirty="0" err="1" smtClean="0"/>
              <a:t>Fakultas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endParaRPr lang="en-US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1559624" y="6539525"/>
            <a:ext cx="574766" cy="28925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2A1F08-9CDE-4067-9C73-94D228C27D17}" type="slidenum">
              <a:rPr lang="en-US" sz="1600" b="1" smtClean="0">
                <a:solidFill>
                  <a:schemeClr val="tx1"/>
                </a:solidFill>
              </a:rPr>
              <a:t>‹#›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1559624" y="6467697"/>
            <a:ext cx="574766" cy="3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3" y="114038"/>
            <a:ext cx="11864930" cy="421539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4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732D-A236-48CF-8C67-B5A11371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0" y="3810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12034" y="2252869"/>
            <a:ext cx="1603513" cy="1470992"/>
          </a:xfrm>
          <a:prstGeom prst="homePlat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1292086" y="2252869"/>
            <a:ext cx="1285461" cy="1470992"/>
          </a:xfrm>
          <a:prstGeom prst="chevron">
            <a:avLst>
              <a:gd name="adj" fmla="val 57216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027581" y="2252869"/>
            <a:ext cx="9939132" cy="1470992"/>
          </a:xfrm>
          <a:prstGeom prst="chevron">
            <a:avLst>
              <a:gd name="adj" fmla="val 45495"/>
            </a:avLst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34" y="1662595"/>
            <a:ext cx="4271066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PERTEMUAN 3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204083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94401" y="3775765"/>
            <a:ext cx="5308599" cy="80065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15547" y="3907734"/>
            <a:ext cx="9563653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2600" b="1" spc="5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PEMROGRAMAN </a:t>
            </a:r>
            <a:r>
              <a:rPr lang="en-US" sz="2600" b="1" spc="5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BERORIENTASI OBJEK </a:t>
            </a:r>
            <a:r>
              <a:rPr lang="en-US" sz="2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LANJUTAN (PBOL)</a:t>
            </a:r>
            <a:endParaRPr lang="en-US" sz="2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598" y="2425700"/>
            <a:ext cx="8623302" cy="104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smtClean="0">
                <a:latin typeface="Arial" pitchFamily="34" charset="0"/>
                <a:cs typeface="Arial" pitchFamily="34" charset="0"/>
              </a:rPr>
              <a:t>MEMBUAT FILE MASTER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PELANGGAN</a:t>
            </a:r>
            <a:endParaRPr lang="en-US" sz="3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9261" y="1921563"/>
            <a:ext cx="3193985" cy="33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b="1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Ahmad </a:t>
            </a:r>
            <a:r>
              <a:rPr lang="en-US" b="1" u="sng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Pudoli</a:t>
            </a:r>
            <a:endParaRPr lang="en-US" b="1" u="sng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VIEW MASTER PELANGGAN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12323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2</a:t>
            </a:r>
            <a:r>
              <a:rPr lang="nb-NO" sz="3600" b="1" dirty="0" smtClean="0">
                <a:solidFill>
                  <a:srgbClr val="002060"/>
                </a:solidFill>
              </a:rPr>
              <a:t>. 	MODEL MASTER PELANGGAN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Model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entitas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database.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data di database model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 </a:t>
            </a:r>
            <a:r>
              <a:rPr lang="en-US" sz="2400" dirty="0" err="1"/>
              <a:t>penyaluran</a:t>
            </a:r>
            <a:r>
              <a:rPr lang="en-US" sz="2400" dirty="0"/>
              <a:t> data.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Model</a:t>
            </a:r>
            <a:r>
              <a:rPr lang="en-US" sz="2400" dirty="0"/>
              <a:t>”.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2 file model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342900" indent="-342900" algn="just">
              <a:buAutoNum type="arabicPeriod"/>
            </a:pPr>
            <a:r>
              <a:rPr lang="en-US" sz="2400" b="1" dirty="0" err="1">
                <a:solidFill>
                  <a:srgbClr val="C00000"/>
                </a:solidFill>
              </a:rPr>
              <a:t>Pelanggan.Java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TableModelPelanggan.Java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Model Master </a:t>
            </a:r>
            <a:r>
              <a:rPr lang="en-US" dirty="0" err="1" smtClean="0"/>
              <a:t>Pelanggan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Class</a:t>
              </a: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Kategori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Model Master </a:t>
            </a:r>
            <a:r>
              <a:rPr lang="en-US" dirty="0" err="1" smtClean="0"/>
              <a:t>Pelanggan</a:t>
            </a:r>
            <a:r>
              <a:rPr lang="en-US" dirty="0" smtClean="0"/>
              <a:t> … 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62881" y="1452474"/>
            <a:ext cx="7000875" cy="48101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05412" y="1852185"/>
            <a:ext cx="8507914" cy="4281915"/>
            <a:chOff x="3405412" y="1852185"/>
            <a:chExt cx="8507914" cy="4281915"/>
          </a:xfrm>
        </p:grpSpPr>
        <p:sp>
          <p:nvSpPr>
            <p:cNvPr id="5" name="Rectangle 4"/>
            <p:cNvSpPr/>
            <p:nvPr/>
          </p:nvSpPr>
          <p:spPr>
            <a:xfrm>
              <a:off x="3405412" y="20610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8212000" y="1852185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Pelanggan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60265" y="196182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5412" y="29881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60265" y="292705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212000" y="2455962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Model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9435" y="5853040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38230" y="57418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8212000" y="3096203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6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/>
              <a:t>Pelanggan</a:t>
            </a:r>
            <a:r>
              <a:rPr lang="en-US" dirty="0"/>
              <a:t> … </a:t>
            </a:r>
            <a:r>
              <a:rPr lang="en-US" dirty="0" smtClean="0"/>
              <a:t>(</a:t>
            </a:r>
            <a:r>
              <a:rPr lang="en-US" dirty="0" err="1" smtClean="0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method Setter </a:t>
            </a:r>
            <a:r>
              <a:rPr lang="en-US" dirty="0" err="1" smtClean="0"/>
              <a:t>dan</a:t>
            </a:r>
            <a:r>
              <a:rPr lang="en-US" dirty="0" smtClean="0"/>
              <a:t>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2099" y="1990395"/>
            <a:ext cx="10807619" cy="3924258"/>
            <a:chOff x="292099" y="1990395"/>
            <a:chExt cx="10807619" cy="3924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" y="1990395"/>
              <a:ext cx="3109023" cy="2242938"/>
            </a:xfrm>
            <a:prstGeom prst="rect">
              <a:avLst/>
            </a:prstGeom>
          </p:spPr>
        </p:pic>
        <p:sp>
          <p:nvSpPr>
            <p:cNvPr id="5" name="Line Callout 1 (Accent Bar) 4"/>
            <p:cNvSpPr/>
            <p:nvPr/>
          </p:nvSpPr>
          <p:spPr>
            <a:xfrm>
              <a:off x="3534289" y="2088536"/>
              <a:ext cx="2505389" cy="767553"/>
            </a:xfrm>
            <a:prstGeom prst="accentCallout1">
              <a:avLst>
                <a:gd name="adj1" fmla="val 24128"/>
                <a:gd name="adj2" fmla="val -1107"/>
                <a:gd name="adj3" fmla="val 207334"/>
                <a:gd name="adj4" fmla="val -11273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kanan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disini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kemudian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Menu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Insert Code </a:t>
              </a:r>
              <a:r>
                <a:rPr lang="en-US" sz="1400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 Getter And Setter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287" y="2616444"/>
              <a:ext cx="2402557" cy="7928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45607" y="2560482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286" y="3551760"/>
              <a:ext cx="2402557" cy="2525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12699" y="345655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8918" y="2856089"/>
              <a:ext cx="1495425" cy="2143125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786983" y="290161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5704" y="3657610"/>
              <a:ext cx="1538639" cy="2370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129" y="3323853"/>
              <a:ext cx="2295525" cy="2590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68533" y="4038876"/>
              <a:ext cx="1388534" cy="86050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643199" y="39657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2222" y="5492876"/>
              <a:ext cx="784578" cy="3201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88436" y="541551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9" name="Line Callout 1 (Accent Bar) 18"/>
            <p:cNvSpPr/>
            <p:nvPr/>
          </p:nvSpPr>
          <p:spPr>
            <a:xfrm>
              <a:off x="8594329" y="3545199"/>
              <a:ext cx="2505389" cy="367760"/>
            </a:xfrm>
            <a:prstGeom prst="accentCallout1">
              <a:avLst>
                <a:gd name="adj1" fmla="val 24128"/>
                <a:gd name="adj2" fmla="val -1107"/>
                <a:gd name="adj3" fmla="val 116531"/>
                <a:gd name="adj4" fmla="val -298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Centang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semua</a:t>
              </a:r>
              <a:r>
                <a:rPr lang="en-US" sz="1400" dirty="0" smtClean="0">
                  <a:solidFill>
                    <a:schemeClr val="tx1"/>
                  </a:solidFill>
                </a:rPr>
                <a:t> field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8594328" y="4144554"/>
              <a:ext cx="2505389" cy="991889"/>
            </a:xfrm>
            <a:prstGeom prst="accentCallout1">
              <a:avLst>
                <a:gd name="adj1" fmla="val 24128"/>
                <a:gd name="adj2" fmla="val -1107"/>
                <a:gd name="adj3" fmla="val 137017"/>
                <a:gd name="adj4" fmla="val -4334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err="1" smtClean="0">
                  <a:solidFill>
                    <a:schemeClr val="tx1"/>
                  </a:solidFill>
                </a:rPr>
                <a:t>Lihat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hasil</a:t>
              </a:r>
              <a:r>
                <a:rPr lang="en-US" sz="1400" dirty="0" smtClean="0">
                  <a:solidFill>
                    <a:schemeClr val="tx1"/>
                  </a:solidFill>
                </a:rPr>
                <a:t> generate code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Getter and Setter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pada</a:t>
              </a:r>
              <a:r>
                <a:rPr lang="en-US" sz="1400" dirty="0" smtClean="0">
                  <a:solidFill>
                    <a:schemeClr val="tx1"/>
                  </a:solidFill>
                </a:rPr>
                <a:t> slide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8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Model Master </a:t>
            </a:r>
            <a:r>
              <a:rPr lang="en-US" dirty="0" err="1"/>
              <a:t>Pelanggan</a:t>
            </a:r>
            <a:r>
              <a:rPr lang="en-US" dirty="0"/>
              <a:t> … 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Generate </a:t>
            </a:r>
            <a:r>
              <a:rPr lang="en-US" dirty="0" err="1" smtClean="0"/>
              <a:t>Methode</a:t>
            </a:r>
            <a:r>
              <a:rPr lang="en-US" dirty="0" smtClean="0"/>
              <a:t> Getter and Setter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field </a:t>
            </a:r>
            <a:r>
              <a:rPr lang="en-US" dirty="0" err="1" smtClean="0"/>
              <a:t>pada</a:t>
            </a:r>
            <a:r>
              <a:rPr lang="en-US" dirty="0" smtClean="0"/>
              <a:t> class model </a:t>
            </a:r>
            <a:r>
              <a:rPr lang="en-US" dirty="0" err="1" smtClean="0"/>
              <a:t>Pelanggan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13403" y="1770239"/>
            <a:ext cx="9457796" cy="4697458"/>
            <a:chOff x="555448" y="1770239"/>
            <a:chExt cx="9457796" cy="4697458"/>
          </a:xfrm>
        </p:grpSpPr>
        <p:grpSp>
          <p:nvGrpSpPr>
            <p:cNvPr id="23" name="Group 22"/>
            <p:cNvGrpSpPr/>
            <p:nvPr/>
          </p:nvGrpSpPr>
          <p:grpSpPr>
            <a:xfrm>
              <a:off x="555448" y="1770239"/>
              <a:ext cx="3519841" cy="4697458"/>
              <a:chOff x="792515" y="1809972"/>
              <a:chExt cx="3743325" cy="574357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2515" y="1809972"/>
                <a:ext cx="3743325" cy="465772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515" y="6467697"/>
                <a:ext cx="3743325" cy="108585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666043" y="2582609"/>
              <a:ext cx="3409245" cy="355854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Line Callout 1 (Accent Bar) 24"/>
            <p:cNvSpPr/>
            <p:nvPr/>
          </p:nvSpPr>
          <p:spPr>
            <a:xfrm>
              <a:off x="4783434" y="2398729"/>
              <a:ext cx="5229810" cy="1507227"/>
            </a:xfrm>
            <a:prstGeom prst="accentCallout1">
              <a:avLst>
                <a:gd name="adj1" fmla="val 24128"/>
                <a:gd name="adj2" fmla="val -1107"/>
                <a:gd name="adj3" fmla="val 47625"/>
                <a:gd name="adj4" fmla="val -1342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Code Getter </a:t>
              </a:r>
              <a:r>
                <a:rPr lang="en-US" dirty="0" err="1" smtClean="0">
                  <a:solidFill>
                    <a:schemeClr val="tx1"/>
                  </a:solidFill>
                </a:rPr>
                <a:t>dan</a:t>
              </a:r>
              <a:r>
                <a:rPr lang="en-US" dirty="0" smtClean="0">
                  <a:solidFill>
                    <a:schemeClr val="tx1"/>
                  </a:solidFill>
                </a:rPr>
                <a:t> Setter yang </a:t>
              </a:r>
              <a:r>
                <a:rPr lang="en-US" dirty="0" err="1" smtClean="0">
                  <a:solidFill>
                    <a:schemeClr val="tx1"/>
                  </a:solidFill>
                </a:rPr>
                <a:t>dibuat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secara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otomatis</a:t>
              </a:r>
              <a:r>
                <a:rPr lang="en-US" dirty="0" smtClean="0">
                  <a:solidFill>
                    <a:schemeClr val="tx1"/>
                  </a:solidFill>
                </a:rPr>
                <a:t>. </a:t>
              </a:r>
              <a:r>
                <a:rPr lang="en-US" dirty="0">
                  <a:solidFill>
                    <a:srgbClr val="C00000"/>
                  </a:solidFill>
                </a:rPr>
                <a:t>Getter and Setter </a:t>
              </a:r>
              <a:r>
                <a:rPr lang="en-US" dirty="0" err="1">
                  <a:solidFill>
                    <a:srgbClr val="C00000"/>
                  </a:solidFill>
                </a:rPr>
                <a:t>berfungsi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untuk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mengambil</a:t>
              </a:r>
              <a:r>
                <a:rPr lang="en-US" dirty="0">
                  <a:solidFill>
                    <a:srgbClr val="C00000"/>
                  </a:solidFill>
                </a:rPr>
                <a:t> data </a:t>
              </a:r>
              <a:r>
                <a:rPr lang="en-US" dirty="0" err="1">
                  <a:solidFill>
                    <a:srgbClr val="C00000"/>
                  </a:solidFill>
                </a:rPr>
                <a:t>dari</a:t>
              </a:r>
              <a:r>
                <a:rPr lang="en-US" dirty="0">
                  <a:solidFill>
                    <a:srgbClr val="C00000"/>
                  </a:solidFill>
                </a:rPr>
                <a:t> database </a:t>
              </a:r>
              <a:r>
                <a:rPr lang="en-US" dirty="0" err="1">
                  <a:solidFill>
                    <a:srgbClr val="C00000"/>
                  </a:solidFill>
                </a:rPr>
                <a:t>dan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memanggilnya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sebagai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perantara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 err="1">
                  <a:solidFill>
                    <a:srgbClr val="C00000"/>
                  </a:solidFill>
                </a:rPr>
                <a:t>penyaluran</a:t>
              </a:r>
              <a:r>
                <a:rPr lang="en-US" dirty="0">
                  <a:solidFill>
                    <a:srgbClr val="C00000"/>
                  </a:solidFill>
                </a:rPr>
                <a:t> data. 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2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Table Model </a:t>
            </a:r>
            <a:r>
              <a:rPr lang="en-US" dirty="0"/>
              <a:t>Master </a:t>
            </a:r>
            <a:r>
              <a:rPr lang="en-US" dirty="0" err="1" smtClean="0"/>
              <a:t>Pelanggan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dirty="0"/>
              <a:t>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view </a:t>
            </a:r>
            <a:r>
              <a:rPr lang="en-US" dirty="0" err="1"/>
              <a:t>atau</a:t>
            </a:r>
            <a:r>
              <a:rPr lang="en-US" dirty="0"/>
              <a:t> frame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/>
              <a:t>Kolom</a:t>
            </a:r>
            <a:r>
              <a:rPr lang="en-US" dirty="0"/>
              <a:t> yang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statis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Table Model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database. </a:t>
            </a:r>
            <a:r>
              <a:rPr lang="en-US" dirty="0"/>
              <a:t>Data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List,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1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Pelanggan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5288" y="1361193"/>
            <a:ext cx="11648037" cy="510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b="1" dirty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</a:t>
            </a:r>
            <a:r>
              <a:rPr lang="en-US" b="1" dirty="0" smtClean="0"/>
              <a:t> </a:t>
            </a:r>
            <a:r>
              <a:rPr lang="en-US" b="1" dirty="0"/>
              <a:t>New File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Class</a:t>
              </a: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Kategori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Java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207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Pelanggan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48947" y="1504620"/>
            <a:ext cx="11151679" cy="4819650"/>
            <a:chOff x="748947" y="1504620"/>
            <a:chExt cx="11151679" cy="4819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947" y="1504620"/>
              <a:ext cx="6991350" cy="48196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92712" y="21245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8199300" y="1915685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TableModelPelanggan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447565" y="202532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92712" y="3051677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447565" y="299055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8199300" y="2519462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Model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6735" y="5916540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25530" y="58053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8199300" y="3159703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 smtClean="0"/>
              <a:t>Pelanggan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Source class </a:t>
            </a:r>
            <a:r>
              <a:rPr lang="en-US" dirty="0" err="1" smtClean="0"/>
              <a:t>TableModelPelanggan</a:t>
            </a:r>
            <a:r>
              <a:rPr lang="en-US" dirty="0" smtClean="0"/>
              <a:t>, </a:t>
            </a: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9694" y="2018970"/>
            <a:ext cx="11278106" cy="4432892"/>
            <a:chOff x="329694" y="2018970"/>
            <a:chExt cx="11278106" cy="4432892"/>
          </a:xfrm>
        </p:grpSpPr>
        <p:grpSp>
          <p:nvGrpSpPr>
            <p:cNvPr id="13" name="Group 12"/>
            <p:cNvGrpSpPr/>
            <p:nvPr/>
          </p:nvGrpSpPr>
          <p:grpSpPr>
            <a:xfrm>
              <a:off x="329694" y="2018970"/>
              <a:ext cx="11278106" cy="4432892"/>
              <a:chOff x="329694" y="2018970"/>
              <a:chExt cx="11278106" cy="44328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0442" y="2018970"/>
                <a:ext cx="5410200" cy="1895475"/>
              </a:xfrm>
              <a:prstGeom prst="rect">
                <a:avLst/>
              </a:prstGeom>
            </p:spPr>
          </p:pic>
          <p:sp>
            <p:nvSpPr>
              <p:cNvPr id="6" name="Line Callout 1 (Accent Bar) 5"/>
              <p:cNvSpPr/>
              <p:nvPr/>
            </p:nvSpPr>
            <p:spPr>
              <a:xfrm rot="5400000">
                <a:off x="1931419" y="2630181"/>
                <a:ext cx="2219956" cy="5423405"/>
              </a:xfrm>
              <a:prstGeom prst="accentCallout1">
                <a:avLst>
                  <a:gd name="adj1" fmla="val 94708"/>
                  <a:gd name="adj2" fmla="val 1055"/>
                  <a:gd name="adj3" fmla="val 95280"/>
                  <a:gd name="adj4" fmla="val -5129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icon      ,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kemudian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double click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Implement all abstract method.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  <a:p>
                <a:r>
                  <a:rPr lang="en-US" sz="1400" dirty="0" err="1" smtClean="0">
                    <a:solidFill>
                      <a:schemeClr val="tx1"/>
                    </a:solidFill>
                  </a:rPr>
                  <a:t>Keterangan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Icon     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Memberikan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informosi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bahwa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pada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source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atau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pada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line yang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dimaksud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terdapat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error. </a:t>
                </a:r>
              </a:p>
              <a:p>
                <a:r>
                  <a:rPr lang="en-US" sz="1400" dirty="0" err="1" smtClean="0">
                    <a:solidFill>
                      <a:schemeClr val="tx1"/>
                    </a:solidFill>
                  </a:rPr>
                  <a:t>Pada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kasus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ini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karena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TableModelPelanggan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menjadi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turunan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dari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AbstractTableModel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dimana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turunannya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diharuskan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mengimplementasikan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method abstract yang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didapat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dari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class interface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TableModel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0443" y="2840409"/>
                <a:ext cx="424746" cy="27532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198" y="4372197"/>
                <a:ext cx="171450" cy="20002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39453" y="3055545"/>
                <a:ext cx="2865824" cy="24721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189" y="5027780"/>
                <a:ext cx="171450" cy="20002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5356" y="2781615"/>
                <a:ext cx="4963256" cy="3481294"/>
              </a:xfrm>
              <a:prstGeom prst="rect">
                <a:avLst/>
              </a:prstGeom>
            </p:spPr>
          </p:pic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6349654" y="2161293"/>
                <a:ext cx="5258146" cy="6203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dirty="0" err="1" smtClean="0"/>
                  <a:t>Berikut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Hasil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dari</a:t>
                </a:r>
                <a:r>
                  <a:rPr lang="en-US" sz="1400" dirty="0" smtClean="0"/>
                  <a:t> implement abstract methods, </a:t>
                </a:r>
                <a:r>
                  <a:rPr lang="en-US" sz="1400" dirty="0" err="1" smtClean="0"/>
                  <a:t>Lengkapi</a:t>
                </a:r>
                <a:r>
                  <a:rPr lang="en-US" sz="1400" dirty="0" smtClean="0"/>
                  <a:t> method-method </a:t>
                </a:r>
                <a:r>
                  <a:rPr lang="en-US" sz="1400" dirty="0" err="1" smtClean="0"/>
                  <a:t>tersebut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sesuai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dengan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fungsinya</a:t>
                </a:r>
                <a:endParaRPr lang="en-US" sz="14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475551" y="205329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949251" y="286684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63561" y="2492558"/>
            <a:ext cx="3435443" cy="2455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4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76" y="2676939"/>
            <a:ext cx="4048938" cy="3872414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02425"/>
              </p:ext>
            </p:extLst>
          </p:nvPr>
        </p:nvGraphicFramePr>
        <p:xfrm>
          <a:off x="516835" y="1126435"/>
          <a:ext cx="930302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POKOK 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/>
              <a:t>melengkapi</a:t>
            </a:r>
            <a:r>
              <a:rPr lang="en-US" sz="2400" dirty="0"/>
              <a:t> method yang lain</a:t>
            </a:r>
            <a:r>
              <a:rPr lang="en-US" sz="2400" dirty="0" smtClean="0"/>
              <a:t>, Kita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method </a:t>
            </a:r>
            <a:r>
              <a:rPr lang="en-US" sz="2400" dirty="0" err="1" smtClean="0"/>
              <a:t>Konstruktor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. </a:t>
            </a:r>
            <a:r>
              <a:rPr lang="en-US" sz="2400" dirty="0" err="1" smtClean="0"/>
              <a:t>Ketikan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di </a:t>
            </a:r>
            <a:r>
              <a:rPr lang="en-US" sz="2400" dirty="0" err="1" smtClean="0"/>
              <a:t>kotak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8932" y="2219324"/>
            <a:ext cx="7537271" cy="3216275"/>
            <a:chOff x="158932" y="2219324"/>
            <a:chExt cx="7537271" cy="3216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2219324"/>
              <a:ext cx="7537271" cy="3216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99753" y="2903145"/>
              <a:ext cx="2865824" cy="24721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8052" y="4169372"/>
              <a:ext cx="5766147" cy="974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2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71982" y="1513593"/>
            <a:ext cx="5644968" cy="510650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Melengkapi</a:t>
            </a:r>
            <a:r>
              <a:rPr lang="en-US" sz="1800" dirty="0"/>
              <a:t> method </a:t>
            </a:r>
            <a:r>
              <a:rPr lang="en-US" sz="1800" dirty="0" err="1" smtClean="0"/>
              <a:t>getValueAt</a:t>
            </a:r>
            <a:r>
              <a:rPr lang="en-US" sz="1800" dirty="0" smtClean="0"/>
              <a:t>()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332" y="1513593"/>
            <a:ext cx="5644968" cy="510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getRowCount</a:t>
            </a:r>
            <a:r>
              <a:rPr lang="en-US" sz="1800" dirty="0" smtClean="0"/>
              <a:t>()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Melengkapi</a:t>
            </a:r>
            <a:r>
              <a:rPr lang="en-US" sz="1800" dirty="0" smtClean="0"/>
              <a:t> method </a:t>
            </a:r>
            <a:r>
              <a:rPr lang="en-US" sz="1800" dirty="0" err="1" smtClean="0"/>
              <a:t>getColumnCount</a:t>
            </a:r>
            <a:r>
              <a:rPr lang="en-US" sz="1800" dirty="0" smtClean="0"/>
              <a:t>()</a:t>
            </a:r>
          </a:p>
          <a:p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1650" y="1852612"/>
            <a:ext cx="3740150" cy="1315392"/>
            <a:chOff x="501650" y="1852612"/>
            <a:chExt cx="3740150" cy="13153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650" y="1852612"/>
              <a:ext cx="3740150" cy="131539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41053" y="2459508"/>
              <a:ext cx="2690914" cy="33449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1650" y="4247642"/>
            <a:ext cx="3892550" cy="1250047"/>
            <a:chOff x="501650" y="4247642"/>
            <a:chExt cx="3892550" cy="1250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50" y="4247642"/>
              <a:ext cx="3892550" cy="12500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64853" y="4807019"/>
              <a:ext cx="2690914" cy="33449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25614" y="1852612"/>
            <a:ext cx="6931351" cy="3938588"/>
            <a:chOff x="5125614" y="1852612"/>
            <a:chExt cx="6931351" cy="39385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5614" y="1852612"/>
              <a:ext cx="6931351" cy="39385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41024" y="2459507"/>
              <a:ext cx="5953708" cy="30381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52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</a:t>
            </a:r>
            <a:r>
              <a:rPr lang="en-US" dirty="0" err="1"/>
              <a:t>Membuat</a:t>
            </a:r>
            <a:r>
              <a:rPr lang="en-US" dirty="0"/>
              <a:t> Table Model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Menambahkan</a:t>
            </a:r>
            <a:r>
              <a:rPr lang="en-US" dirty="0" smtClean="0"/>
              <a:t> Method </a:t>
            </a:r>
            <a:r>
              <a:rPr lang="en-US" dirty="0" err="1" smtClean="0"/>
              <a:t>getColumnName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7" y="1852612"/>
            <a:ext cx="5649913" cy="43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MODEL MASTER PELANGGAN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88979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81224" y="276577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3.    DAO (DATA ACCESS OBJECT)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MASTER PELANGGAN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1648177"/>
            <a:ext cx="108245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Data Access Object (DAO)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object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abstract interface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database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persistence. </a:t>
            </a:r>
          </a:p>
          <a:p>
            <a:pPr algn="just"/>
            <a:r>
              <a:rPr lang="en-US" sz="2400" dirty="0"/>
              <a:t>DAO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mengekspos</a:t>
            </a:r>
            <a:r>
              <a:rPr lang="en-US" sz="2400" dirty="0"/>
              <a:t> detail database. </a:t>
            </a:r>
            <a:r>
              <a:rPr lang="en-US" sz="2400" dirty="0" err="1"/>
              <a:t>Penerapan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separation of concern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fungsinya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diatasnya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abstrak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</a:t>
            </a:r>
            <a:r>
              <a:rPr lang="en-US" sz="2400" dirty="0" err="1"/>
              <a:t>diimplementasikan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pembahasan</a:t>
            </a:r>
            <a:r>
              <a:rPr lang="en-US" sz="2400" dirty="0"/>
              <a:t> kali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DAO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entity </a:t>
            </a:r>
            <a:r>
              <a:rPr lang="en-US" sz="2400" dirty="0" err="1"/>
              <a:t>atau</a:t>
            </a:r>
            <a:r>
              <a:rPr lang="en-US" sz="2400" dirty="0"/>
              <a:t> model. </a:t>
            </a:r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DAO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/>
              <a:t>File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diibuat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342900" indent="-342900" algn="just">
              <a:buAutoNum type="arabicPeriod"/>
            </a:pPr>
            <a:r>
              <a:rPr lang="en-US" sz="2400" b="1" dirty="0" err="1">
                <a:solidFill>
                  <a:srgbClr val="C00000"/>
                </a:solidFill>
              </a:rPr>
              <a:t>ModelDao.Java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DaoPelanggan.Java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Class Interface ModelDao.java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Menu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1485" y="2249922"/>
            <a:ext cx="11552153" cy="4468624"/>
            <a:chOff x="451485" y="2249922"/>
            <a:chExt cx="11552153" cy="4468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485" y="2249922"/>
              <a:ext cx="6520815" cy="44686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46422" y="2813329"/>
              <a:ext cx="4117222" cy="2757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7146610" y="2466575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52072" y="273897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6774" y="3564927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9779" y="3398066"/>
              <a:ext cx="2521098" cy="189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39861" y="6326227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632364" y="3270332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991456" y="348120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05033" y="62246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7146610" y="3010615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09935"/>
                <a:gd name="adj4" fmla="val -56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Interface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Line Callout 1 (Accent Bar) 17"/>
            <p:cNvSpPr/>
            <p:nvPr/>
          </p:nvSpPr>
          <p:spPr>
            <a:xfrm>
              <a:off x="7146610" y="3606009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9" name="Line Callout 1 (Accent Bar) 18"/>
            <p:cNvSpPr/>
            <p:nvPr/>
          </p:nvSpPr>
          <p:spPr>
            <a:xfrm>
              <a:off x="7146610" y="4079345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62131"/>
                <a:gd name="adj4" fmla="val -445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3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Class Interface ModelDao.java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6127" y="1346679"/>
            <a:ext cx="11147199" cy="4800600"/>
            <a:chOff x="753427" y="1361193"/>
            <a:chExt cx="11147199" cy="4800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27" y="1361193"/>
              <a:ext cx="6981825" cy="4800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92712" y="19939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8199300" y="1785059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ModelDao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447565" y="189470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92712" y="29210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47565" y="285992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8199300" y="2388836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06735" y="5785914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125530" y="56746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8199300" y="3029077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63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 </a:t>
            </a:r>
            <a:r>
              <a:rPr lang="en-US" dirty="0" err="1"/>
              <a:t>Membuat</a:t>
            </a:r>
            <a:r>
              <a:rPr lang="en-US" dirty="0"/>
              <a:t> Class Interface ModelDao.java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Method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class interface </a:t>
            </a:r>
            <a:r>
              <a:rPr lang="en-US" dirty="0" err="1">
                <a:solidFill>
                  <a:srgbClr val="C00000"/>
                </a:solidFill>
              </a:rPr>
              <a:t>digunakan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sebagai</a:t>
            </a:r>
            <a:r>
              <a:rPr lang="en-US" dirty="0">
                <a:solidFill>
                  <a:srgbClr val="C00000"/>
                </a:solidFill>
              </a:rPr>
              <a:t> method </a:t>
            </a:r>
            <a:r>
              <a:rPr lang="en-US" dirty="0" err="1">
                <a:solidFill>
                  <a:srgbClr val="C00000"/>
                </a:solidFill>
              </a:rPr>
              <a:t>inti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wajib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dideklarasikan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oleh</a:t>
            </a:r>
            <a:r>
              <a:rPr lang="en-US" dirty="0">
                <a:solidFill>
                  <a:srgbClr val="C00000"/>
                </a:solidFill>
              </a:rPr>
              <a:t> subclass yang </a:t>
            </a:r>
            <a:r>
              <a:rPr lang="en-US" dirty="0" err="1">
                <a:solidFill>
                  <a:srgbClr val="C00000"/>
                </a:solidFill>
              </a:rPr>
              <a:t>mengimplement</a:t>
            </a:r>
            <a:r>
              <a:rPr lang="en-US" dirty="0">
                <a:solidFill>
                  <a:srgbClr val="C00000"/>
                </a:solidFill>
              </a:rPr>
              <a:t> class interface </a:t>
            </a:r>
            <a:r>
              <a:rPr lang="en-US" dirty="0" err="1">
                <a:solidFill>
                  <a:srgbClr val="C00000"/>
                </a:solidFill>
              </a:rPr>
              <a:t>tersebut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3" y="1471386"/>
            <a:ext cx="6371546" cy="35562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923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“</a:t>
            </a:r>
            <a:r>
              <a:rPr lang="en-US" dirty="0" err="1" smtClean="0"/>
              <a:t>DaoPelanggan</a:t>
            </a:r>
            <a:r>
              <a:rPr lang="en-US" dirty="0"/>
              <a:t>” </a:t>
            </a:r>
            <a:r>
              <a:rPr lang="en-US" dirty="0" err="1"/>
              <a:t>meng</a:t>
            </a:r>
            <a:r>
              <a:rPr lang="en-US" dirty="0"/>
              <a:t>-implements class interface </a:t>
            </a:r>
            <a:r>
              <a:rPr lang="en-US" dirty="0" smtClean="0"/>
              <a:t>“</a:t>
            </a:r>
            <a:r>
              <a:rPr lang="en-US" dirty="0" err="1" smtClean="0"/>
              <a:t>ModelDao</a:t>
            </a:r>
            <a:r>
              <a:rPr lang="en-US" dirty="0" smtClean="0"/>
              <a:t>”.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mendeklarasikan</a:t>
            </a:r>
            <a:r>
              <a:rPr lang="en-US" dirty="0"/>
              <a:t> query Insert, Update, Delete, </a:t>
            </a:r>
            <a:r>
              <a:rPr lang="en-US" dirty="0" err="1"/>
              <a:t>dan</a:t>
            </a:r>
            <a:r>
              <a:rPr lang="en-US" dirty="0"/>
              <a:t> Select.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Class DaoPelanggan.java yang </a:t>
            </a:r>
            <a:r>
              <a:rPr lang="en-US" dirty="0" err="1" smtClean="0"/>
              <a:t>berisi</a:t>
            </a:r>
            <a:r>
              <a:rPr lang="en-US" dirty="0" smtClean="0"/>
              <a:t> method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8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Ikuti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Menu 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889" y="2288853"/>
            <a:ext cx="11368639" cy="4178844"/>
            <a:chOff x="366889" y="2288853"/>
            <a:chExt cx="11368639" cy="4178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889" y="2288853"/>
              <a:ext cx="6090356" cy="417884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478312" y="2813329"/>
              <a:ext cx="3896842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878500" y="243270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119348"/>
                <a:gd name="adj4" fmla="val -87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214337" y="270041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8664" y="3531060"/>
              <a:ext cx="576136" cy="2027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64" y="3209212"/>
              <a:ext cx="2401589" cy="23812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1964" y="6098455"/>
              <a:ext cx="746552" cy="29598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86996" y="311916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23346" y="344734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461575" y="5987228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6878500" y="297674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0303"/>
                <a:gd name="adj4" fmla="val -95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File </a:t>
              </a: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Class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6878500" y="3572142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424"/>
                <a:gd name="adj4" fmla="val -804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Java</a:t>
              </a: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6878500" y="404547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694509"/>
                <a:gd name="adj4" fmla="val -474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5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en-US" sz="2200" dirty="0" err="1" smtClean="0">
                <a:latin typeface="+mn-lt"/>
                <a:cs typeface="Arial" pitchFamily="34" charset="0"/>
              </a:rPr>
              <a:t>Komponen</a:t>
            </a:r>
            <a:r>
              <a:rPr lang="en-US" sz="2200" dirty="0" smtClean="0">
                <a:latin typeface="+mn-lt"/>
                <a:cs typeface="Arial" pitchFamily="34" charset="0"/>
              </a:rPr>
              <a:t> yang </a:t>
            </a:r>
            <a:r>
              <a:rPr lang="en-US" sz="2200" dirty="0" err="1" smtClean="0">
                <a:latin typeface="+mn-lt"/>
                <a:cs typeface="Arial" pitchFamily="34" charset="0"/>
              </a:rPr>
              <a:t>akan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dibuat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untuk</a:t>
            </a:r>
            <a:r>
              <a:rPr lang="en-US" sz="2200" dirty="0" smtClean="0">
                <a:latin typeface="+mn-lt"/>
                <a:cs typeface="Arial" pitchFamily="34" charset="0"/>
              </a:rPr>
              <a:t> File Master </a:t>
            </a:r>
            <a:r>
              <a:rPr lang="en-US" sz="2200" dirty="0" err="1" smtClean="0">
                <a:latin typeface="+mn-lt"/>
                <a:cs typeface="Arial" pitchFamily="34" charset="0"/>
              </a:rPr>
              <a:t>Pelanggan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adalah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sebagai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r>
              <a:rPr lang="en-US" sz="2200" dirty="0" smtClean="0">
                <a:latin typeface="+mn-lt"/>
                <a:cs typeface="Arial" pitchFamily="34" charset="0"/>
              </a:rPr>
              <a:t>: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VIEW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MODEL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DAO</a:t>
            </a:r>
          </a:p>
          <a:p>
            <a:pPr marL="457200" lvl="2" indent="-457200" algn="just">
              <a:spcBef>
                <a:spcPts val="0"/>
              </a:spcBef>
              <a:buAutoNum type="arabicPeriod"/>
            </a:pPr>
            <a:r>
              <a:rPr lang="en-US" sz="2200" dirty="0" smtClean="0">
                <a:latin typeface="+mn-lt"/>
                <a:cs typeface="Arial" pitchFamily="34" charset="0"/>
              </a:rPr>
              <a:t>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Merancang</a:t>
            </a:r>
            <a:r>
              <a:rPr lang="en-US" dirty="0" smtClean="0"/>
              <a:t> Master </a:t>
            </a:r>
            <a:r>
              <a:rPr lang="en-US" dirty="0" err="1" smtClean="0"/>
              <a:t>Pelanggan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8182" y="1361193"/>
            <a:ext cx="11142574" cy="4819650"/>
            <a:chOff x="698182" y="1361193"/>
            <a:chExt cx="11142574" cy="48196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182" y="1361193"/>
              <a:ext cx="7000875" cy="48196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2842" y="19939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8139430" y="1785059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DaoPelanggan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87695" y="189470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32842" y="2921051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87695" y="285992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Line Callout 1 (Accent Bar) 11"/>
            <p:cNvSpPr/>
            <p:nvPr/>
          </p:nvSpPr>
          <p:spPr>
            <a:xfrm>
              <a:off x="8139430" y="2388836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Dao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46865" y="5785914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65660" y="5674687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8139430" y="3029077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38115"/>
                <a:gd name="adj4" fmla="val -515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85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4831307"/>
            <a:ext cx="11754394" cy="16363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/>
              <a:t>method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slide </a:t>
            </a:r>
            <a:r>
              <a:rPr lang="en-US" sz="2400" dirty="0" err="1"/>
              <a:t>berikutnya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1974" y="2009444"/>
            <a:ext cx="7262233" cy="2699715"/>
            <a:chOff x="561974" y="2009444"/>
            <a:chExt cx="7262233" cy="26997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974" y="2009444"/>
              <a:ext cx="7262233" cy="26997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750694" y="3221639"/>
              <a:ext cx="424746" cy="2753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27266" y="3505921"/>
              <a:ext cx="3381212" cy="3018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50694" y="2754567"/>
            <a:ext cx="3381212" cy="3018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53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" y="1110344"/>
            <a:ext cx="5000852" cy="5403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31630" y="1553837"/>
            <a:ext cx="5581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Listing Program di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,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meng-implementasikan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method abstract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interface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Class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implements class </a:t>
            </a:r>
            <a:r>
              <a:rPr lang="en-US" sz="2400" dirty="0" err="1" smtClean="0"/>
              <a:t>ModelDao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data class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Selanjutnya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melengkapi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masing-masing</a:t>
            </a:r>
            <a:r>
              <a:rPr lang="en-US" sz="2400" b="1" dirty="0" smtClean="0">
                <a:solidFill>
                  <a:srgbClr val="FF0000"/>
                </a:solidFill>
              </a:rPr>
              <a:t> method 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1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 </a:t>
            </a:r>
            <a:r>
              <a:rPr lang="en-US" dirty="0" err="1" smtClean="0"/>
              <a:t>ketik</a:t>
            </a:r>
            <a:r>
              <a:rPr lang="en-US" dirty="0" smtClean="0"/>
              <a:t> script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listing program di </a:t>
            </a:r>
            <a:r>
              <a:rPr lang="en-US" dirty="0" err="1" smtClean="0"/>
              <a:t>samping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4 - 14), </a:t>
            </a:r>
            <a:r>
              <a:rPr lang="en-US" dirty="0" err="1" smtClean="0"/>
              <a:t>mendeklarasikan</a:t>
            </a:r>
            <a:r>
              <a:rPr lang="en-US" dirty="0" smtClean="0"/>
              <a:t> package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class.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62" y="1333170"/>
            <a:ext cx="6078611" cy="4357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168788" y="2211366"/>
            <a:ext cx="5349922" cy="316585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5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740614" cy="5106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varibel</a:t>
            </a:r>
            <a:r>
              <a:rPr lang="en-US" dirty="0" smtClean="0"/>
              <a:t> </a:t>
            </a:r>
            <a:r>
              <a:rPr lang="en-US" dirty="0" err="1" smtClean="0"/>
              <a:t>konstanta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18-25). </a:t>
            </a:r>
            <a:r>
              <a:rPr lang="en-US" dirty="0" err="1" smtClean="0"/>
              <a:t>Varibel</a:t>
            </a:r>
            <a:r>
              <a:rPr lang="en-US" dirty="0" smtClean="0"/>
              <a:t>-variable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statement query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28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DaoPelanggan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02" y="1361193"/>
            <a:ext cx="7100423" cy="263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9545" y="1665457"/>
            <a:ext cx="7013779" cy="21968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insert()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44" y="487341"/>
            <a:ext cx="7359882" cy="57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update()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835025"/>
            <a:ext cx="7620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394512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delete()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962" y="1178540"/>
            <a:ext cx="7703509" cy="41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4174943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getAll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record </a:t>
            </a:r>
            <a:r>
              <a:rPr lang="en-US" dirty="0" err="1" smtClean="0"/>
              <a:t>pelanggan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487339"/>
            <a:ext cx="7715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39"/>
            <a:ext cx="4394512" cy="1382403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/>
              <a:t>2.   </a:t>
            </a:r>
            <a:r>
              <a:rPr lang="en-US" dirty="0" err="1"/>
              <a:t>Membuat</a:t>
            </a:r>
            <a:r>
              <a:rPr lang="en-US" dirty="0"/>
              <a:t> Class </a:t>
            </a:r>
            <a:r>
              <a:rPr lang="en-US" dirty="0" smtClean="0"/>
              <a:t>DaoPelanggan.java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183641"/>
            <a:ext cx="3892368" cy="42840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getCari</a:t>
            </a:r>
            <a:r>
              <a:rPr lang="en-US" sz="2400" b="1" dirty="0" smtClean="0"/>
              <a:t>()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92112"/>
            <a:ext cx="77724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16692" y="1981200"/>
            <a:ext cx="10824520" cy="7372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1. VIEW MASTER PELANGGAN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6692" y="3039070"/>
            <a:ext cx="10824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View </a:t>
            </a:r>
            <a:r>
              <a:rPr lang="en-US" sz="2200" dirty="0" err="1" smtClean="0"/>
              <a:t>berfungsi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tampilan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user interface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.</a:t>
            </a:r>
          </a:p>
          <a:p>
            <a:r>
              <a:rPr lang="en-US" sz="2200" dirty="0" err="1"/>
              <a:t>Semua</a:t>
            </a:r>
            <a:r>
              <a:rPr lang="en-US" sz="2200" dirty="0"/>
              <a:t> file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tahap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Package </a:t>
            </a:r>
            <a:r>
              <a:rPr lang="en-US" sz="2200" dirty="0" smtClean="0"/>
              <a:t>“</a:t>
            </a:r>
            <a:r>
              <a:rPr lang="en-US" sz="2200" b="1" dirty="0" smtClean="0">
                <a:solidFill>
                  <a:srgbClr val="C00000"/>
                </a:solidFill>
              </a:rPr>
              <a:t>View</a:t>
            </a:r>
            <a:r>
              <a:rPr lang="en-US" sz="2200" dirty="0" smtClean="0"/>
              <a:t>”.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tahap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,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1 file </a:t>
            </a:r>
            <a:r>
              <a:rPr lang="en-US" sz="2200" dirty="0" err="1" smtClean="0"/>
              <a:t>yaitu</a:t>
            </a:r>
            <a:r>
              <a:rPr lang="en-US" sz="2200" dirty="0" smtClean="0"/>
              <a:t> : </a:t>
            </a:r>
            <a:r>
              <a:rPr lang="en-US" sz="2200" b="1" dirty="0" err="1" smtClean="0">
                <a:solidFill>
                  <a:srgbClr val="C00000"/>
                </a:solidFill>
              </a:rPr>
              <a:t>MasterPelanggan.Java</a:t>
            </a:r>
            <a:endParaRPr lang="en-US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DAO MASTER PELANGGAN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69735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0586" y="1363971"/>
            <a:ext cx="1082452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>
                <a:solidFill>
                  <a:srgbClr val="002060"/>
                </a:solidFill>
              </a:rPr>
              <a:t>4. </a:t>
            </a:r>
            <a:r>
              <a:rPr lang="nb-NO" sz="3600" b="1" dirty="0" smtClean="0">
                <a:solidFill>
                  <a:srgbClr val="002060"/>
                </a:solidFill>
              </a:rPr>
              <a:t>CONTROLLER MASTER PELANGGAN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1224" y="2735571"/>
            <a:ext cx="10824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Method-method yang </a:t>
            </a:r>
            <a:r>
              <a:rPr lang="en-US" sz="2400" dirty="0" err="1"/>
              <a:t>ada</a:t>
            </a:r>
            <a:r>
              <a:rPr lang="en-US" sz="2400" dirty="0"/>
              <a:t> di class controller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pengendali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pemroses</a:t>
            </a:r>
            <a:r>
              <a:rPr lang="en-US" sz="2400" dirty="0"/>
              <a:t> data </a:t>
            </a:r>
            <a:r>
              <a:rPr lang="en-US" sz="2400" dirty="0" err="1"/>
              <a:t>kedalam</a:t>
            </a:r>
            <a:r>
              <a:rPr lang="en-US" sz="2400" dirty="0"/>
              <a:t> Frame.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nantinya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Frame </a:t>
            </a:r>
            <a:r>
              <a:rPr lang="en-US" sz="2400" dirty="0" err="1"/>
              <a:t>atau</a:t>
            </a:r>
            <a:r>
              <a:rPr lang="en-US" sz="2400" dirty="0"/>
              <a:t> View.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Semua</a:t>
            </a:r>
            <a:r>
              <a:rPr lang="en-US" sz="2400" dirty="0"/>
              <a:t> file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Package “</a:t>
            </a:r>
            <a:r>
              <a:rPr lang="en-US" sz="2400" b="1" dirty="0">
                <a:solidFill>
                  <a:srgbClr val="C00000"/>
                </a:solidFill>
              </a:rPr>
              <a:t>Controller</a:t>
            </a:r>
            <a:r>
              <a:rPr lang="en-US" sz="2400" dirty="0"/>
              <a:t>”.</a:t>
            </a:r>
          </a:p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1 file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  <a:r>
              <a:rPr lang="en-US" sz="2400" b="1" dirty="0" err="1" smtClean="0">
                <a:solidFill>
                  <a:srgbClr val="C00000"/>
                </a:solidFill>
              </a:rPr>
              <a:t>ControllerPelanggan.Java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Controller ControllerPelanggan.java … </a:t>
            </a:r>
            <a:r>
              <a:rPr lang="en-US" dirty="0"/>
              <a:t>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Ikuti</a:t>
            </a:r>
            <a:r>
              <a:rPr lang="en-US" sz="2400" dirty="0"/>
              <a:t> </a:t>
            </a:r>
            <a:r>
              <a:rPr lang="en-US" sz="2400" dirty="0" err="1"/>
              <a:t>langkah-langkah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b="1" dirty="0" smtClean="0"/>
              <a:t>File </a:t>
            </a:r>
            <a:r>
              <a:rPr lang="en-US" b="1" dirty="0" smtClean="0">
                <a:sym typeface="Wingdings" panose="05000000000000000000" pitchFamily="2" charset="2"/>
              </a:rPr>
              <a:t> New File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932" y="2282286"/>
            <a:ext cx="11366527" cy="4185411"/>
            <a:chOff x="158932" y="2282286"/>
            <a:chExt cx="11366527" cy="4185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2282286"/>
              <a:ext cx="6066774" cy="41854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058595" y="2432708"/>
              <a:ext cx="9466864" cy="3961735"/>
              <a:chOff x="2268664" y="2432708"/>
              <a:chExt cx="9466864" cy="3961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78312" y="2813329"/>
                <a:ext cx="3896842" cy="24640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ine Callout 1 (Accent Bar) 7"/>
              <p:cNvSpPr/>
              <p:nvPr/>
            </p:nvSpPr>
            <p:spPr>
              <a:xfrm>
                <a:off x="6878500" y="243270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119348"/>
                  <a:gd name="adj4" fmla="val -877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Project </a:t>
                </a:r>
                <a:r>
                  <a:rPr lang="en-US" sz="1400" b="1" dirty="0" err="1" smtClean="0">
                    <a:solidFill>
                      <a:schemeClr val="tx1"/>
                    </a:solidFill>
                  </a:rPr>
                  <a:t>SistemPenjualan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4337" y="2700411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68664" y="3531060"/>
                <a:ext cx="576136" cy="20274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64" y="3209212"/>
                <a:ext cx="2401589" cy="23812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71964" y="6098455"/>
                <a:ext cx="746552" cy="29598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86996" y="3119169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23346" y="3447340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61575" y="5987228"/>
                <a:ext cx="256728" cy="222453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Line Callout 1 (Accent Bar) 15"/>
              <p:cNvSpPr/>
              <p:nvPr/>
            </p:nvSpPr>
            <p:spPr>
              <a:xfrm>
                <a:off x="6878500" y="297674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70303"/>
                  <a:gd name="adj4" fmla="val -955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File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Tipe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 Class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Line Callout 1 (Accent Bar) 16"/>
              <p:cNvSpPr/>
              <p:nvPr/>
            </p:nvSpPr>
            <p:spPr>
              <a:xfrm>
                <a:off x="6878500" y="3572142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3424"/>
                  <a:gd name="adj4" fmla="val -8041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Pilih</a:t>
                </a:r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Kategori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Java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Line Callout 1 (Accent Bar) 17"/>
              <p:cNvSpPr/>
              <p:nvPr/>
            </p:nvSpPr>
            <p:spPr>
              <a:xfrm>
                <a:off x="6878500" y="4045478"/>
                <a:ext cx="4857028" cy="284842"/>
              </a:xfrm>
              <a:prstGeom prst="accentCallout1">
                <a:avLst>
                  <a:gd name="adj1" fmla="val 24128"/>
                  <a:gd name="adj2" fmla="val -1107"/>
                  <a:gd name="adj3" fmla="val 694509"/>
                  <a:gd name="adj4" fmla="val -474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61938" indent="-261938">
                  <a:tabLst>
                    <a:tab pos="261938" algn="l"/>
                  </a:tabLst>
                </a:pPr>
                <a:r>
                  <a:rPr lang="en-US" sz="1400" dirty="0" err="1" smtClean="0">
                    <a:solidFill>
                      <a:schemeClr val="tx1"/>
                    </a:solidFill>
                  </a:rPr>
                  <a:t>Klik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tombol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Next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977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8932" y="1361193"/>
            <a:ext cx="11150484" cy="4810125"/>
            <a:chOff x="158932" y="1361193"/>
            <a:chExt cx="11150484" cy="48101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1361193"/>
              <a:ext cx="6972300" cy="48101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01502" y="1994736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7608090" y="1785844"/>
              <a:ext cx="3606609" cy="332094"/>
            </a:xfrm>
            <a:prstGeom prst="accentCallout1">
              <a:avLst>
                <a:gd name="adj1" fmla="val 24128"/>
                <a:gd name="adj2" fmla="val -1107"/>
                <a:gd name="adj3" fmla="val 61386"/>
                <a:gd name="adj4" fmla="val -137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ControllerPelanggan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6355" y="189548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01502" y="2921836"/>
              <a:ext cx="4239988" cy="2464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56355" y="286070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7608090" y="2389621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166690"/>
                <a:gd name="adj4" fmla="val -137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Controller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15525" y="5786699"/>
              <a:ext cx="779765" cy="28106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34320" y="5675472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7608090" y="3029862"/>
              <a:ext cx="3701326" cy="325338"/>
            </a:xfrm>
            <a:prstGeom prst="accentCallout1">
              <a:avLst>
                <a:gd name="adj1" fmla="val 24128"/>
                <a:gd name="adj2" fmla="val -1107"/>
                <a:gd name="adj3" fmla="val 800133"/>
                <a:gd name="adj4" fmla="val -508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08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5166830" cy="51065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-import package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Controller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.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Dao.DaoPelanggan</a:t>
            </a:r>
            <a:r>
              <a:rPr lang="en-US" dirty="0" smtClean="0"/>
              <a:t>, class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method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Model.Pelanggan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class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perwujudan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Model.TableModelPelanggan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class model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AbstractTableModel</a:t>
            </a:r>
            <a:r>
              <a:rPr lang="en-US" dirty="0" smtClean="0"/>
              <a:t>.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template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View.MasterPelanggan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User Interface </a:t>
            </a:r>
            <a:r>
              <a:rPr lang="en-US" dirty="0" err="1" smtClean="0"/>
              <a:t>atauView</a:t>
            </a:r>
            <a:r>
              <a:rPr lang="en-US" dirty="0" smtClean="0"/>
              <a:t> master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java.util.List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mnyimpan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list.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javax.swing.JOptionPane</a:t>
            </a:r>
            <a:r>
              <a:rPr lang="en-US" dirty="0" smtClean="0"/>
              <a:t>, class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/>
              <a:t> </a:t>
            </a:r>
            <a:r>
              <a:rPr lang="en-US" dirty="0" smtClean="0"/>
              <a:t>dialog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14" y="1361192"/>
            <a:ext cx="6188212" cy="3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9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13 – 14 </a:t>
            </a:r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variable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18 – 21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konstroktur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ControllerPelanggan</a:t>
            </a:r>
            <a:r>
              <a:rPr lang="en-US" dirty="0" smtClean="0"/>
              <a:t>. Di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parameter View </a:t>
            </a:r>
            <a:r>
              <a:rPr lang="en-US" dirty="0" err="1" smtClean="0"/>
              <a:t>MasterPelanggan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parameter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variable form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13.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02" y="1361193"/>
            <a:ext cx="6681487" cy="14190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9033" y="2141325"/>
            <a:ext cx="3896842" cy="2464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Ketik</a:t>
            </a:r>
            <a:r>
              <a:rPr lang="en-US" dirty="0" smtClean="0">
                <a:solidFill>
                  <a:srgbClr val="FF0000"/>
                </a:solidFill>
              </a:rPr>
              <a:t> Script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368" y="3560402"/>
            <a:ext cx="6300487" cy="226817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8378611" y="2459341"/>
            <a:ext cx="298843" cy="923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6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99503" y="2335427"/>
            <a:ext cx="7685902" cy="41322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solidFill>
                  <a:schemeClr val="accent1"/>
                </a:solidFill>
              </a:rPr>
              <a:t>Selanjutnya</a:t>
            </a:r>
            <a:r>
              <a:rPr lang="en-US" sz="2800" b="1" dirty="0" smtClean="0">
                <a:solidFill>
                  <a:schemeClr val="accent1"/>
                </a:solidFill>
              </a:rPr>
              <a:t> Kita </a:t>
            </a:r>
            <a:r>
              <a:rPr lang="en-US" sz="2800" b="1" dirty="0" err="1" smtClean="0">
                <a:solidFill>
                  <a:schemeClr val="accent1"/>
                </a:solidFill>
              </a:rPr>
              <a:t>akan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membuat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beberapa</a:t>
            </a:r>
            <a:r>
              <a:rPr lang="en-US" sz="2800" b="1" dirty="0" smtClean="0">
                <a:solidFill>
                  <a:schemeClr val="accent1"/>
                </a:solidFill>
              </a:rPr>
              <a:t> Method yang </a:t>
            </a:r>
            <a:r>
              <a:rPr lang="en-US" sz="2800" b="1" dirty="0" err="1" smtClean="0">
                <a:solidFill>
                  <a:schemeClr val="accent1"/>
                </a:solidFill>
              </a:rPr>
              <a:t>dibutuhkan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oleh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ControllerPelanggan</a:t>
            </a:r>
            <a:r>
              <a:rPr lang="en-US" sz="2800" b="1" dirty="0" smtClean="0">
                <a:solidFill>
                  <a:schemeClr val="accent1"/>
                </a:solidFill>
              </a:rPr>
              <a:t> ….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61193"/>
            <a:ext cx="4935570" cy="510650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100" b="1" dirty="0" smtClean="0"/>
              <a:t>Method reset(),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menginisiasi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form </a:t>
            </a:r>
            <a:r>
              <a:rPr lang="en-US" dirty="0" err="1" smtClean="0"/>
              <a:t>ditampilkan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25 – 28, </a:t>
            </a:r>
            <a:r>
              <a:rPr lang="en-US" dirty="0" err="1" smtClean="0"/>
              <a:t>mengosongkan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text field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29, </a:t>
            </a:r>
            <a:r>
              <a:rPr lang="en-US" dirty="0" err="1" smtClean="0"/>
              <a:t>membuat</a:t>
            </a:r>
            <a:r>
              <a:rPr lang="en-US" dirty="0" smtClean="0"/>
              <a:t> text field </a:t>
            </a:r>
            <a:r>
              <a:rPr lang="en-US" dirty="0" err="1" smtClean="0"/>
              <a:t>dapat</a:t>
            </a:r>
            <a:r>
              <a:rPr lang="en-US" dirty="0" smtClean="0"/>
              <a:t> di input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30, </a:t>
            </a:r>
            <a:r>
              <a:rPr lang="en-US" dirty="0" err="1" smtClean="0"/>
              <a:t>membuat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31 </a:t>
            </a:r>
            <a:r>
              <a:rPr lang="en-US" dirty="0" err="1" smtClean="0"/>
              <a:t>dan</a:t>
            </a:r>
            <a:r>
              <a:rPr lang="en-US" dirty="0" smtClean="0"/>
              <a:t> 32,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button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method </a:t>
            </a:r>
            <a:r>
              <a:rPr lang="en-US" dirty="0" err="1" smtClean="0"/>
              <a:t>setEnabled</a:t>
            </a:r>
            <a:r>
              <a:rPr lang="en-US" dirty="0" smtClean="0"/>
              <a:t>()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false.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err="1" smtClean="0"/>
              <a:t>Baris</a:t>
            </a:r>
            <a:r>
              <a:rPr lang="en-US" dirty="0" smtClean="0"/>
              <a:t> 33, </a:t>
            </a:r>
            <a:r>
              <a:rPr lang="en-US" dirty="0" err="1" smtClean="0"/>
              <a:t>menempatkan</a:t>
            </a:r>
            <a:r>
              <a:rPr lang="en-US" dirty="0" smtClean="0"/>
              <a:t> cursor </a:t>
            </a:r>
            <a:r>
              <a:rPr lang="en-US" dirty="0" err="1" smtClean="0"/>
              <a:t>ke</a:t>
            </a:r>
            <a:r>
              <a:rPr lang="en-US" dirty="0" smtClean="0"/>
              <a:t> text field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444" y="1361193"/>
            <a:ext cx="6221882" cy="30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6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064090"/>
            <a:ext cx="11630828" cy="340360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 smtClean="0"/>
              <a:t>Method </a:t>
            </a:r>
            <a:r>
              <a:rPr lang="en-US" sz="2600" b="1" dirty="0" err="1" smtClean="0"/>
              <a:t>isiTable</a:t>
            </a:r>
            <a:r>
              <a:rPr lang="en-US" sz="2600" b="1" dirty="0" smtClean="0"/>
              <a:t>() </a:t>
            </a:r>
            <a:r>
              <a:rPr lang="en-US" sz="2600" b="1" dirty="0" smtClean="0">
                <a:sym typeface="Wingdings" panose="05000000000000000000" pitchFamily="2" charset="2"/>
              </a:rPr>
              <a:t></a:t>
            </a:r>
            <a:r>
              <a:rPr lang="en-US" sz="2600" b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databse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37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menggunakanmethod</a:t>
            </a:r>
            <a:r>
              <a:rPr lang="en-US" dirty="0" smtClean="0"/>
              <a:t> </a:t>
            </a:r>
            <a:r>
              <a:rPr lang="en-US" dirty="0" err="1" smtClean="0"/>
              <a:t>getAll</a:t>
            </a:r>
            <a:r>
              <a:rPr lang="en-US" dirty="0" smtClean="0"/>
              <a:t>()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DaoPelanggan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38</a:t>
            </a:r>
            <a:r>
              <a:rPr lang="en-US" dirty="0" smtClean="0"/>
              <a:t>,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TableModelPelanggan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listPelanggan</a:t>
            </a:r>
            <a:r>
              <a:rPr lang="en-US" dirty="0" smtClean="0"/>
              <a:t>.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tablePelanggan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inisialisi</a:t>
            </a:r>
            <a:r>
              <a:rPr lang="en-US" dirty="0" smtClean="0"/>
              <a:t> table model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b="1" dirty="0" err="1" smtClean="0"/>
              <a:t>Baris</a:t>
            </a:r>
            <a:r>
              <a:rPr lang="en-US" b="1" dirty="0" smtClean="0"/>
              <a:t> 39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method </a:t>
            </a:r>
            <a:r>
              <a:rPr lang="en-US" dirty="0" err="1" smtClean="0"/>
              <a:t>getTblPlg</a:t>
            </a:r>
            <a:r>
              <a:rPr lang="en-US" dirty="0" smtClean="0"/>
              <a:t>().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table model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38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setModel</a:t>
            </a:r>
            <a:r>
              <a:rPr lang="en-US" dirty="0" smtClean="0"/>
              <a:t>()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8" y="1361192"/>
            <a:ext cx="10912724" cy="16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0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756454"/>
            <a:ext cx="11630828" cy="27112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600" b="1" dirty="0" smtClean="0"/>
              <a:t>Method </a:t>
            </a:r>
            <a:r>
              <a:rPr lang="en-US" sz="2600" b="1" dirty="0" err="1" smtClean="0"/>
              <a:t>isiField</a:t>
            </a:r>
            <a:r>
              <a:rPr lang="en-US" sz="2600" b="1" dirty="0" smtClean="0"/>
              <a:t>() </a:t>
            </a:r>
            <a:r>
              <a:rPr lang="en-US" sz="2600" b="1" dirty="0" smtClean="0">
                <a:sym typeface="Wingdings" panose="05000000000000000000" pitchFamily="2" charset="2"/>
              </a:rPr>
              <a:t></a:t>
            </a:r>
            <a:r>
              <a:rPr lang="en-US" sz="2600" b="1" dirty="0" smtClean="0"/>
              <a:t> </a:t>
            </a:r>
            <a:r>
              <a:rPr lang="en-US" dirty="0" smtClean="0"/>
              <a:t>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text field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Method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view master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listPelanggan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TableModelPelanggan</a:t>
            </a:r>
            <a:r>
              <a:rPr lang="en-US" dirty="0" smtClean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keberapa</a:t>
            </a:r>
            <a:r>
              <a:rPr lang="en-US" dirty="0"/>
              <a:t> yang </a:t>
            </a:r>
            <a:r>
              <a:rPr lang="en-US" dirty="0" err="1"/>
              <a:t>diklik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Parameter row </a:t>
            </a:r>
            <a:r>
              <a:rPr lang="en-US" dirty="0" err="1" smtClean="0"/>
              <a:t>pada</a:t>
            </a:r>
            <a:r>
              <a:rPr lang="en-US" dirty="0" smtClean="0"/>
              <a:t> method </a:t>
            </a:r>
            <a:r>
              <a:rPr lang="en-US" dirty="0" err="1" smtClean="0"/>
              <a:t>isiField</a:t>
            </a:r>
            <a:r>
              <a:rPr lang="en-US" dirty="0" smtClean="0"/>
              <a:t>(), </a:t>
            </a:r>
            <a:r>
              <a:rPr lang="en-US" dirty="0" err="1" smtClean="0"/>
              <a:t>merupakan</a:t>
            </a:r>
            <a:r>
              <a:rPr lang="en-US" dirty="0" smtClean="0"/>
              <a:t> index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table. </a:t>
            </a:r>
            <a:br>
              <a:rPr lang="en-US" dirty="0" smtClean="0"/>
            </a:br>
            <a:r>
              <a:rPr lang="en-US" dirty="0" smtClean="0"/>
              <a:t>Index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48" y="1270982"/>
            <a:ext cx="10180729" cy="2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Buka</a:t>
            </a:r>
            <a:r>
              <a:rPr lang="en-US" sz="2200" dirty="0" smtClean="0">
                <a:latin typeface="+mn-lt"/>
                <a:cs typeface="Arial" pitchFamily="34" charset="0"/>
              </a:rPr>
              <a:t> Project </a:t>
            </a:r>
            <a:r>
              <a:rPr lang="en-US" sz="2200" dirty="0" err="1" smtClean="0">
                <a:latin typeface="+mn-lt"/>
                <a:cs typeface="Arial" pitchFamily="34" charset="0"/>
              </a:rPr>
              <a:t>SistemPenjualan</a:t>
            </a:r>
            <a:r>
              <a:rPr lang="en-US" sz="2200" dirty="0" smtClean="0">
                <a:latin typeface="+mn-lt"/>
                <a:cs typeface="Arial" pitchFamily="34" charset="0"/>
              </a:rPr>
              <a:t> (</a:t>
            </a:r>
            <a:r>
              <a:rPr lang="en-US" sz="2200" dirty="0" err="1" smtClean="0">
                <a:latin typeface="+mn-lt"/>
                <a:cs typeface="Arial" pitchFamily="34" charset="0"/>
              </a:rPr>
              <a:t>Sudah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dibuat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pada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pertemuan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Ke</a:t>
            </a:r>
            <a:r>
              <a:rPr lang="en-US" sz="2200" dirty="0" smtClean="0">
                <a:latin typeface="+mn-lt"/>
                <a:cs typeface="Arial" pitchFamily="34" charset="0"/>
              </a:rPr>
              <a:t> 2)</a:t>
            </a:r>
          </a:p>
          <a:p>
            <a:pPr marL="683895" lvl="2" indent="-457200" algn="just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Pilih</a:t>
            </a:r>
            <a:r>
              <a:rPr lang="en-US" sz="2200" dirty="0" smtClean="0">
                <a:latin typeface="+mn-lt"/>
                <a:cs typeface="Arial" pitchFamily="34" charset="0"/>
              </a:rPr>
              <a:t> Menu File </a:t>
            </a:r>
            <a:r>
              <a:rPr lang="en-US" sz="2200" dirty="0" smtClean="0">
                <a:latin typeface="+mn-lt"/>
                <a:cs typeface="Arial" pitchFamily="34" charset="0"/>
                <a:sym typeface="Wingdings" panose="05000000000000000000" pitchFamily="2" charset="2"/>
              </a:rPr>
              <a:t> New File</a:t>
            </a:r>
            <a:endParaRPr lang="en-US" sz="2200" dirty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91366" y="2459364"/>
            <a:ext cx="11021962" cy="4021981"/>
            <a:chOff x="194680" y="2579203"/>
            <a:chExt cx="11021962" cy="40219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680" y="2579203"/>
              <a:ext cx="5841449" cy="402198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26364" y="3106529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39377" y="3605458"/>
              <a:ext cx="2271091" cy="18277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54" y="6267985"/>
              <a:ext cx="618435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6359614" y="3004457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39093"/>
                <a:gd name="adj4" fmla="val -798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Project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SistemPenjualan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359613" y="3540148"/>
              <a:ext cx="4857028" cy="589892"/>
            </a:xfrm>
            <a:prstGeom prst="accentCallout1">
              <a:avLst>
                <a:gd name="adj1" fmla="val 24128"/>
                <a:gd name="adj2" fmla="val -1107"/>
                <a:gd name="adj3" fmla="val 10368"/>
                <a:gd name="adj4" fmla="val -67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tabLst>
                  <a:tab pos="0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Pilih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JFrame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Form</a:t>
              </a:r>
              <a:r>
                <a:rPr lang="en-US" sz="1400" dirty="0" smtClean="0">
                  <a:solidFill>
                    <a:schemeClr val="tx1"/>
                  </a:solidFill>
                </a:rPr>
                <a:t>,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merupakan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salah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satu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Swing Container yang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berfungsi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untuk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menampung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objek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ditampilkan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berupa</a:t>
              </a:r>
              <a:r>
                <a:rPr lang="en-US" sz="1400" dirty="0" smtClean="0">
                  <a:solidFill>
                    <a:schemeClr val="tx1"/>
                  </a:solidFill>
                </a:rPr>
                <a:t> window 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6359612" y="4408885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-150679"/>
                <a:gd name="adj4" fmla="val -6057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Pilih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Kategori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Swing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GUI Form</a:t>
              </a: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9157" y="3921617"/>
              <a:ext cx="1374583" cy="20842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125376" y="3816625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16571" y="300791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85195" y="347439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068416" y="6169054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Line Callout 1 (Accent Bar) 19"/>
            <p:cNvSpPr/>
            <p:nvPr/>
          </p:nvSpPr>
          <p:spPr>
            <a:xfrm>
              <a:off x="6359612" y="4972431"/>
              <a:ext cx="4857028" cy="284701"/>
            </a:xfrm>
            <a:prstGeom prst="accentCallout1">
              <a:avLst>
                <a:gd name="adj1" fmla="val 24128"/>
                <a:gd name="adj2" fmla="val -1107"/>
                <a:gd name="adj3" fmla="val 441693"/>
                <a:gd name="adj4" fmla="val -42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Selanjutnya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Next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261938" indent="-261938">
                <a:tabLst>
                  <a:tab pos="261938" algn="l"/>
                </a:tabLs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513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2498" y="3756454"/>
            <a:ext cx="11630828" cy="27112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2400" b="1" dirty="0" smtClean="0"/>
              <a:t>Method </a:t>
            </a:r>
            <a:r>
              <a:rPr lang="en-US" sz="2400" b="1" dirty="0" err="1" smtClean="0"/>
              <a:t>getDataFormPelanggan</a:t>
            </a:r>
            <a:r>
              <a:rPr lang="en-US" sz="2400" b="1" dirty="0" smtClean="0"/>
              <a:t>() </a:t>
            </a:r>
            <a:r>
              <a:rPr lang="en-US" sz="2400" b="1" dirty="0" smtClean="0">
                <a:sym typeface="Wingdings" panose="05000000000000000000" pitchFamily="2" charset="2"/>
              </a:rPr>
              <a:t></a:t>
            </a:r>
            <a:r>
              <a:rPr lang="en-US" sz="2400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method </a:t>
            </a:r>
            <a:r>
              <a:rPr lang="en-US" dirty="0" err="1" smtClean="0"/>
              <a:t>khus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class </a:t>
            </a:r>
            <a:r>
              <a:rPr lang="en-US" dirty="0" err="1" smtClean="0"/>
              <a:t>ContollerPelanggan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keyword private.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method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</a:t>
            </a:r>
            <a:r>
              <a:rPr lang="en-US" dirty="0" err="1" smtClean="0"/>
              <a:t>memanggilnya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4" y="1110344"/>
            <a:ext cx="8494498" cy="23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4610644" cy="1304390"/>
          </a:xfrm>
        </p:spPr>
        <p:txBody>
          <a:bodyPr>
            <a:normAutofit/>
          </a:bodyPr>
          <a:lstStyle/>
          <a:p>
            <a:r>
              <a:rPr lang="en-US" dirty="0" err="1"/>
              <a:t>Membuat</a:t>
            </a:r>
            <a:r>
              <a:rPr lang="en-US" dirty="0"/>
              <a:t> Controller ControllerPelanggan.java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2001795"/>
            <a:ext cx="4388354" cy="446590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dirty="0" smtClean="0"/>
              <a:t>Method insert(), update(), </a:t>
            </a:r>
            <a:r>
              <a:rPr lang="en-US" dirty="0" err="1" smtClean="0"/>
              <a:t>deleta</a:t>
            </a:r>
            <a:r>
              <a:rPr lang="en-US" dirty="0" smtClean="0"/>
              <a:t>()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().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78" y="798842"/>
            <a:ext cx="7320581" cy="54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CONTROLLER MASTER PELANGGAN</a:t>
            </a:r>
          </a:p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DONE !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2956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869" y="2794000"/>
            <a:ext cx="10824520" cy="141675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Tx/>
              <a:buNone/>
            </a:pPr>
            <a:r>
              <a:rPr lang="nb-NO" sz="3600" b="1" dirty="0" smtClean="0">
                <a:solidFill>
                  <a:srgbClr val="002060"/>
                </a:solidFill>
              </a:rPr>
              <a:t>KEMBALI KE VIEW MASTER PELANGGAN</a:t>
            </a:r>
          </a:p>
          <a:p>
            <a:pPr marL="392113" lvl="1" indent="0">
              <a:buClrTx/>
              <a:buFont typeface="Arial" pitchFamily="34" charset="0"/>
              <a:buNone/>
            </a:pPr>
            <a:endParaRPr lang="nb-N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25156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11754394" cy="690029"/>
          </a:xfrm>
        </p:spPr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import class controller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import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6" y="2101743"/>
            <a:ext cx="5802012" cy="34024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9805" y="2791772"/>
            <a:ext cx="11754394" cy="468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Membuat</a:t>
            </a:r>
            <a:r>
              <a:rPr lang="en-US" dirty="0" smtClean="0"/>
              <a:t> variable global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ControllerPelanggan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2355" y="3424226"/>
            <a:ext cx="9298395" cy="1988033"/>
            <a:chOff x="722355" y="3424226"/>
            <a:chExt cx="9298395" cy="19880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756" y="3424226"/>
              <a:ext cx="9132994" cy="198803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2355" y="3424226"/>
              <a:ext cx="8211579" cy="38247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55956" y="4788944"/>
              <a:ext cx="8864793" cy="26496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86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04137" cy="22838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84" y="1633042"/>
            <a:ext cx="7220142" cy="250223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54466" y="4327925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Simpan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6" y="4815042"/>
            <a:ext cx="10590498" cy="16344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5764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167408" cy="25038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ubah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02" y="1633043"/>
            <a:ext cx="7421824" cy="25038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1264" y="4408721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Ubah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8" y="4867909"/>
            <a:ext cx="9702312" cy="15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686023" cy="2161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hapus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22" y="1893457"/>
            <a:ext cx="6810804" cy="21705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8932" y="4326340"/>
            <a:ext cx="11754394" cy="97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</a:rPr>
              <a:t>Kemudian ketik script berikut pada button Hapus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73" y="4813456"/>
            <a:ext cx="11110110" cy="171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00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4981479" cy="233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/>
              <a:t>. </a:t>
            </a:r>
            <a:r>
              <a:rPr lang="en-US" dirty="0" err="1" smtClean="0"/>
              <a:t>actionPerformed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Action </a:t>
            </a:r>
            <a:r>
              <a:rPr lang="en-US" dirty="0" err="1" smtClean="0">
                <a:sym typeface="Wingdings" panose="05000000000000000000" pitchFamily="2" charset="2"/>
              </a:rPr>
              <a:t>actionPerformed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932" y="4423719"/>
            <a:ext cx="11754394" cy="7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pada</a:t>
            </a:r>
            <a:r>
              <a:rPr lang="en-US" sz="2400" b="1" dirty="0" smtClean="0">
                <a:solidFill>
                  <a:srgbClr val="FF0000"/>
                </a:solidFill>
              </a:rPr>
              <a:t> button </a:t>
            </a:r>
            <a:r>
              <a:rPr lang="en-US" sz="2400" b="1" dirty="0" err="1" smtClean="0">
                <a:solidFill>
                  <a:srgbClr val="FF0000"/>
                </a:solidFill>
              </a:rPr>
              <a:t>Batal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11" y="1633041"/>
            <a:ext cx="6823351" cy="193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7" y="4969082"/>
            <a:ext cx="10377229" cy="10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3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6105390" cy="2106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mouseClicked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/>
              <a:t>mouseClicked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Mouse </a:t>
            </a:r>
            <a:r>
              <a:rPr lang="en-US" dirty="0"/>
              <a:t> </a:t>
            </a:r>
            <a:r>
              <a:rPr lang="en-US" dirty="0" err="1" smtClean="0"/>
              <a:t>mouseClicked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890" y="1228853"/>
            <a:ext cx="5215436" cy="337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4" y="5343843"/>
            <a:ext cx="9319850" cy="9204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1"/>
            <a:ext cx="11754394" cy="426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Mouse Click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Tabel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Pelanggan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> 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374841"/>
            <a:ext cx="11754394" cy="5106504"/>
          </a:xfrm>
        </p:spPr>
        <p:txBody>
          <a:bodyPr>
            <a:normAutofit/>
          </a:bodyPr>
          <a:lstStyle/>
          <a:p>
            <a:pPr marL="226695" lvl="2" indent="0" algn="just" fontAlgn="auto">
              <a:spcAft>
                <a:spcPts val="0"/>
              </a:spcAft>
              <a:buClrTx/>
              <a:buNone/>
              <a:defRPr/>
            </a:pPr>
            <a:r>
              <a:rPr lang="en-US" sz="2200" dirty="0" err="1" smtClean="0">
                <a:latin typeface="+mn-lt"/>
                <a:cs typeface="Arial" pitchFamily="34" charset="0"/>
              </a:rPr>
              <a:t>Ikuti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Langkah-langkah</a:t>
            </a:r>
            <a:r>
              <a:rPr lang="en-US" sz="2200" dirty="0" smtClean="0">
                <a:latin typeface="+mn-lt"/>
                <a:cs typeface="Arial" pitchFamily="34" charset="0"/>
              </a:rPr>
              <a:t> </a:t>
            </a:r>
            <a:r>
              <a:rPr lang="en-US" sz="2200" dirty="0" err="1" smtClean="0">
                <a:latin typeface="+mn-lt"/>
                <a:cs typeface="Arial" pitchFamily="34" charset="0"/>
              </a:rPr>
              <a:t>berikut</a:t>
            </a:r>
            <a:endParaRPr lang="en-US" sz="2200" dirty="0" smtClean="0">
              <a:latin typeface="+mn-lt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4625" y="2120263"/>
            <a:ext cx="10936535" cy="4059521"/>
            <a:chOff x="534625" y="2120263"/>
            <a:chExt cx="10936535" cy="40595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625" y="2120263"/>
              <a:ext cx="5880689" cy="40595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08631" y="2670601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198838" y="2571991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6606504" y="2470698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42065"/>
                <a:gd name="adj4" fmla="val -4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Class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MasterPelanggan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08631" y="3416023"/>
              <a:ext cx="3684105" cy="18277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98838" y="3317413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6606504" y="3127389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4761"/>
                <a:gd name="adj4" fmla="val -40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</a:rPr>
                <a:t>Isi Package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dengan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View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37409" y="5848778"/>
              <a:ext cx="610326" cy="2246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986602" y="5742416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6614132" y="3673681"/>
              <a:ext cx="4857028" cy="284842"/>
            </a:xfrm>
            <a:prstGeom prst="accentCallout1">
              <a:avLst>
                <a:gd name="adj1" fmla="val 24128"/>
                <a:gd name="adj2" fmla="val -1107"/>
                <a:gd name="adj3" fmla="val 744742"/>
                <a:gd name="adj4" fmla="val -296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61938" indent="-261938">
                <a:tabLst>
                  <a:tab pos="26193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Klik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tombol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Finish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785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Controller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(View MasterPelanggan.java) … </a:t>
            </a:r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2"/>
            <a:ext cx="5313820" cy="247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Memberikan</a:t>
            </a:r>
            <a:r>
              <a:rPr lang="en-US" dirty="0" smtClean="0"/>
              <a:t> Event </a:t>
            </a:r>
            <a:r>
              <a:rPr lang="en-US" dirty="0" err="1" smtClean="0"/>
              <a:t>keyReleased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textfield</a:t>
            </a:r>
            <a:r>
              <a:rPr lang="en-US" dirty="0" smtClean="0"/>
              <a:t> </a:t>
            </a:r>
            <a:r>
              <a:rPr lang="en-US" dirty="0" err="1" smtClean="0"/>
              <a:t>txtKdPlg</a:t>
            </a:r>
            <a:r>
              <a:rPr lang="en-US" dirty="0" smtClean="0"/>
              <a:t>. </a:t>
            </a:r>
            <a:r>
              <a:rPr lang="en-US" dirty="0" err="1"/>
              <a:t>keyReleased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untu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keyboard </a:t>
            </a:r>
            <a:r>
              <a:rPr lang="en-US" dirty="0" err="1" smtClean="0"/>
              <a:t>dilepas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batal</a:t>
            </a:r>
            <a:r>
              <a:rPr lang="en-US" dirty="0" smtClean="0">
                <a:sym typeface="Wingdings" panose="05000000000000000000" pitchFamily="2" charset="2"/>
              </a:rPr>
              <a:t> Events  Key</a:t>
            </a:r>
            <a:r>
              <a:rPr lang="en-US" dirty="0" smtClean="0"/>
              <a:t> </a:t>
            </a:r>
            <a:r>
              <a:rPr lang="en-US" dirty="0" err="1"/>
              <a:t>keyReleased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724" y="4917390"/>
            <a:ext cx="4913721" cy="115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Kemudian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ketik</a:t>
            </a:r>
            <a:r>
              <a:rPr lang="en-US" sz="2400" b="1" dirty="0" smtClean="0">
                <a:solidFill>
                  <a:srgbClr val="FF0000"/>
                </a:solidFill>
              </a:rPr>
              <a:t> Script Event Key released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textfield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txtKdPlg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269" y="1306603"/>
            <a:ext cx="6255057" cy="3135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237" y="4917391"/>
            <a:ext cx="6487089" cy="16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1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8932" y="1633043"/>
            <a:ext cx="11754394" cy="19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menu Entry Data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diklik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form master </a:t>
            </a:r>
            <a:r>
              <a:rPr lang="en-US" dirty="0" err="1" smtClean="0"/>
              <a:t>pelanggan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menu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8932" y="3861210"/>
            <a:ext cx="10551872" cy="1192676"/>
            <a:chOff x="158932" y="3861210"/>
            <a:chExt cx="10551872" cy="11926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932" y="3861210"/>
              <a:ext cx="10551872" cy="11926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04492" y="4326340"/>
              <a:ext cx="8749192" cy="51368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437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2" y="487340"/>
            <a:ext cx="11754394" cy="873854"/>
          </a:xfrm>
        </p:spPr>
        <p:txBody>
          <a:bodyPr/>
          <a:lstStyle/>
          <a:p>
            <a:r>
              <a:rPr lang="en-US" dirty="0" err="1" smtClean="0"/>
              <a:t>Menghubungkan</a:t>
            </a:r>
            <a:r>
              <a:rPr lang="en-US" dirty="0" smtClean="0"/>
              <a:t> Menu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View Master </a:t>
            </a:r>
            <a:r>
              <a:rPr lang="en-US" dirty="0" err="1" smtClean="0"/>
              <a:t>Pelanggan</a:t>
            </a:r>
            <a:r>
              <a:rPr lang="en-US" dirty="0" smtClean="0"/>
              <a:t>…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6" y="1361192"/>
            <a:ext cx="799239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68" y="4572741"/>
            <a:ext cx="8846205" cy="1664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2233" y="4572741"/>
            <a:ext cx="20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FF0000"/>
                </a:solidFill>
              </a:rPr>
              <a:t>Ketik</a:t>
            </a:r>
            <a:r>
              <a:rPr lang="en-US" b="1" dirty="0" smtClean="0">
                <a:solidFill>
                  <a:srgbClr val="FF0000"/>
                </a:solidFill>
              </a:rPr>
              <a:t> script </a:t>
            </a:r>
            <a:r>
              <a:rPr lang="en-US" b="1" dirty="0" err="1" smtClean="0">
                <a:solidFill>
                  <a:srgbClr val="FF0000"/>
                </a:solidFill>
              </a:rPr>
              <a:t>ini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3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8932" y="2438400"/>
            <a:ext cx="11754394" cy="1490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113" lvl="1" indent="0" algn="ctr">
              <a:buFont typeface="Arial" panose="020B0604020202020204" pitchFamily="34" charset="0"/>
              <a:buNone/>
            </a:pPr>
            <a:r>
              <a:rPr lang="en-US" sz="7200" b="1" u="sng" smtClean="0">
                <a:latin typeface="Bradley Hand ITC" pitchFamily="66" charset="0"/>
              </a:rPr>
              <a:t>Selesai</a:t>
            </a:r>
            <a:endParaRPr lang="nb-NO" sz="6600" u="sng" dirty="0" smtClean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BuatlahDesign</a:t>
            </a:r>
            <a:r>
              <a:rPr lang="en-US" dirty="0" smtClean="0"/>
              <a:t> Form Master </a:t>
            </a:r>
            <a:r>
              <a:rPr lang="en-US" dirty="0" err="1" smtClean="0"/>
              <a:t>Pelanggann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8930" y="1874047"/>
            <a:ext cx="11937052" cy="3996497"/>
            <a:chOff x="158930" y="1874047"/>
            <a:chExt cx="11937052" cy="3996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837" y="2142795"/>
              <a:ext cx="6181725" cy="31623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Line Callout 1 (Accent Bar) 4"/>
            <p:cNvSpPr/>
            <p:nvPr/>
          </p:nvSpPr>
          <p:spPr>
            <a:xfrm>
              <a:off x="158932" y="2142794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110603"/>
                <a:gd name="adj4" fmla="val 771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JTextField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txtKdPlg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Line Callout 1 (Accent Bar) 5"/>
            <p:cNvSpPr/>
            <p:nvPr/>
          </p:nvSpPr>
          <p:spPr>
            <a:xfrm>
              <a:off x="158931" y="2937605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15139"/>
                <a:gd name="adj4" fmla="val 769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JTextField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txtNmPlg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Line Callout 1 (Accent Bar) 6"/>
            <p:cNvSpPr/>
            <p:nvPr/>
          </p:nvSpPr>
          <p:spPr>
            <a:xfrm>
              <a:off x="158930" y="3719206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65798"/>
                <a:gd name="adj4" fmla="val 7676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JTextArea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txtAlamat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158930" y="4500807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132208"/>
                <a:gd name="adj4" fmla="val 767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JTextField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txtTelp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158930" y="5283963"/>
              <a:ext cx="5414419" cy="543962"/>
            </a:xfrm>
            <a:prstGeom prst="accentCallout1">
              <a:avLst>
                <a:gd name="adj1" fmla="val 50880"/>
                <a:gd name="adj2" fmla="val 52661"/>
                <a:gd name="adj3" fmla="val -80325"/>
                <a:gd name="adj4" fmla="val 577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Tipe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JTable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Nama</a:t>
              </a:r>
              <a:r>
                <a:rPr lang="en-US" sz="1400" dirty="0" smtClean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tblPlg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Line Callout 1 (Accent Bar) 10"/>
            <p:cNvSpPr/>
            <p:nvPr/>
          </p:nvSpPr>
          <p:spPr>
            <a:xfrm>
              <a:off x="9585011" y="2327242"/>
              <a:ext cx="2505389" cy="343127"/>
            </a:xfrm>
            <a:prstGeom prst="accentCallout1">
              <a:avLst>
                <a:gd name="adj1" fmla="val 24128"/>
                <a:gd name="adj2" fmla="val -1107"/>
                <a:gd name="adj3" fmla="val 96687"/>
                <a:gd name="adj4" fmla="val -2015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JPanel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Line Callout 1 (Accent Bar) 12"/>
            <p:cNvSpPr/>
            <p:nvPr/>
          </p:nvSpPr>
          <p:spPr>
            <a:xfrm>
              <a:off x="9585011" y="2924395"/>
              <a:ext cx="2505389" cy="548821"/>
            </a:xfrm>
            <a:prstGeom prst="accentCallout1">
              <a:avLst>
                <a:gd name="adj1" fmla="val 24128"/>
                <a:gd name="adj2" fmla="val -1107"/>
                <a:gd name="adj3" fmla="val -18502"/>
                <a:gd name="adj4" fmla="val -242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btn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Simpan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Callout 1 (Accent Bar) 13"/>
            <p:cNvSpPr/>
            <p:nvPr/>
          </p:nvSpPr>
          <p:spPr>
            <a:xfrm>
              <a:off x="9585011" y="3719206"/>
              <a:ext cx="2505389" cy="548821"/>
            </a:xfrm>
            <a:prstGeom prst="accentCallout1">
              <a:avLst>
                <a:gd name="adj1" fmla="val 24128"/>
                <a:gd name="adj2" fmla="val -1107"/>
                <a:gd name="adj3" fmla="val -109006"/>
                <a:gd name="adj4" fmla="val -2330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btnUbah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Line Callout 1 (Accent Bar) 14"/>
            <p:cNvSpPr/>
            <p:nvPr/>
          </p:nvSpPr>
          <p:spPr>
            <a:xfrm>
              <a:off x="9585011" y="4522053"/>
              <a:ext cx="2505389" cy="548821"/>
            </a:xfrm>
            <a:prstGeom prst="accentCallout1">
              <a:avLst>
                <a:gd name="adj1" fmla="val 24128"/>
                <a:gd name="adj2" fmla="val -1107"/>
                <a:gd name="adj3" fmla="val -212727"/>
                <a:gd name="adj4" fmla="val -236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btn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Hapus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Line Callout 1 (Accent Bar) 15"/>
            <p:cNvSpPr/>
            <p:nvPr/>
          </p:nvSpPr>
          <p:spPr>
            <a:xfrm>
              <a:off x="9585011" y="5321723"/>
              <a:ext cx="2505389" cy="548821"/>
            </a:xfrm>
            <a:prstGeom prst="accentCallout1">
              <a:avLst>
                <a:gd name="adj1" fmla="val 24128"/>
                <a:gd name="adj2" fmla="val -1107"/>
                <a:gd name="adj3" fmla="val -289091"/>
                <a:gd name="adj4" fmla="val -236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>
                  <a:solidFill>
                    <a:schemeClr val="tx1"/>
                  </a:solidFill>
                </a:rPr>
                <a:t>JButton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Nama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btnBatal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Callout 1 (Accent Bar) 16"/>
            <p:cNvSpPr/>
            <p:nvPr/>
          </p:nvSpPr>
          <p:spPr>
            <a:xfrm>
              <a:off x="9590593" y="1874047"/>
              <a:ext cx="2505389" cy="217455"/>
            </a:xfrm>
            <a:prstGeom prst="accentCallout1">
              <a:avLst>
                <a:gd name="adj1" fmla="val 24128"/>
                <a:gd name="adj2" fmla="val -1107"/>
                <a:gd name="adj3" fmla="val 236854"/>
                <a:gd name="adj4" fmla="val -96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631825" indent="-631825">
                <a:tabLst>
                  <a:tab pos="631825" algn="l"/>
                  <a:tab pos="801688" algn="l"/>
                </a:tabLst>
              </a:pPr>
              <a:r>
                <a:rPr lang="en-US" sz="1400" dirty="0" err="1">
                  <a:solidFill>
                    <a:schemeClr val="tx1"/>
                  </a:solidFill>
                </a:rPr>
                <a:t>Tipe</a:t>
              </a:r>
              <a:r>
                <a:rPr lang="en-US" sz="1400" dirty="0">
                  <a:solidFill>
                    <a:schemeClr val="tx1"/>
                  </a:solidFill>
                </a:rPr>
                <a:t> 	:	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JLabel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94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class VIEW Master </a:t>
            </a:r>
            <a:r>
              <a:rPr lang="en-US" dirty="0" err="1" smtClean="0"/>
              <a:t>Pelanggan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source code form view Master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tab </a:t>
            </a:r>
            <a:r>
              <a:rPr lang="en-US" b="1" dirty="0" smtClean="0"/>
              <a:t>Source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Ubah</a:t>
            </a:r>
            <a:r>
              <a:rPr lang="en-US" dirty="0" smtClean="0"/>
              <a:t> Code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Konstruktor</a:t>
            </a:r>
            <a:r>
              <a:rPr lang="en-US" dirty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 </a:t>
            </a:r>
            <a:r>
              <a:rPr lang="en-US" b="1" dirty="0" err="1" smtClean="0"/>
              <a:t>setLocationRelativeTo</a:t>
            </a:r>
            <a:r>
              <a:rPr lang="en-US" b="1" dirty="0" smtClean="0"/>
              <a:t>()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form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jalankan</a:t>
            </a:r>
            <a:r>
              <a:rPr lang="en-US" dirty="0" smtClean="0"/>
              <a:t> </a:t>
            </a:r>
            <a:r>
              <a:rPr lang="en-US" dirty="0" err="1" smtClean="0"/>
              <a:t>posisinya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6480" y="2194605"/>
            <a:ext cx="3309899" cy="984024"/>
            <a:chOff x="686480" y="2194605"/>
            <a:chExt cx="3309899" cy="9840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80" y="2194605"/>
              <a:ext cx="3309899" cy="9840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068447" y="2616272"/>
              <a:ext cx="997421" cy="4946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6479" y="3914445"/>
            <a:ext cx="4220751" cy="1199422"/>
            <a:chOff x="686479" y="3914445"/>
            <a:chExt cx="4220751" cy="11994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479" y="3914445"/>
              <a:ext cx="4220751" cy="119942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82747" y="4463356"/>
              <a:ext cx="3554353" cy="3626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45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Merancang</a:t>
            </a:r>
            <a:r>
              <a:rPr lang="en-US" dirty="0"/>
              <a:t> VIEW Master </a:t>
            </a:r>
            <a:r>
              <a:rPr lang="en-US" dirty="0" err="1"/>
              <a:t>Pelanggan</a:t>
            </a:r>
            <a:r>
              <a:rPr lang="en-US" dirty="0"/>
              <a:t> …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Menambahkan</a:t>
            </a:r>
            <a:r>
              <a:rPr lang="en-US" dirty="0" smtClean="0"/>
              <a:t> method Getter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form yang </a:t>
            </a:r>
            <a:r>
              <a:rPr lang="en-US" dirty="0" err="1" smtClean="0"/>
              <a:t>boleh</a:t>
            </a:r>
            <a:r>
              <a:rPr lang="en-US" dirty="0" smtClean="0"/>
              <a:t>/</a:t>
            </a:r>
            <a:r>
              <a:rPr lang="en-US" dirty="0" err="1" smtClean="0"/>
              <a:t>diizinkan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class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return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method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3" y="2473325"/>
            <a:ext cx="3459749" cy="389360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96267" y="2473325"/>
            <a:ext cx="4639734" cy="4146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dirty="0" err="1" smtClean="0"/>
              <a:t>Catatan</a:t>
            </a:r>
            <a:r>
              <a:rPr lang="en-US" sz="1400" dirty="0" smtClean="0"/>
              <a:t> 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mempermudah</a:t>
            </a:r>
            <a:r>
              <a:rPr lang="en-US" sz="1400" dirty="0" smtClean="0"/>
              <a:t> Kita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fitur</a:t>
            </a:r>
            <a:r>
              <a:rPr lang="en-US" sz="1400" dirty="0" smtClean="0"/>
              <a:t> generate code </a:t>
            </a:r>
            <a:r>
              <a:rPr lang="en-US" sz="1400" dirty="0" err="1" smtClean="0"/>
              <a:t>pada</a:t>
            </a:r>
            <a:r>
              <a:rPr lang="en-US" sz="1400" dirty="0" smtClean="0"/>
              <a:t> IDE </a:t>
            </a:r>
            <a:r>
              <a:rPr lang="en-US" sz="1400" dirty="0" err="1" smtClean="0"/>
              <a:t>Netbeans</a:t>
            </a:r>
            <a:r>
              <a:rPr lang="en-US" sz="14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 smtClean="0"/>
              <a:t>Posisikan</a:t>
            </a:r>
            <a:r>
              <a:rPr lang="en-US" sz="1400" dirty="0" smtClean="0"/>
              <a:t> Cursor </a:t>
            </a:r>
            <a:r>
              <a:rPr lang="en-US" sz="1400" dirty="0" err="1" smtClean="0"/>
              <a:t>dimana</a:t>
            </a:r>
            <a:r>
              <a:rPr lang="en-US" sz="1400" dirty="0" smtClean="0"/>
              <a:t> </a:t>
            </a:r>
            <a:r>
              <a:rPr lang="en-US" sz="1400" dirty="0" err="1" smtClean="0"/>
              <a:t>ingin</a:t>
            </a:r>
            <a:r>
              <a:rPr lang="en-US" sz="1400" dirty="0" smtClean="0"/>
              <a:t> </a:t>
            </a:r>
            <a:r>
              <a:rPr lang="en-US" sz="1400" dirty="0" err="1" smtClean="0"/>
              <a:t>kita</a:t>
            </a:r>
            <a:r>
              <a:rPr lang="en-US" sz="1400" dirty="0" smtClean="0"/>
              <a:t> insert code (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contoh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di </a:t>
            </a:r>
            <a:r>
              <a:rPr lang="en-US" sz="1400" dirty="0" err="1" smtClean="0"/>
              <a:t>bawah</a:t>
            </a:r>
            <a:r>
              <a:rPr lang="en-US" sz="1400" dirty="0" smtClean="0"/>
              <a:t> method </a:t>
            </a:r>
            <a:r>
              <a:rPr lang="en-US" sz="1400" dirty="0" err="1" smtClean="0"/>
              <a:t>Konstruktor</a:t>
            </a:r>
            <a:r>
              <a:rPr lang="en-US" sz="1400" dirty="0" smtClean="0"/>
              <a:t>),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 smtClean="0"/>
              <a:t>Klik</a:t>
            </a:r>
            <a:r>
              <a:rPr lang="en-US" sz="1400" dirty="0" smtClean="0"/>
              <a:t> Menu </a:t>
            </a:r>
            <a:r>
              <a:rPr lang="en-US" sz="1400" b="1" dirty="0" smtClean="0"/>
              <a:t>Source </a:t>
            </a:r>
            <a:r>
              <a:rPr lang="en-US" sz="1400" b="1" dirty="0" smtClean="0">
                <a:sym typeface="Wingdings" panose="05000000000000000000" pitchFamily="2" charset="2"/>
              </a:rPr>
              <a:t> Insert Code. </a:t>
            </a:r>
            <a:r>
              <a:rPr lang="en-US" sz="1400" dirty="0" err="1" smtClean="0">
                <a:sym typeface="Wingdings" panose="05000000000000000000" pitchFamily="2" charset="2"/>
              </a:rPr>
              <a:t>Kemudian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muncul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Menu Pop Up </a:t>
            </a:r>
            <a:r>
              <a:rPr lang="en-US" sz="1400" dirty="0" err="1" smtClean="0">
                <a:sym typeface="Wingdings" panose="05000000000000000000" pitchFamily="2" charset="2"/>
              </a:rPr>
              <a:t>dan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pilih</a:t>
            </a:r>
            <a:r>
              <a:rPr lang="en-US" sz="1400" dirty="0" smtClean="0">
                <a:sym typeface="Wingdings" panose="05000000000000000000" pitchFamily="2" charset="2"/>
              </a:rPr>
              <a:t> menu </a:t>
            </a:r>
            <a:r>
              <a:rPr lang="en-US" sz="1400" b="1" dirty="0" smtClean="0">
                <a:sym typeface="Wingdings" panose="05000000000000000000" pitchFamily="2" charset="2"/>
              </a:rPr>
              <a:t>Getter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seperti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pada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Gambar</a:t>
            </a:r>
            <a:r>
              <a:rPr lang="en-US" sz="1400" dirty="0" smtClean="0">
                <a:sym typeface="Wingdings" panose="05000000000000000000" pitchFamily="2" charset="2"/>
              </a:rPr>
              <a:t> 1.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 smtClean="0">
                <a:sym typeface="Wingdings" panose="05000000000000000000" pitchFamily="2" charset="2"/>
              </a:rPr>
              <a:t>Kemudian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Centang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pada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objek</a:t>
            </a:r>
            <a:r>
              <a:rPr lang="en-US" sz="1400" dirty="0" smtClean="0">
                <a:sym typeface="Wingdings" panose="05000000000000000000" pitchFamily="2" charset="2"/>
              </a:rPr>
              <a:t> yang </a:t>
            </a:r>
            <a:r>
              <a:rPr lang="en-US" sz="1400" dirty="0" err="1" smtClean="0">
                <a:sym typeface="Wingdings" panose="05000000000000000000" pitchFamily="2" charset="2"/>
              </a:rPr>
              <a:t>akan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kita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buat</a:t>
            </a:r>
            <a:r>
              <a:rPr lang="en-US" sz="1400" dirty="0" smtClean="0">
                <a:sym typeface="Wingdings" panose="05000000000000000000" pitchFamily="2" charset="2"/>
              </a:rPr>
              <a:t> method Getter </a:t>
            </a:r>
            <a:r>
              <a:rPr lang="en-US" sz="1400" dirty="0" err="1" smtClean="0">
                <a:sym typeface="Wingdings" panose="05000000000000000000" pitchFamily="2" charset="2"/>
              </a:rPr>
              <a:t>untuk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objek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tersebut</a:t>
            </a:r>
            <a:r>
              <a:rPr lang="en-US" sz="1400" dirty="0" smtClean="0">
                <a:sym typeface="Wingdings" panose="05000000000000000000" pitchFamily="2" charset="2"/>
              </a:rPr>
              <a:t>. </a:t>
            </a:r>
            <a:r>
              <a:rPr lang="en-US" sz="1400" dirty="0" err="1" smtClean="0">
                <a:sym typeface="Wingdings" panose="05000000000000000000" pitchFamily="2" charset="2"/>
              </a:rPr>
              <a:t>Terakhir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klik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tombol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ym typeface="Wingdings" panose="05000000000000000000" pitchFamily="2" charset="2"/>
              </a:rPr>
              <a:t>Generate. </a:t>
            </a:r>
            <a:r>
              <a:rPr lang="en-US" sz="1400" dirty="0" smtClean="0">
                <a:sym typeface="Wingdings" panose="05000000000000000000" pitchFamily="2" charset="2"/>
              </a:rPr>
              <a:t>Code method Getter </a:t>
            </a:r>
            <a:r>
              <a:rPr lang="en-US" sz="1400" dirty="0" err="1" smtClean="0">
                <a:sym typeface="Wingdings" panose="05000000000000000000" pitchFamily="2" charset="2"/>
              </a:rPr>
              <a:t>untuk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setiap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objek</a:t>
            </a:r>
            <a:r>
              <a:rPr lang="en-US" sz="1400" dirty="0" smtClean="0">
                <a:sym typeface="Wingdings" panose="05000000000000000000" pitchFamily="2" charset="2"/>
              </a:rPr>
              <a:t> yang </a:t>
            </a:r>
            <a:r>
              <a:rPr lang="en-US" sz="1400" dirty="0" err="1" smtClean="0">
                <a:sym typeface="Wingdings" panose="05000000000000000000" pitchFamily="2" charset="2"/>
              </a:rPr>
              <a:t>dipilih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akan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otomatis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ter</a:t>
            </a:r>
            <a:r>
              <a:rPr lang="en-US" sz="1400" dirty="0" smtClean="0">
                <a:sym typeface="Wingdings" panose="05000000000000000000" pitchFamily="2" charset="2"/>
              </a:rPr>
              <a:t>-generate.</a:t>
            </a:r>
            <a:endParaRPr lang="en-US" sz="1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527318" y="2222476"/>
            <a:ext cx="3470630" cy="4245221"/>
            <a:chOff x="8527318" y="2222476"/>
            <a:chExt cx="3470630" cy="4245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2718" y="2222476"/>
              <a:ext cx="1495425" cy="2133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5312" y="3062895"/>
              <a:ext cx="2732636" cy="340480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9705362" y="2248660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1570545" y="3178049"/>
              <a:ext cx="256728" cy="2224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27318" y="2728260"/>
              <a:ext cx="1594582" cy="2203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00430" y="5219554"/>
              <a:ext cx="1594582" cy="6859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1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3117</Words>
  <Application>Microsoft Office PowerPoint</Application>
  <PresentationFormat>Widescreen</PresentationFormat>
  <Paragraphs>374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Bradley Hand ITC</vt:lpstr>
      <vt:lpstr>Calibri</vt:lpstr>
      <vt:lpstr>Calibri (Body)</vt:lpstr>
      <vt:lpstr>Calibri Light</vt:lpstr>
      <vt:lpstr>Wingdings</vt:lpstr>
      <vt:lpstr>Office Theme</vt:lpstr>
      <vt:lpstr>Storyboard Layouts</vt:lpstr>
      <vt:lpstr>PowerPoint Presentation</vt:lpstr>
      <vt:lpstr>POKOK BAHASAN</vt:lpstr>
      <vt:lpstr>A.    Merancang Master Pelanggan</vt:lpstr>
      <vt:lpstr>PowerPoint Presentation</vt:lpstr>
      <vt:lpstr>Merancang VIEW Master Pelanggan</vt:lpstr>
      <vt:lpstr>Merancang VIEW Master Pelanggan … (Lanjutan)</vt:lpstr>
      <vt:lpstr>Merancang VIEW Master Pelanggan … (Lanjutan)</vt:lpstr>
      <vt:lpstr>Merancang VIEW Master Pelanggan … (Lanjutan)</vt:lpstr>
      <vt:lpstr>Merancang VIEW Master Pelanggan … (Lanjutan)</vt:lpstr>
      <vt:lpstr>PowerPoint Presentation</vt:lpstr>
      <vt:lpstr>PowerPoint Presentation</vt:lpstr>
      <vt:lpstr>1.   Membuat Model Master Pelanggan</vt:lpstr>
      <vt:lpstr>1.   Membuat Model Master Pelanggan … Lanjutan)</vt:lpstr>
      <vt:lpstr>1.   Membuat Model Master Pelanggan … (Lanjutan)</vt:lpstr>
      <vt:lpstr>1.   Membuat Model Master Pelanggan … Lanjutan)</vt:lpstr>
      <vt:lpstr>2.   Membuat Table Model Master Pelanggan</vt:lpstr>
      <vt:lpstr>2.   Membuat Table Model Master Pelanggan … (Lanjutan)</vt:lpstr>
      <vt:lpstr>2.   Membuat Table Model Master Pelanggan … (Lanjutan)</vt:lpstr>
      <vt:lpstr>2.   Membuat Table Model Master Pelanggan … (Lanjutan)</vt:lpstr>
      <vt:lpstr>2.   Membuat Table Model Master Pelanggan … (Lanjutan)</vt:lpstr>
      <vt:lpstr>2.   Membuat Table Model Master Pelanggan … (Lanjutan)</vt:lpstr>
      <vt:lpstr>2.   Membuat Table Model Master Pelanggan … (Lanjutan)</vt:lpstr>
      <vt:lpstr>PowerPoint Presentation</vt:lpstr>
      <vt:lpstr>PowerPoint Presentation</vt:lpstr>
      <vt:lpstr>1.   Membuat Class Interface ModelDao.java</vt:lpstr>
      <vt:lpstr>1.   Membuat Class Interface ModelDao.java … (Lanjutan)</vt:lpstr>
      <vt:lpstr>1.   Membuat Class Interface ModelDao.java … (Lanjutan)</vt:lpstr>
      <vt:lpstr>2.   Membuat Class DaoPelanggan.java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2.   Membuat Class DaoPelanggan.java … (Lanjutan)</vt:lpstr>
      <vt:lpstr>PowerPoint Presentation</vt:lpstr>
      <vt:lpstr>PowerPoint Presentation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Membuat Controller ControllerPelanggan.java … (Lanjutan)</vt:lpstr>
      <vt:lpstr>PowerPoint Presentation</vt:lpstr>
      <vt:lpstr>PowerPoint Presentation</vt:lpstr>
      <vt:lpstr>Menghubungkan Controller dengan View Master Pelanggan (View MasterPelanggan.java)</vt:lpstr>
      <vt:lpstr>Menghubungkan Controller dengan View Master Pelanggan (View MasterPelanggan.java) … Lanjutan</vt:lpstr>
      <vt:lpstr>Menghubungkan Controller dengan View Master Pelanggan (View MasterPelanggan.java) … Lanjutan</vt:lpstr>
      <vt:lpstr>Menghubungkan Controller dengan View Master Pelanggan (View MasterPelanggan.java) … Lanjutan</vt:lpstr>
      <vt:lpstr>Menghubungkan Controller dengan View Master Pelanggan (View MasterPelanggan.java) … Lanjutan</vt:lpstr>
      <vt:lpstr>Menghubungkan Controller dengan View Master Pelanggan (View MasterPelanggan.java) … Lanjutan</vt:lpstr>
      <vt:lpstr>Menghubungkan Controller dengan View Master Pelanggan (View MasterPelanggan.java) … Lanjutan</vt:lpstr>
      <vt:lpstr>Menghubungkan Menu Utama dengan View Master Pelanggan</vt:lpstr>
      <vt:lpstr>Menghubungkan Menu Utama dengan View Master Pelanggan… (Lanjutan)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Pudoli</dc:creator>
  <cp:lastModifiedBy>Ahmad Fudholi</cp:lastModifiedBy>
  <cp:revision>291</cp:revision>
  <dcterms:created xsi:type="dcterms:W3CDTF">2016-03-16T03:39:32Z</dcterms:created>
  <dcterms:modified xsi:type="dcterms:W3CDTF">2019-04-28T10:31:15Z</dcterms:modified>
</cp:coreProperties>
</file>