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62"/>
  </p:notesMasterIdLst>
  <p:sldIdLst>
    <p:sldId id="266" r:id="rId3"/>
    <p:sldId id="271" r:id="rId4"/>
    <p:sldId id="272" r:id="rId5"/>
    <p:sldId id="290" r:id="rId6"/>
    <p:sldId id="291" r:id="rId7"/>
    <p:sldId id="325" r:id="rId8"/>
    <p:sldId id="324" r:id="rId9"/>
    <p:sldId id="327" r:id="rId10"/>
    <p:sldId id="329" r:id="rId11"/>
    <p:sldId id="328" r:id="rId12"/>
    <p:sldId id="330" r:id="rId13"/>
    <p:sldId id="326" r:id="rId14"/>
    <p:sldId id="321" r:id="rId15"/>
    <p:sldId id="322" r:id="rId16"/>
    <p:sldId id="337" r:id="rId17"/>
    <p:sldId id="338" r:id="rId18"/>
    <p:sldId id="339" r:id="rId19"/>
    <p:sldId id="323" r:id="rId20"/>
    <p:sldId id="340" r:id="rId21"/>
    <p:sldId id="331" r:id="rId22"/>
    <p:sldId id="332" r:id="rId23"/>
    <p:sldId id="341" r:id="rId24"/>
    <p:sldId id="342" r:id="rId25"/>
    <p:sldId id="343" r:id="rId26"/>
    <p:sldId id="345" r:id="rId27"/>
    <p:sldId id="346" r:id="rId28"/>
    <p:sldId id="347" r:id="rId29"/>
    <p:sldId id="352" r:id="rId30"/>
    <p:sldId id="353" r:id="rId31"/>
    <p:sldId id="355" r:id="rId32"/>
    <p:sldId id="366" r:id="rId33"/>
    <p:sldId id="368" r:id="rId34"/>
    <p:sldId id="370" r:id="rId35"/>
    <p:sldId id="371" r:id="rId36"/>
    <p:sldId id="372" r:id="rId37"/>
    <p:sldId id="373" r:id="rId38"/>
    <p:sldId id="376" r:id="rId39"/>
    <p:sldId id="377" r:id="rId40"/>
    <p:sldId id="375" r:id="rId41"/>
    <p:sldId id="357" r:id="rId42"/>
    <p:sldId id="378" r:id="rId43"/>
    <p:sldId id="379" r:id="rId44"/>
    <p:sldId id="380" r:id="rId45"/>
    <p:sldId id="382" r:id="rId46"/>
    <p:sldId id="383" r:id="rId47"/>
    <p:sldId id="385" r:id="rId48"/>
    <p:sldId id="384" r:id="rId49"/>
    <p:sldId id="388" r:id="rId50"/>
    <p:sldId id="387" r:id="rId51"/>
    <p:sldId id="389" r:id="rId52"/>
    <p:sldId id="391" r:id="rId53"/>
    <p:sldId id="394" r:id="rId54"/>
    <p:sldId id="396" r:id="rId55"/>
    <p:sldId id="398" r:id="rId56"/>
    <p:sldId id="400" r:id="rId57"/>
    <p:sldId id="402" r:id="rId58"/>
    <p:sldId id="403" r:id="rId59"/>
    <p:sldId id="404" r:id="rId60"/>
    <p:sldId id="31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2649" autoAdjust="0"/>
  </p:normalViewPr>
  <p:slideViewPr>
    <p:cSldViewPr snapToGrid="0">
      <p:cViewPr varScale="1">
        <p:scale>
          <a:sx n="76" d="100"/>
          <a:sy n="7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Implementasi</a:t>
          </a:r>
          <a:r>
            <a:rPr lang="en-US" sz="2200" b="1" dirty="0" smtClean="0">
              <a:solidFill>
                <a:schemeClr val="tx1"/>
              </a:solidFill>
            </a:rPr>
            <a:t> MVC : </a:t>
          </a:r>
        </a:p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Studi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Kasus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Sistem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Penjualan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Barang</a:t>
          </a:r>
          <a:endParaRPr lang="en-US" sz="2200" b="1" dirty="0">
            <a:solidFill>
              <a:schemeClr val="tx1"/>
            </a:solidFill>
          </a:endParaRPr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Merancang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Master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Kategori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Barang</a:t>
          </a:r>
          <a:endParaRPr lang="en-US" sz="2200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E0BDA926-71A6-4B6C-9380-9E52BD46D9B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Menghubungkan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Kategori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Menu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Utama</a:t>
          </a:r>
          <a:endParaRPr lang="en-US" sz="2200" dirty="0"/>
        </a:p>
      </dgm:t>
    </dgm:pt>
    <dgm:pt modelId="{9CAA4B52-B148-4360-BF2C-4CAC731BDD57}" type="parTrans" cxnId="{A91728F1-0C58-4539-AAF1-DC2068A3E980}">
      <dgm:prSet/>
      <dgm:spPr/>
      <dgm:t>
        <a:bodyPr/>
        <a:lstStyle/>
        <a:p>
          <a:endParaRPr lang="en-US"/>
        </a:p>
      </dgm:t>
    </dgm:pt>
    <dgm:pt modelId="{79A9C315-7BB1-48F3-9AAC-92D5FD3FDAE0}" type="sibTrans" cxnId="{A91728F1-0C58-4539-AAF1-DC2068A3E980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49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 custLinFactNeighborY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920A8525-22D8-47B6-88A8-4A42EAC3F8F4}" type="presOf" srcId="{E0BDA926-71A6-4B6C-9380-9E52BD46D9B9}" destId="{8BCAF4E1-84B1-40A2-BF65-A60C34828BC3}" srcOrd="0" destOrd="1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A91728F1-0C58-4539-AAF1-DC2068A3E980}" srcId="{80B21ED7-0349-448E-9959-14B987BE3CB3}" destId="{E0BDA926-71A6-4B6C-9380-9E52BD46D9B9}" srcOrd="1" destOrd="0" parTransId="{9CAA4B52-B148-4360-BF2C-4CAC731BDD57}" sibTransId="{79A9C315-7BB1-48F3-9AAC-92D5FD3FDAE0}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java,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baseline="0" dirty="0" smtClean="0"/>
              <a:t> data di database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object Statement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Statement, query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query.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“PLG0001”,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SELECT * FROM PELANGGAN WHERE KDPLG = ‘PLG0001’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query yang </a:t>
            </a:r>
            <a:r>
              <a:rPr lang="en-US" baseline="0" dirty="0" err="1" smtClean="0"/>
              <a:t>dinamis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parameter-parameter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dikirimkan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 parameter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representasikan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“?.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baseline="0" dirty="0" smtClean="0"/>
              <a:t>SELECT * FROM PELANGGAN WHERE KDPLG = ? </a:t>
            </a:r>
          </a:p>
          <a:p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Listing program yang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variable (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4-14 di class DaoPelanggan.java)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Kembali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Listing program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method insert().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32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32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statementInsert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statement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java.sql.PreparedStatement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8 )</a:t>
            </a:r>
            <a:r>
              <a:rPr lang="en-US" baseline="0" dirty="0" smtClean="0"/>
              <a:t>;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34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Connection. Object connection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Connection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java.sql.Connection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Selanjutnya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36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KoneksiDB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class Database.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Database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Koneksi.Database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37,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prepareStatement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PreparedStetment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. Query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di variable </a:t>
            </a:r>
            <a:r>
              <a:rPr lang="en-US" b="1" baseline="0" dirty="0" smtClean="0"/>
              <a:t>CARI. </a:t>
            </a:r>
            <a:r>
              <a:rPr lang="en-US" b="0" baseline="0" dirty="0" smtClean="0"/>
              <a:t>Mari </a:t>
            </a:r>
            <a:r>
              <a:rPr lang="en-US" b="0" baseline="0" dirty="0" err="1" smtClean="0"/>
              <a:t>kita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variable CARI: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line 25 </a:t>
            </a:r>
            <a:r>
              <a:rPr lang="en-US" baseline="0" dirty="0" smtClean="0">
                <a:sym typeface="Wingdings" panose="05000000000000000000" pitchFamily="2" charset="2"/>
              </a:rPr>
              <a:t></a:t>
            </a:r>
            <a:r>
              <a:rPr lang="en-US" b="1" baseline="0" dirty="0" smtClean="0">
                <a:sym typeface="Wingdings" panose="05000000000000000000" pitchFamily="2" charset="2"/>
              </a:rPr>
              <a:t> final String CARI = "SELECT * FROM " + NAMA_TABEL + "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?";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Dimana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variable NAMA_TABEL </a:t>
            </a:r>
            <a:r>
              <a:rPr lang="en-US" b="0" baseline="0" dirty="0" err="1" smtClean="0">
                <a:sym typeface="Wingdings" panose="05000000000000000000" pitchFamily="2" charset="2"/>
              </a:rPr>
              <a:t>bernilai</a:t>
            </a:r>
            <a:r>
              <a:rPr lang="en-US" b="0" baseline="0" dirty="0" smtClean="0">
                <a:sym typeface="Wingdings" panose="05000000000000000000" pitchFamily="2" charset="2"/>
              </a:rPr>
              <a:t> “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”, </a:t>
            </a:r>
            <a:r>
              <a:rPr lang="en-US" b="0" baseline="0" dirty="0" err="1" smtClean="0">
                <a:sym typeface="Wingdings" panose="05000000000000000000" pitchFamily="2" charset="2"/>
              </a:rPr>
              <a:t>jadi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secara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lengkap</a:t>
            </a:r>
            <a:r>
              <a:rPr lang="en-US" b="0" baseline="0" dirty="0" smtClean="0">
                <a:sym typeface="Wingdings" panose="05000000000000000000" pitchFamily="2" charset="2"/>
              </a:rPr>
              <a:t> query </a:t>
            </a:r>
            <a:r>
              <a:rPr lang="en-US" b="0" baseline="0" dirty="0" err="1" smtClean="0">
                <a:sym typeface="Wingdings" panose="05000000000000000000" pitchFamily="2" charset="2"/>
              </a:rPr>
              <a:t>menjadi</a:t>
            </a:r>
            <a:r>
              <a:rPr lang="en-US" b="0" baseline="0" dirty="0" smtClean="0">
                <a:sym typeface="Wingdings" panose="05000000000000000000" pitchFamily="2" charset="2"/>
              </a:rPr>
              <a:t> : </a:t>
            </a:r>
            <a:r>
              <a:rPr lang="en-US" b="1" baseline="0" dirty="0" smtClean="0">
                <a:sym typeface="Wingdings" panose="05000000000000000000" pitchFamily="2" charset="2"/>
              </a:rPr>
              <a:t>SELECT * FROM </a:t>
            </a:r>
            <a:r>
              <a:rPr lang="en-US" b="1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1" baseline="0" dirty="0" smtClean="0">
                <a:sym typeface="Wingdings" panose="05000000000000000000" pitchFamily="2" charset="2"/>
              </a:rPr>
              <a:t>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tanda</a:t>
            </a:r>
            <a:r>
              <a:rPr lang="en-US" b="0" baseline="0" dirty="0" smtClean="0">
                <a:sym typeface="Wingdings" panose="05000000000000000000" pitchFamily="2" charset="2"/>
              </a:rPr>
              <a:t> Tanya (?)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atas</a:t>
            </a:r>
            <a:r>
              <a:rPr lang="en-US" b="0" baseline="0" dirty="0" smtClean="0">
                <a:sym typeface="Wingdings" panose="05000000000000000000" pitchFamily="2" charset="2"/>
              </a:rPr>
              <a:t>, </a:t>
            </a:r>
            <a:r>
              <a:rPr lang="en-US" b="0" baseline="0" dirty="0" err="1" smtClean="0">
                <a:sym typeface="Wingdings" panose="05000000000000000000" pitchFamily="2" charset="2"/>
              </a:rPr>
              <a:t>bagian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tersebut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merupakan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sebelum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eksekusi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1" baseline="0" dirty="0" err="1" smtClean="0">
                <a:sym typeface="Wingdings" panose="05000000000000000000" pitchFamily="2" charset="2"/>
              </a:rPr>
              <a:t>baris</a:t>
            </a:r>
            <a:r>
              <a:rPr lang="en-US" b="1" baseline="0" dirty="0" smtClean="0">
                <a:sym typeface="Wingdings" panose="05000000000000000000" pitchFamily="2" charset="2"/>
              </a:rPr>
              <a:t> 38,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baris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mengirimkan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kode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Karena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KdPlg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</a:t>
            </a:r>
            <a:r>
              <a:rPr lang="en-US" b="0" baseline="0" dirty="0" err="1" smtClean="0">
                <a:sym typeface="Wingdings" panose="05000000000000000000" pitchFamily="2" charset="2"/>
              </a:rPr>
              <a:t>varchar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untuk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menambahkan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setString</a:t>
            </a:r>
            <a:r>
              <a:rPr lang="en-US" b="0" baseline="0" dirty="0" smtClean="0">
                <a:sym typeface="Wingdings" panose="05000000000000000000" pitchFamily="2" charset="2"/>
              </a:rPr>
              <a:t>(), </a:t>
            </a:r>
            <a:r>
              <a:rPr lang="en-US" b="0" baseline="0" dirty="0" err="1" smtClean="0">
                <a:sym typeface="Wingdings" panose="05000000000000000000" pitchFamily="2" charset="2"/>
              </a:rPr>
              <a:t>begitu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juga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jika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number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setInt</a:t>
            </a:r>
            <a:r>
              <a:rPr lang="en-US" b="0" baseline="0" dirty="0" smtClean="0">
                <a:sym typeface="Wingdings" panose="05000000000000000000" pitchFamily="2" charset="2"/>
              </a:rPr>
              <a:t>().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kata lain </a:t>
            </a:r>
            <a:r>
              <a:rPr lang="en-US" b="0" baseline="0" dirty="0" err="1" smtClean="0">
                <a:sym typeface="Wingdings" panose="05000000000000000000" pitchFamily="2" charset="2"/>
              </a:rPr>
              <a:t>hal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menyesuaikan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field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terdapat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.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database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mempersiapkan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39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mengeksekusi</a:t>
            </a:r>
            <a:r>
              <a:rPr lang="en-US" b="0" baseline="0" dirty="0" smtClean="0"/>
              <a:t> query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yand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prepared statement.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record yang </a:t>
            </a:r>
            <a:r>
              <a:rPr lang="en-US" b="0" baseline="0" dirty="0" err="1" smtClean="0"/>
              <a:t>diambil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database.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next().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40,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hasil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query yang </a:t>
            </a:r>
            <a:r>
              <a:rPr lang="en-US" b="0" baseline="0" dirty="0" err="1" smtClean="0"/>
              <a:t>dieksekusi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record,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pindah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method next()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di record </a:t>
            </a:r>
            <a:r>
              <a:rPr lang="en-US" b="0" baseline="0" dirty="0" err="1" smtClean="0"/>
              <a:t>terakhir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bernialai</a:t>
            </a:r>
            <a:r>
              <a:rPr lang="en-US" b="0" baseline="0" dirty="0" smtClean="0"/>
              <a:t> false.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dibaris</a:t>
            </a:r>
            <a:r>
              <a:rPr lang="en-US" b="0" baseline="0" dirty="0" smtClean="0"/>
              <a:t> 40 </a:t>
            </a:r>
            <a:r>
              <a:rPr lang="en-US" b="0" baseline="0" dirty="0" err="1" smtClean="0"/>
              <a:t>bertujuan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data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sedangkan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dilakukan</a:t>
            </a:r>
            <a:r>
              <a:rPr lang="en-US" b="0" baseline="0" dirty="0" smtClean="0"/>
              <a:t> proses insert.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4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MEMBUAT </a:t>
            </a:r>
            <a:r>
              <a:rPr lang="en-GB" sz="3200" b="1" smtClean="0">
                <a:latin typeface="Arial" pitchFamily="34" charset="0"/>
                <a:cs typeface="Arial" pitchFamily="34" charset="0"/>
              </a:rPr>
              <a:t>FILE MASTER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KATEGORI BARANG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VIEW MASTER KATEGORI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232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2</a:t>
            </a:r>
            <a:r>
              <a:rPr lang="nb-NO" sz="3600" b="1" dirty="0" smtClean="0">
                <a:solidFill>
                  <a:srgbClr val="002060"/>
                </a:solidFill>
              </a:rPr>
              <a:t>. 	MODEL MASTER KATEGORI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Model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database.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data di database model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 </a:t>
            </a:r>
            <a:r>
              <a:rPr lang="en-US" sz="2400" dirty="0" err="1"/>
              <a:t>penyaluran</a:t>
            </a:r>
            <a:r>
              <a:rPr lang="en-US" sz="2400" dirty="0"/>
              <a:t> data.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”.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2 file model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KategoriBarang.Java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TableModelKategoriBarang.Java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File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 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1993" y="1428420"/>
            <a:ext cx="11181333" cy="4819650"/>
            <a:chOff x="731993" y="1428420"/>
            <a:chExt cx="11181333" cy="4819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93" y="1428420"/>
              <a:ext cx="7010400" cy="48196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405412" y="1852185"/>
              <a:ext cx="8507914" cy="4281915"/>
              <a:chOff x="3405412" y="1852185"/>
              <a:chExt cx="8507914" cy="42819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05412" y="2061077"/>
                <a:ext cx="4239988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ine Callout 1 (Accent Bar) 5"/>
              <p:cNvSpPr/>
              <p:nvPr/>
            </p:nvSpPr>
            <p:spPr>
              <a:xfrm>
                <a:off x="8212000" y="1852185"/>
                <a:ext cx="3606609" cy="332094"/>
              </a:xfrm>
              <a:prstGeom prst="accentCallout1">
                <a:avLst>
                  <a:gd name="adj1" fmla="val 24128"/>
                  <a:gd name="adj2" fmla="val -1107"/>
                  <a:gd name="adj3" fmla="val 61386"/>
                  <a:gd name="adj4" fmla="val -1377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KategoriBarang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60265" y="1961826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05412" y="2988177"/>
                <a:ext cx="4239988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460265" y="292705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Callout 1 (Accent Bar) 9"/>
              <p:cNvSpPr/>
              <p:nvPr/>
            </p:nvSpPr>
            <p:spPr>
              <a:xfrm>
                <a:off x="8212000" y="2455962"/>
                <a:ext cx="3701326" cy="325338"/>
              </a:xfrm>
              <a:prstGeom prst="accentCallout1">
                <a:avLst>
                  <a:gd name="adj1" fmla="val 24128"/>
                  <a:gd name="adj2" fmla="val -1107"/>
                  <a:gd name="adj3" fmla="val 166690"/>
                  <a:gd name="adj4" fmla="val -137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package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Model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19435" y="5853040"/>
                <a:ext cx="779765" cy="28106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38230" y="5741813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Callout 1 (Accent Bar) 12"/>
              <p:cNvSpPr/>
              <p:nvPr/>
            </p:nvSpPr>
            <p:spPr>
              <a:xfrm>
                <a:off x="8212000" y="3096203"/>
                <a:ext cx="3701326" cy="325338"/>
              </a:xfrm>
              <a:prstGeom prst="accentCallout1">
                <a:avLst>
                  <a:gd name="adj1" fmla="val 24128"/>
                  <a:gd name="adj2" fmla="val -1107"/>
                  <a:gd name="adj3" fmla="val 838115"/>
                  <a:gd name="adj4" fmla="val -5153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Finish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916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method Setter </a:t>
            </a:r>
            <a:r>
              <a:rPr lang="en-US" dirty="0" err="1" smtClean="0"/>
              <a:t>dan</a:t>
            </a:r>
            <a:r>
              <a:rPr lang="en-US" dirty="0" smtClean="0"/>
              <a:t>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7813" y="2005266"/>
            <a:ext cx="11011905" cy="3902057"/>
            <a:chOff x="87813" y="2005266"/>
            <a:chExt cx="11011905" cy="390205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373" y="3373673"/>
              <a:ext cx="2828925" cy="25336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13" y="2005266"/>
              <a:ext cx="3263973" cy="2182912"/>
            </a:xfrm>
            <a:prstGeom prst="rect">
              <a:avLst/>
            </a:prstGeom>
          </p:spPr>
        </p:pic>
        <p:sp>
          <p:nvSpPr>
            <p:cNvPr id="5" name="Line Callout 1 (Accent Bar) 4"/>
            <p:cNvSpPr/>
            <p:nvPr/>
          </p:nvSpPr>
          <p:spPr>
            <a:xfrm>
              <a:off x="3534289" y="2088536"/>
              <a:ext cx="2505389" cy="767553"/>
            </a:xfrm>
            <a:prstGeom prst="accentCallout1">
              <a:avLst>
                <a:gd name="adj1" fmla="val 24128"/>
                <a:gd name="adj2" fmla="val -1107"/>
                <a:gd name="adj3" fmla="val 207334"/>
                <a:gd name="adj4" fmla="val -1051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kanan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disini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kemudian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Menu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Insert Code </a:t>
              </a:r>
              <a:r>
                <a:rPr lang="en-US" sz="14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 Getter And Setter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2446" y="3235688"/>
              <a:ext cx="2478754" cy="38382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81292" y="3245392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2446" y="3657609"/>
              <a:ext cx="2478754" cy="24975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44082" y="364862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8918" y="2856089"/>
              <a:ext cx="1495425" cy="214312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786983" y="290161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5704" y="3657610"/>
              <a:ext cx="1538639" cy="2370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4144555"/>
              <a:ext cx="1913467" cy="4528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643199" y="39657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2222" y="5492876"/>
              <a:ext cx="784578" cy="3201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88436" y="541551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Line Callout 1 (Accent Bar) 18"/>
            <p:cNvSpPr/>
            <p:nvPr/>
          </p:nvSpPr>
          <p:spPr>
            <a:xfrm>
              <a:off x="8594329" y="3545199"/>
              <a:ext cx="2505389" cy="367760"/>
            </a:xfrm>
            <a:prstGeom prst="accentCallout1">
              <a:avLst>
                <a:gd name="adj1" fmla="val 24128"/>
                <a:gd name="adj2" fmla="val -1107"/>
                <a:gd name="adj3" fmla="val 116531"/>
                <a:gd name="adj4" fmla="val -298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Centang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semua</a:t>
              </a:r>
              <a:r>
                <a:rPr lang="en-US" sz="1400" dirty="0" smtClean="0">
                  <a:solidFill>
                    <a:schemeClr val="tx1"/>
                  </a:solidFill>
                </a:rPr>
                <a:t> field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8594328" y="4144554"/>
              <a:ext cx="2505389" cy="991889"/>
            </a:xfrm>
            <a:prstGeom prst="accentCallout1">
              <a:avLst>
                <a:gd name="adj1" fmla="val 24128"/>
                <a:gd name="adj2" fmla="val -1107"/>
                <a:gd name="adj3" fmla="val 137017"/>
                <a:gd name="adj4" fmla="val -433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err="1" smtClean="0">
                  <a:solidFill>
                    <a:schemeClr val="tx1"/>
                  </a:solidFill>
                </a:rPr>
                <a:t>Lihat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hasil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 code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Getter and Setter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400" dirty="0" smtClean="0">
                  <a:solidFill>
                    <a:schemeClr val="tx1"/>
                  </a:solidFill>
                </a:rPr>
                <a:t> slide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8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Generate Method Getter and Setter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field </a:t>
            </a:r>
            <a:r>
              <a:rPr lang="en-US" dirty="0" err="1" smtClean="0"/>
              <a:t>pada</a:t>
            </a:r>
            <a:r>
              <a:rPr lang="en-US" dirty="0" smtClean="0"/>
              <a:t> class model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5851" y="2294957"/>
            <a:ext cx="10471198" cy="4133850"/>
            <a:chOff x="815851" y="2294957"/>
            <a:chExt cx="10471198" cy="4133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420" y="2294957"/>
              <a:ext cx="4724400" cy="41338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15851" y="3484310"/>
              <a:ext cx="4594349" cy="269406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Line Callout 1 (Accent Bar) 24"/>
            <p:cNvSpPr/>
            <p:nvPr/>
          </p:nvSpPr>
          <p:spPr>
            <a:xfrm>
              <a:off x="6057239" y="2407218"/>
              <a:ext cx="5229810" cy="1507227"/>
            </a:xfrm>
            <a:prstGeom prst="accentCallout1">
              <a:avLst>
                <a:gd name="adj1" fmla="val 24128"/>
                <a:gd name="adj2" fmla="val -1107"/>
                <a:gd name="adj3" fmla="val 88070"/>
                <a:gd name="adj4" fmla="val -1220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Code Getter </a:t>
              </a:r>
              <a:r>
                <a:rPr lang="en-US" dirty="0" err="1" smtClean="0">
                  <a:solidFill>
                    <a:schemeClr val="tx1"/>
                  </a:solidFill>
                </a:rPr>
                <a:t>dan</a:t>
              </a:r>
              <a:r>
                <a:rPr lang="en-US" dirty="0" smtClean="0">
                  <a:solidFill>
                    <a:schemeClr val="tx1"/>
                  </a:solidFill>
                </a:rPr>
                <a:t> Setter yang </a:t>
              </a:r>
              <a:r>
                <a:rPr lang="en-US" dirty="0" err="1" smtClean="0">
                  <a:solidFill>
                    <a:schemeClr val="tx1"/>
                  </a:solidFill>
                </a:rPr>
                <a:t>dibuat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otomatis</a:t>
              </a:r>
              <a:r>
                <a:rPr lang="en-US" dirty="0" smtClean="0">
                  <a:solidFill>
                    <a:schemeClr val="tx1"/>
                  </a:solidFill>
                </a:rPr>
                <a:t>. </a:t>
              </a:r>
              <a:r>
                <a:rPr lang="en-US" dirty="0">
                  <a:solidFill>
                    <a:srgbClr val="C00000"/>
                  </a:solidFill>
                </a:rPr>
                <a:t>Getter and Setter </a:t>
              </a:r>
              <a:r>
                <a:rPr lang="en-US" dirty="0" err="1">
                  <a:solidFill>
                    <a:srgbClr val="C00000"/>
                  </a:solidFill>
                </a:rPr>
                <a:t>berfungsi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untuk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mengambil</a:t>
              </a:r>
              <a:r>
                <a:rPr lang="en-US" dirty="0">
                  <a:solidFill>
                    <a:srgbClr val="C00000"/>
                  </a:solidFill>
                </a:rPr>
                <a:t> data </a:t>
              </a:r>
              <a:r>
                <a:rPr lang="en-US" dirty="0" err="1">
                  <a:solidFill>
                    <a:srgbClr val="C00000"/>
                  </a:solidFill>
                </a:rPr>
                <a:t>dari</a:t>
              </a:r>
              <a:r>
                <a:rPr lang="en-US" dirty="0">
                  <a:solidFill>
                    <a:srgbClr val="C00000"/>
                  </a:solidFill>
                </a:rPr>
                <a:t> database </a:t>
              </a:r>
              <a:r>
                <a:rPr lang="en-US" dirty="0" err="1">
                  <a:solidFill>
                    <a:srgbClr val="C00000"/>
                  </a:solidFill>
                </a:rPr>
                <a:t>dan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memanggilnya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sebagai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perantara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penyaluran</a:t>
              </a:r>
              <a:r>
                <a:rPr lang="en-US" dirty="0">
                  <a:solidFill>
                    <a:srgbClr val="C00000"/>
                  </a:solidFill>
                </a:rPr>
                <a:t> data. 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2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Table Model </a:t>
            </a:r>
            <a:r>
              <a:rPr lang="en-US" dirty="0"/>
              <a:t>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view </a:t>
            </a:r>
            <a:r>
              <a:rPr lang="en-US" dirty="0" err="1"/>
              <a:t>atau</a:t>
            </a:r>
            <a:r>
              <a:rPr lang="en-US" dirty="0"/>
              <a:t> frame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Kolom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statis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Table Model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database. </a:t>
            </a:r>
            <a:r>
              <a:rPr lang="en-US" dirty="0"/>
              <a:t>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List,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1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File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 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Kategori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20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97781" y="1485900"/>
            <a:ext cx="11327519" cy="4800600"/>
            <a:chOff x="724781" y="1485900"/>
            <a:chExt cx="11327519" cy="4800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781" y="1485900"/>
              <a:ext cx="7000875" cy="4800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92712" y="21245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8199300" y="1915685"/>
              <a:ext cx="3853000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TableModelKategoriBarang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47565" y="202532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92712" y="30516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47565" y="299055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199300" y="2519462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Model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6735" y="5916540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25530" y="58053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8199300" y="3159703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Source class </a:t>
            </a:r>
            <a:r>
              <a:rPr lang="en-US" dirty="0" err="1" smtClean="0"/>
              <a:t>TableModelKategoriBarang</a:t>
            </a:r>
            <a:r>
              <a:rPr lang="en-US" dirty="0" smtClean="0"/>
              <a:t>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9694" y="2036895"/>
            <a:ext cx="11615764" cy="4414967"/>
            <a:chOff x="329694" y="2036895"/>
            <a:chExt cx="11615764" cy="4414967"/>
          </a:xfrm>
        </p:grpSpPr>
        <p:grpSp>
          <p:nvGrpSpPr>
            <p:cNvPr id="19" name="Group 18"/>
            <p:cNvGrpSpPr/>
            <p:nvPr/>
          </p:nvGrpSpPr>
          <p:grpSpPr>
            <a:xfrm>
              <a:off x="329694" y="2036895"/>
              <a:ext cx="11615764" cy="4414967"/>
              <a:chOff x="329694" y="2036895"/>
              <a:chExt cx="11615764" cy="441496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007" y="2631747"/>
                <a:ext cx="5674451" cy="378599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617" y="2036895"/>
                <a:ext cx="5581650" cy="1724025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29694" y="2161293"/>
                <a:ext cx="11278106" cy="4290569"/>
                <a:chOff x="329694" y="2161293"/>
                <a:chExt cx="11278106" cy="4290569"/>
              </a:xfrm>
            </p:grpSpPr>
            <p:sp>
              <p:nvSpPr>
                <p:cNvPr id="6" name="Line Callout 1 (Accent Bar) 5"/>
                <p:cNvSpPr/>
                <p:nvPr/>
              </p:nvSpPr>
              <p:spPr>
                <a:xfrm rot="5400000">
                  <a:off x="1931419" y="2630181"/>
                  <a:ext cx="2219956" cy="5423405"/>
                </a:xfrm>
                <a:prstGeom prst="accentCallout1">
                  <a:avLst>
                    <a:gd name="adj1" fmla="val 94708"/>
                    <a:gd name="adj2" fmla="val 1055"/>
                    <a:gd name="adj3" fmla="val 95280"/>
                    <a:gd name="adj4" fmla="val -51295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Klik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icon      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kemudian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double click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Implement all abstract method.</a:t>
                  </a:r>
                </a:p>
                <a:p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Keterangan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r>
                    <a:rPr lang="en-US" sz="1400" dirty="0" smtClean="0">
                      <a:solidFill>
                        <a:schemeClr val="tx1"/>
                      </a:solidFill>
                    </a:rPr>
                    <a:t>Icon          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Memberikan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informosi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bahwa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source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atau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line yang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dimaksud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terdapat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error. </a:t>
                  </a:r>
                </a:p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kasus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ini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karena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TableModelPelanggan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menjadi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turunan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dari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AbstractTableModel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dimana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turunannya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diharuskan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mengimplementasikan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method abstract yang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didapat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dari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interface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TableModel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50443" y="2840409"/>
                  <a:ext cx="424746" cy="275324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8198" y="4372197"/>
                  <a:ext cx="171450" cy="200025"/>
                </a:xfrm>
                <a:prstGeom prst="rect">
                  <a:avLst/>
                </a:prstGeom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976524" y="3055546"/>
                  <a:ext cx="2574783" cy="231352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003" y="5014296"/>
                  <a:ext cx="171450" cy="200025"/>
                </a:xfrm>
                <a:prstGeom prst="rect">
                  <a:avLst/>
                </a:prstGeom>
              </p:spPr>
            </p:pic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6349654" y="2161293"/>
                  <a:ext cx="5258146" cy="6203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400" dirty="0" err="1" smtClean="0"/>
                    <a:t>Berikut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Hasil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dari</a:t>
                  </a:r>
                  <a:r>
                    <a:rPr lang="en-US" sz="1400" dirty="0" smtClean="0"/>
                    <a:t> implement abstract methods, </a:t>
                  </a:r>
                  <a:r>
                    <a:rPr lang="en-US" sz="1400" dirty="0" err="1" smtClean="0"/>
                    <a:t>Lengkapi</a:t>
                  </a:r>
                  <a:r>
                    <a:rPr lang="en-US" sz="1400" dirty="0" smtClean="0"/>
                    <a:t> method-method </a:t>
                  </a:r>
                  <a:r>
                    <a:rPr lang="en-US" sz="1400" dirty="0" err="1" smtClean="0"/>
                    <a:t>tersebut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sesuai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dengan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fungsinya</a:t>
                  </a:r>
                  <a:endParaRPr lang="en-US" sz="1400" dirty="0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5475551" y="205329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429719" y="2729182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50443" y="2481969"/>
              <a:ext cx="3905657" cy="2472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05276" y="2868520"/>
            <a:ext cx="2149977" cy="1870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4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467997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method yang lain</a:t>
            </a:r>
            <a:r>
              <a:rPr lang="en-US" sz="2400" dirty="0" smtClean="0"/>
              <a:t>, Kita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method </a:t>
            </a:r>
            <a:r>
              <a:rPr lang="en-US" sz="2400" dirty="0" err="1" smtClean="0"/>
              <a:t>Konstruktor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. </a:t>
            </a:r>
            <a:r>
              <a:rPr lang="en-US" sz="2400" dirty="0" err="1" smtClean="0"/>
              <a:t>Ketikan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di </a:t>
            </a:r>
            <a:r>
              <a:rPr lang="en-US" sz="2400" dirty="0" err="1" smtClean="0"/>
              <a:t>kotak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4478" y="2243248"/>
            <a:ext cx="7864021" cy="3435477"/>
            <a:chOff x="454478" y="2243248"/>
            <a:chExt cx="7864021" cy="3435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478" y="2243248"/>
              <a:ext cx="7864021" cy="34354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96900" y="2915837"/>
              <a:ext cx="3289299" cy="3607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900" y="4169372"/>
              <a:ext cx="7543800" cy="12408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2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5" y="4167244"/>
            <a:ext cx="4189721" cy="1154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6" y="1932917"/>
            <a:ext cx="4193015" cy="1190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1982" y="1513593"/>
            <a:ext cx="5644968" cy="510650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Melengkapi</a:t>
            </a:r>
            <a:r>
              <a:rPr lang="en-US" sz="1800" dirty="0"/>
              <a:t> method </a:t>
            </a:r>
            <a:r>
              <a:rPr lang="en-US" sz="1800" dirty="0" err="1" smtClean="0"/>
              <a:t>getValueAt</a:t>
            </a:r>
            <a:r>
              <a:rPr lang="en-US" sz="1800" dirty="0" smtClean="0"/>
              <a:t>()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332" y="1513593"/>
            <a:ext cx="5644968" cy="510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getRowCount</a:t>
            </a:r>
            <a:r>
              <a:rPr lang="en-US" sz="1800" dirty="0" smtClean="0"/>
              <a:t>()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getColumnCount</a:t>
            </a:r>
            <a:r>
              <a:rPr lang="en-US" sz="1800" dirty="0" smtClean="0"/>
              <a:t>()</a:t>
            </a:r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22310" y="2404967"/>
            <a:ext cx="2690914" cy="3344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91953" y="4629219"/>
            <a:ext cx="2690914" cy="2983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00" y="1932916"/>
            <a:ext cx="6446964" cy="2234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56400" y="2336801"/>
            <a:ext cx="4978400" cy="1701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2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Method </a:t>
            </a:r>
            <a:r>
              <a:rPr lang="en-US" dirty="0" err="1" smtClean="0"/>
              <a:t>getColumnName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9" y="1892300"/>
            <a:ext cx="770539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MODEL MASTER KATEGORI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8979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3.    DAO (DATA ACCESS OBJECT)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MASTER KATEGORI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0824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Data Access Object (DAO)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object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abstract interface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database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persistence. </a:t>
            </a:r>
          </a:p>
          <a:p>
            <a:pPr algn="just"/>
            <a:r>
              <a:rPr lang="en-US" sz="2400" dirty="0"/>
              <a:t>DAO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mengekspos</a:t>
            </a:r>
            <a:r>
              <a:rPr lang="en-US" sz="2400" dirty="0"/>
              <a:t> detail database.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separation of concern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diatasnya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abstrak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</a:t>
            </a:r>
            <a:r>
              <a:rPr lang="en-US" sz="2400" dirty="0" err="1"/>
              <a:t>diimplementasikan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kali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DAO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entity </a:t>
            </a:r>
            <a:r>
              <a:rPr lang="en-US" sz="2400" dirty="0" err="1"/>
              <a:t>atau</a:t>
            </a:r>
            <a:r>
              <a:rPr lang="en-US" sz="2400" dirty="0"/>
              <a:t> model.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DAO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/>
              <a:t>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diibuat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DaoKategoriBarang.Java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“</a:t>
            </a:r>
            <a:r>
              <a:rPr lang="en-US" dirty="0" err="1" smtClean="0"/>
              <a:t>DaoKategoriBarang</a:t>
            </a:r>
            <a:r>
              <a:rPr lang="en-US" dirty="0" smtClean="0"/>
              <a:t>” </a:t>
            </a:r>
            <a:r>
              <a:rPr lang="en-US" dirty="0" err="1"/>
              <a:t>meng</a:t>
            </a:r>
            <a:r>
              <a:rPr lang="en-US" dirty="0"/>
              <a:t>-implements class interface </a:t>
            </a:r>
            <a:r>
              <a:rPr lang="en-US" dirty="0" smtClean="0"/>
              <a:t>“</a:t>
            </a:r>
            <a:r>
              <a:rPr lang="en-US" dirty="0" err="1" smtClean="0"/>
              <a:t>ModelDao</a:t>
            </a:r>
            <a:r>
              <a:rPr lang="en-US" dirty="0" smtClean="0"/>
              <a:t>”.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mendeklarasikan</a:t>
            </a:r>
            <a:r>
              <a:rPr lang="en-US" dirty="0"/>
              <a:t> query Insert, Update, Delete, </a:t>
            </a:r>
            <a:r>
              <a:rPr lang="en-US" dirty="0" err="1"/>
              <a:t>dan</a:t>
            </a:r>
            <a:r>
              <a:rPr lang="en-US" dirty="0"/>
              <a:t> Select.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Class DaoKategoriBarang.java </a:t>
            </a:r>
            <a:r>
              <a:rPr lang="en-US" dirty="0" err="1" smtClean="0"/>
              <a:t>berisi</a:t>
            </a:r>
            <a:r>
              <a:rPr lang="en-US" dirty="0" smtClean="0"/>
              <a:t> method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Menu 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5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669" y="1387112"/>
            <a:ext cx="11141087" cy="4791075"/>
            <a:chOff x="699669" y="1387112"/>
            <a:chExt cx="11141087" cy="4791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669" y="1387112"/>
              <a:ext cx="6981825" cy="47910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2842" y="19939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8139430" y="1785059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DaoKategoriBarang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87695" y="189470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2842" y="29210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7695" y="285992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>
              <a:off x="8139430" y="2388836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46865" y="5785914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65660" y="56746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8139430" y="3029077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8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4831307"/>
            <a:ext cx="11754394" cy="16363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/>
              <a:t>method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slide </a:t>
            </a:r>
            <a:r>
              <a:rPr lang="en-US" sz="2400" dirty="0" err="1"/>
              <a:t>berikutnya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3980" y="1309073"/>
            <a:ext cx="9236730" cy="2614169"/>
            <a:chOff x="558628" y="1939268"/>
            <a:chExt cx="9236730" cy="26141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628" y="1939268"/>
              <a:ext cx="9236730" cy="26141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0694" y="3221639"/>
              <a:ext cx="424746" cy="2753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27265" y="3505921"/>
              <a:ext cx="3553653" cy="3018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0693" y="2692782"/>
              <a:ext cx="4130225" cy="3716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161980" y="2591444"/>
            <a:ext cx="5010796" cy="3018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53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31630" y="1553837"/>
            <a:ext cx="558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Listing Program di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meng-implementasikan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method abstract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interface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Class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implements class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data class </a:t>
            </a:r>
            <a:r>
              <a:rPr lang="en-US" sz="2400" dirty="0" err="1" smtClean="0"/>
              <a:t>KategoriBarang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Selanjutnya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melengkapi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masing-masing</a:t>
            </a:r>
            <a:r>
              <a:rPr lang="en-US" sz="2400" b="1" dirty="0" smtClean="0">
                <a:solidFill>
                  <a:srgbClr val="FF0000"/>
                </a:solidFill>
              </a:rPr>
              <a:t> method 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8" y="1198604"/>
            <a:ext cx="5394548" cy="52690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06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en-US" sz="2200" dirty="0" err="1" smtClean="0">
                <a:latin typeface="+mn-lt"/>
                <a:cs typeface="Arial" pitchFamily="34" charset="0"/>
              </a:rPr>
              <a:t>Komponen</a:t>
            </a:r>
            <a:r>
              <a:rPr lang="en-US" sz="2200" dirty="0" smtClean="0">
                <a:latin typeface="+mn-lt"/>
                <a:cs typeface="Arial" pitchFamily="34" charset="0"/>
              </a:rPr>
              <a:t> yang </a:t>
            </a:r>
            <a:r>
              <a:rPr lang="en-US" sz="2200" dirty="0" err="1" smtClean="0">
                <a:latin typeface="+mn-lt"/>
                <a:cs typeface="Arial" pitchFamily="34" charset="0"/>
              </a:rPr>
              <a:t>akan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dibuat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untuk</a:t>
            </a:r>
            <a:r>
              <a:rPr lang="en-US" sz="2200" dirty="0" smtClean="0">
                <a:latin typeface="+mn-lt"/>
                <a:cs typeface="Arial" pitchFamily="34" charset="0"/>
              </a:rPr>
              <a:t> File Master </a:t>
            </a:r>
            <a:r>
              <a:rPr lang="en-US" sz="2200" dirty="0" err="1" smtClean="0">
                <a:latin typeface="+mn-lt"/>
                <a:cs typeface="Arial" pitchFamily="34" charset="0"/>
              </a:rPr>
              <a:t>Kategori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Barang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adalah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sebagai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r>
              <a:rPr lang="en-US" sz="2200" dirty="0" smtClean="0">
                <a:latin typeface="+mn-lt"/>
                <a:cs typeface="Arial" pitchFamily="34" charset="0"/>
              </a:rPr>
              <a:t>: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VIEW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MODEL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DAO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Merancang</a:t>
            </a:r>
            <a:r>
              <a:rPr lang="en-US" dirty="0" smtClean="0"/>
              <a:t>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 </a:t>
            </a:r>
            <a:r>
              <a:rPr lang="en-US" dirty="0" err="1" smtClean="0"/>
              <a:t>ketik</a:t>
            </a:r>
            <a:r>
              <a:rPr lang="en-US" dirty="0" smtClean="0"/>
              <a:t> script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4 - 14),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package yang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class.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19829" y="1222540"/>
            <a:ext cx="6457306" cy="4802955"/>
            <a:chOff x="5219829" y="1222540"/>
            <a:chExt cx="6457306" cy="480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829" y="1222540"/>
              <a:ext cx="6457306" cy="480295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75189" y="2100649"/>
              <a:ext cx="6143521" cy="364524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365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varibel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18-25). </a:t>
            </a:r>
            <a:r>
              <a:rPr lang="en-US" dirty="0" err="1" smtClean="0"/>
              <a:t>Varibel</a:t>
            </a:r>
            <a:r>
              <a:rPr lang="en-US" dirty="0" smtClean="0"/>
              <a:t>-variable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statement query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28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DaoPelanggan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99545" y="1582935"/>
            <a:ext cx="7074475" cy="2460759"/>
            <a:chOff x="4899545" y="1582935"/>
            <a:chExt cx="7074475" cy="24607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9545" y="1582935"/>
              <a:ext cx="7074475" cy="24607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99545" y="1665457"/>
              <a:ext cx="7013779" cy="21968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insert()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5" y="378425"/>
            <a:ext cx="7608606" cy="57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update()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5" y="885696"/>
            <a:ext cx="739554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delete()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6" y="1178541"/>
            <a:ext cx="7454986" cy="40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174943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getAll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record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4" y="685047"/>
            <a:ext cx="7452154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3892368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getCari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17" y="650660"/>
            <a:ext cx="7600950" cy="5457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47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DAO MASTER KATEGORI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9735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0586" y="1363971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4. </a:t>
            </a:r>
            <a:r>
              <a:rPr lang="nb-NO" sz="3600" b="1" dirty="0" smtClean="0">
                <a:solidFill>
                  <a:srgbClr val="002060"/>
                </a:solidFill>
              </a:rPr>
              <a:t>CONTROLLER MASTER KATEGORI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2735571"/>
            <a:ext cx="10824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Method-method yang </a:t>
            </a:r>
            <a:r>
              <a:rPr lang="en-US" sz="2400" dirty="0" err="1"/>
              <a:t>ada</a:t>
            </a:r>
            <a:r>
              <a:rPr lang="en-US" sz="2400" dirty="0"/>
              <a:t> di class controller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pengendali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pemroses</a:t>
            </a:r>
            <a:r>
              <a:rPr lang="en-US" sz="2400" dirty="0"/>
              <a:t> data </a:t>
            </a:r>
            <a:r>
              <a:rPr lang="en-US" sz="2400" dirty="0" err="1"/>
              <a:t>kedalam</a:t>
            </a:r>
            <a:r>
              <a:rPr lang="en-US" sz="2400" dirty="0"/>
              <a:t> Frame.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Frame </a:t>
            </a:r>
            <a:r>
              <a:rPr lang="en-US" sz="2400" dirty="0" err="1"/>
              <a:t>atau</a:t>
            </a:r>
            <a:r>
              <a:rPr lang="en-US" sz="2400" dirty="0"/>
              <a:t> View.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Controller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1 file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  <a:r>
              <a:rPr lang="en-US" sz="2400" b="1" dirty="0" err="1" smtClean="0">
                <a:solidFill>
                  <a:srgbClr val="C00000"/>
                </a:solidFill>
              </a:rPr>
              <a:t>ControllerKategoriBarang.Java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Controller ControllerKategoriBarang.java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Ikuti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932" y="2282286"/>
            <a:ext cx="11366527" cy="4185411"/>
            <a:chOff x="158932" y="2282286"/>
            <a:chExt cx="11366527" cy="4185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932" y="2282286"/>
              <a:ext cx="6066774" cy="41854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8595" y="2432708"/>
              <a:ext cx="9466864" cy="3961735"/>
              <a:chOff x="2268664" y="2432708"/>
              <a:chExt cx="9466864" cy="3961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78312" y="2813329"/>
                <a:ext cx="3896842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ine Callout 1 (Accent Bar) 7"/>
              <p:cNvSpPr/>
              <p:nvPr/>
            </p:nvSpPr>
            <p:spPr>
              <a:xfrm>
                <a:off x="6878500" y="243270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119348"/>
                  <a:gd name="adj4" fmla="val -87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Project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SistemPenjualan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4337" y="270041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68664" y="3531060"/>
                <a:ext cx="576136" cy="20274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64" y="3209212"/>
                <a:ext cx="2401589" cy="2381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71964" y="6098455"/>
                <a:ext cx="746552" cy="2959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86996" y="3119169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23346" y="344734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61575" y="5987228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6878500" y="297674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0303"/>
                  <a:gd name="adj4" fmla="val -9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File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 Class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6878500" y="3572142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3424"/>
                  <a:gd name="adj4" fmla="val -804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Kategori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Callout 1 (Accent Bar) 17"/>
              <p:cNvSpPr/>
              <p:nvPr/>
            </p:nvSpPr>
            <p:spPr>
              <a:xfrm>
                <a:off x="6878500" y="404547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694509"/>
                  <a:gd name="adj4" fmla="val -47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Next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97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1. VIEW MASTER KATEGORI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View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user interface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.</a:t>
            </a:r>
          </a:p>
          <a:p>
            <a:r>
              <a:rPr lang="en-US" sz="2200" dirty="0" err="1"/>
              <a:t>Semua</a:t>
            </a:r>
            <a:r>
              <a:rPr lang="en-US" sz="2200" dirty="0"/>
              <a:t> file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Package </a:t>
            </a:r>
            <a:r>
              <a:rPr lang="en-US" sz="2200" dirty="0" smtClean="0"/>
              <a:t>“</a:t>
            </a:r>
            <a:r>
              <a:rPr lang="en-US" sz="2200" b="1" dirty="0" smtClean="0">
                <a:solidFill>
                  <a:srgbClr val="C00000"/>
                </a:solidFill>
              </a:rPr>
              <a:t>View</a:t>
            </a:r>
            <a:r>
              <a:rPr lang="en-US" sz="2200" dirty="0" smtClean="0"/>
              <a:t>”.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1 file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 </a:t>
            </a:r>
            <a:r>
              <a:rPr lang="en-US" sz="2200" b="1" dirty="0" err="1" smtClean="0">
                <a:solidFill>
                  <a:srgbClr val="C00000"/>
                </a:solidFill>
              </a:rPr>
              <a:t>MasterKategoriBarang.Java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ControllerKategoriBarang.java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2254" y="1392835"/>
            <a:ext cx="11561072" cy="4789715"/>
            <a:chOff x="134203" y="1365539"/>
            <a:chExt cx="11561072" cy="47897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203" y="1365539"/>
              <a:ext cx="6939430" cy="4789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01502" y="1994736"/>
              <a:ext cx="4197064" cy="2175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7608090" y="1785844"/>
              <a:ext cx="4087185" cy="293185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ContollerKategoriBarang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6355" y="1895486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01502" y="2921836"/>
              <a:ext cx="4197064" cy="2175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56355" y="2860710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7608090" y="2389621"/>
              <a:ext cx="3663855" cy="287221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Controller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5525" y="5786699"/>
              <a:ext cx="771871" cy="2481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34320" y="5675473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7608090" y="3029862"/>
              <a:ext cx="3663855" cy="287221"/>
            </a:xfrm>
            <a:prstGeom prst="accentCallout1">
              <a:avLst>
                <a:gd name="adj1" fmla="val 24128"/>
                <a:gd name="adj2" fmla="val -1107"/>
                <a:gd name="adj3" fmla="val 800133"/>
                <a:gd name="adj4" fmla="val -508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08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ControllerKategoriBarang.java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166830" cy="51065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-import package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Controller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Dao.DaoKategoriBarang</a:t>
            </a:r>
            <a:r>
              <a:rPr lang="en-US" dirty="0" smtClean="0"/>
              <a:t>, class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method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Model.KategoriBarang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class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perwujudan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Model.TableModelKategoriBarang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class model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AbstractTableModel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template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View.MasterKategoriBarang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User Interface </a:t>
            </a:r>
            <a:r>
              <a:rPr lang="en-US" dirty="0" err="1" smtClean="0"/>
              <a:t>atauView</a:t>
            </a:r>
            <a:r>
              <a:rPr lang="en-US" dirty="0" smtClean="0"/>
              <a:t>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java.util.List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mnyimpan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list.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javax.swing.JOptionPane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/>
              <a:t> </a:t>
            </a:r>
            <a:r>
              <a:rPr lang="en-US" dirty="0" smtClean="0"/>
              <a:t>dialog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14" y="1361192"/>
            <a:ext cx="5825566" cy="27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9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12 – 14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variable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17 – 20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konstroktur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ControllerKategoriBarang</a:t>
            </a:r>
            <a:r>
              <a:rPr lang="en-US" dirty="0" smtClean="0"/>
              <a:t>. Di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parameter View </a:t>
            </a:r>
            <a:r>
              <a:rPr lang="en-US" dirty="0" err="1" smtClean="0"/>
              <a:t>MasterKategoriBarang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parameter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variable form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16" y="1361193"/>
            <a:ext cx="6518577" cy="24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6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100" b="1" dirty="0" smtClean="0"/>
              <a:t>Method reset()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menginisiasi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form </a:t>
            </a:r>
            <a:r>
              <a:rPr lang="en-US" dirty="0" err="1" smtClean="0"/>
              <a:t>ditampilkan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23 – 24, </a:t>
            </a:r>
            <a:r>
              <a:rPr lang="en-US" dirty="0" err="1" smtClean="0"/>
              <a:t>mengosongkan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text field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25, </a:t>
            </a:r>
            <a:r>
              <a:rPr lang="en-US" dirty="0" err="1" smtClean="0"/>
              <a:t>membuat</a:t>
            </a:r>
            <a:r>
              <a:rPr lang="en-US" dirty="0" smtClean="0"/>
              <a:t> text field </a:t>
            </a:r>
            <a:r>
              <a:rPr lang="en-US" dirty="0" err="1" smtClean="0"/>
              <a:t>dapat</a:t>
            </a:r>
            <a:r>
              <a:rPr lang="en-US" dirty="0" smtClean="0"/>
              <a:t> di input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26, </a:t>
            </a:r>
            <a:r>
              <a:rPr lang="en-US" dirty="0" err="1" smtClean="0"/>
              <a:t>membuat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27 </a:t>
            </a:r>
            <a:r>
              <a:rPr lang="en-US" dirty="0" err="1" smtClean="0"/>
              <a:t>dan</a:t>
            </a:r>
            <a:r>
              <a:rPr lang="en-US" dirty="0" smtClean="0"/>
              <a:t> 28,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button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method </a:t>
            </a:r>
            <a:r>
              <a:rPr lang="en-US" dirty="0" err="1" smtClean="0"/>
              <a:t>setEnabled</a:t>
            </a:r>
            <a:r>
              <a:rPr lang="en-US" dirty="0" smtClean="0"/>
              <a:t>()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false.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29, </a:t>
            </a:r>
            <a:r>
              <a:rPr lang="en-US" dirty="0" err="1" smtClean="0"/>
              <a:t>menempatkan</a:t>
            </a:r>
            <a:r>
              <a:rPr lang="en-US" dirty="0" smtClean="0"/>
              <a:t> cursor </a:t>
            </a:r>
            <a:r>
              <a:rPr lang="en-US" dirty="0" err="1" smtClean="0"/>
              <a:t>ke</a:t>
            </a:r>
            <a:r>
              <a:rPr lang="en-US" dirty="0" smtClean="0"/>
              <a:t> text field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25" y="1361193"/>
            <a:ext cx="6616460" cy="25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6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064090"/>
            <a:ext cx="11630828" cy="3403607"/>
          </a:xfrm>
        </p:spPr>
        <p:txBody>
          <a:bodyPr>
            <a:normAutofit fontScale="85000" lnSpcReduction="20000"/>
          </a:bodyPr>
          <a:lstStyle/>
          <a:p>
            <a:pPr marL="3138488" indent="-3138488">
              <a:lnSpc>
                <a:spcPct val="120000"/>
              </a:lnSpc>
              <a:spcAft>
                <a:spcPts val="500"/>
              </a:spcAft>
              <a:buNone/>
              <a:tabLst>
                <a:tab pos="3138488" algn="l"/>
              </a:tabLst>
            </a:pPr>
            <a:r>
              <a:rPr lang="en-US" sz="2800" b="1" dirty="0" smtClean="0"/>
              <a:t>Method </a:t>
            </a:r>
            <a:r>
              <a:rPr lang="en-US" sz="2800" b="1" dirty="0" err="1" smtClean="0"/>
              <a:t>isiTable</a:t>
            </a:r>
            <a:r>
              <a:rPr lang="en-US" sz="2800" b="1" dirty="0" smtClean="0"/>
              <a:t>()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 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databse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33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getAll</a:t>
            </a:r>
            <a:r>
              <a:rPr lang="en-US" dirty="0" smtClean="0"/>
              <a:t>()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DaoKategoriBarang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34</a:t>
            </a:r>
            <a:r>
              <a:rPr lang="en-US" dirty="0" smtClean="0"/>
              <a:t>,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TableModelKategoriBarang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listKategoriBarang</a:t>
            </a:r>
            <a:r>
              <a:rPr lang="en-US" dirty="0" smtClean="0"/>
              <a:t>.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tableKategori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inisialisi</a:t>
            </a:r>
            <a:r>
              <a:rPr lang="en-US" dirty="0" smtClean="0"/>
              <a:t> table model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35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getTblKategoriBarang</a:t>
            </a:r>
            <a:r>
              <a:rPr lang="en-US" dirty="0" smtClean="0"/>
              <a:t>().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table model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34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setModel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6" y="1267394"/>
            <a:ext cx="11734130" cy="15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0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756454"/>
            <a:ext cx="11630828" cy="27112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 smtClean="0"/>
              <a:t>Method </a:t>
            </a:r>
            <a:r>
              <a:rPr lang="en-US" sz="2600" b="1" dirty="0" err="1" smtClean="0"/>
              <a:t>isiField</a:t>
            </a:r>
            <a:r>
              <a:rPr lang="en-US" sz="2600" b="1" dirty="0" smtClean="0"/>
              <a:t>(), </a:t>
            </a:r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text field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listKategoriBarang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TableModelKategoriBarang</a:t>
            </a:r>
            <a:r>
              <a:rPr lang="en-US" dirty="0" smtClean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keberapa</a:t>
            </a:r>
            <a:r>
              <a:rPr lang="en-US" dirty="0"/>
              <a:t> yang </a:t>
            </a:r>
            <a:r>
              <a:rPr lang="en-US" dirty="0" err="1"/>
              <a:t>diklik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Parameter row </a:t>
            </a:r>
            <a:r>
              <a:rPr lang="en-US" dirty="0" err="1" smtClean="0"/>
              <a:t>pada</a:t>
            </a:r>
            <a:r>
              <a:rPr lang="en-US" dirty="0" smtClean="0"/>
              <a:t> method </a:t>
            </a:r>
            <a:r>
              <a:rPr lang="en-US" dirty="0" err="1" smtClean="0"/>
              <a:t>isiField</a:t>
            </a:r>
            <a:r>
              <a:rPr lang="en-US" dirty="0" smtClean="0"/>
              <a:t>(), </a:t>
            </a:r>
            <a:r>
              <a:rPr lang="en-US" dirty="0" err="1" smtClean="0"/>
              <a:t>merupakan</a:t>
            </a:r>
            <a:r>
              <a:rPr lang="en-US" dirty="0" smtClean="0"/>
              <a:t> index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table. </a:t>
            </a:r>
            <a:br>
              <a:rPr lang="en-US" dirty="0" smtClean="0"/>
            </a:br>
            <a:r>
              <a:rPr lang="en-US" dirty="0" smtClean="0"/>
              <a:t>Index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8" y="1283173"/>
            <a:ext cx="11695033" cy="21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756454"/>
            <a:ext cx="11630828" cy="27112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getDataFormKategoriBarang</a:t>
            </a:r>
            <a:r>
              <a:rPr lang="en-US" sz="2400" b="1" dirty="0" smtClean="0"/>
              <a:t>()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method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class </a:t>
            </a:r>
            <a:r>
              <a:rPr lang="en-US" dirty="0" err="1" smtClean="0"/>
              <a:t>ContollerKategoriBarang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keyword private.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kategoriBarang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kategoriBarang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</a:t>
            </a:r>
            <a:r>
              <a:rPr lang="en-US" dirty="0" err="1" smtClean="0"/>
              <a:t>memanggilnya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8" y="1204673"/>
            <a:ext cx="11483648" cy="21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4610644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ControllerKategoriBarang.java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insert(), update(), delete()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().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70" y="487340"/>
            <a:ext cx="7278489" cy="58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6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CONTROLLER MASTER KATEGORI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956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KEMBALI KE VIEW MASTER KATEGORI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2515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Buka</a:t>
            </a:r>
            <a:r>
              <a:rPr lang="en-US" sz="2200" dirty="0" smtClean="0">
                <a:latin typeface="+mn-lt"/>
                <a:cs typeface="Arial" pitchFamily="34" charset="0"/>
              </a:rPr>
              <a:t> Project </a:t>
            </a:r>
            <a:r>
              <a:rPr lang="en-US" sz="2200" dirty="0" err="1" smtClean="0">
                <a:latin typeface="+mn-lt"/>
                <a:cs typeface="Arial" pitchFamily="34" charset="0"/>
              </a:rPr>
              <a:t>SistemPenjualan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Pilih</a:t>
            </a:r>
            <a:r>
              <a:rPr lang="en-US" sz="2200" dirty="0" smtClean="0">
                <a:latin typeface="+mn-lt"/>
                <a:cs typeface="Arial" pitchFamily="34" charset="0"/>
              </a:rPr>
              <a:t> Menu File </a:t>
            </a:r>
            <a:r>
              <a:rPr lang="en-US" sz="2200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New File</a:t>
            </a:r>
            <a:endParaRPr lang="en-US" sz="2200" dirty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366" y="2459364"/>
            <a:ext cx="11021962" cy="4021981"/>
            <a:chOff x="194680" y="2579203"/>
            <a:chExt cx="11021962" cy="40219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80" y="2579203"/>
              <a:ext cx="5841449" cy="40219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26364" y="3106529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9377" y="3605458"/>
              <a:ext cx="2271091" cy="18277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54" y="6267985"/>
              <a:ext cx="618435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359614" y="3004457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9093"/>
                <a:gd name="adj4" fmla="val -79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359613" y="3540148"/>
              <a:ext cx="4857028" cy="589892"/>
            </a:xfrm>
            <a:prstGeom prst="accentCallout1">
              <a:avLst>
                <a:gd name="adj1" fmla="val 24128"/>
                <a:gd name="adj2" fmla="val -1107"/>
                <a:gd name="adj3" fmla="val 10368"/>
                <a:gd name="adj4" fmla="val -67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JFrame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Form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merupakan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salah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satu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Swing Container yang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berfungsi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menampung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objek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ditampilkan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berupa</a:t>
              </a:r>
              <a:r>
                <a:rPr lang="en-US" sz="1400" dirty="0" smtClean="0">
                  <a:solidFill>
                    <a:schemeClr val="tx1"/>
                  </a:solidFill>
                </a:rPr>
                <a:t> window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359612" y="4408885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-150679"/>
                <a:gd name="adj4" fmla="val -605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Swing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GUI Form</a:t>
              </a: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9157" y="3921617"/>
              <a:ext cx="1374583" cy="2084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125376" y="38166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16571" y="300791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85195" y="347439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068416" y="616905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6359612" y="4972431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441693"/>
                <a:gd name="adj4" fmla="val -42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13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MasterKategoriBarang.java)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11754394" cy="690029"/>
          </a:xfrm>
        </p:spPr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import class controller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805" y="2791772"/>
            <a:ext cx="11754394" cy="632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ControllerKategoriBarang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214" y="3406498"/>
            <a:ext cx="9816720" cy="2342626"/>
            <a:chOff x="337214" y="3406498"/>
            <a:chExt cx="9816720" cy="23426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14" y="3406498"/>
              <a:ext cx="9816720" cy="23426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35752" y="3553812"/>
              <a:ext cx="9431579" cy="3824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3177" y="4980013"/>
              <a:ext cx="9340757" cy="2880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1" y="2126345"/>
            <a:ext cx="7223931" cy="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6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04137" cy="22838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Simpan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84" y="1633042"/>
            <a:ext cx="6912042" cy="2555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81" y="4830671"/>
            <a:ext cx="9471151" cy="16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4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</a:t>
            </a:r>
            <a:r>
              <a:rPr lang="en-US" dirty="0" smtClean="0"/>
              <a:t>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167408" cy="25038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1264" y="4408721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Ubah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8" y="4867909"/>
            <a:ext cx="9702312" cy="157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67" y="1781175"/>
            <a:ext cx="6943984" cy="24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MasterKategoriBarang.java) 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86023" cy="2161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932" y="432634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Hapus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3" y="4813456"/>
            <a:ext cx="11110110" cy="1714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22" y="1456756"/>
            <a:ext cx="7026504" cy="25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0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MasterKategoriBarang.java) 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5231934" cy="2212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396681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Batal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07" y="1595729"/>
            <a:ext cx="6200419" cy="2249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17" y="4573188"/>
            <a:ext cx="10627548" cy="9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MasterKategoriBarang.java) 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6105390" cy="2106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mouseClicked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/>
              <a:t>mouseClicked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Mouse </a:t>
            </a:r>
            <a:r>
              <a:rPr lang="en-US" dirty="0"/>
              <a:t> </a:t>
            </a:r>
            <a:r>
              <a:rPr lang="en-US" dirty="0" err="1" smtClean="0"/>
              <a:t>mouseClicked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1"/>
            <a:ext cx="11754394" cy="42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Mouse Click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Tabel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Kategori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Barang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30" y="1361194"/>
            <a:ext cx="5389696" cy="331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5" y="5343843"/>
            <a:ext cx="9953390" cy="10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1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MasterKategoriBarang.java) … </a:t>
            </a:r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5313820" cy="247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keyReleased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textfield</a:t>
            </a:r>
            <a:r>
              <a:rPr lang="en-US" dirty="0" smtClean="0"/>
              <a:t> </a:t>
            </a:r>
            <a:r>
              <a:rPr lang="en-US" dirty="0" err="1" smtClean="0"/>
              <a:t>txtKdKategori</a:t>
            </a:r>
            <a:r>
              <a:rPr lang="en-US" dirty="0" smtClean="0"/>
              <a:t>. </a:t>
            </a:r>
            <a:r>
              <a:rPr lang="en-US" dirty="0" err="1"/>
              <a:t>keyReleased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keyboard </a:t>
            </a:r>
            <a:r>
              <a:rPr lang="en-US" dirty="0" err="1" smtClean="0"/>
              <a:t>dilepas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Key</a:t>
            </a:r>
            <a:r>
              <a:rPr lang="en-US" dirty="0" smtClean="0"/>
              <a:t> </a:t>
            </a:r>
            <a:r>
              <a:rPr lang="en-US" dirty="0" err="1"/>
              <a:t>keyReleased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0"/>
            <a:ext cx="4913721" cy="115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Key released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textfield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txtKdKategori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29" y="1522278"/>
            <a:ext cx="5730890" cy="3234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52" y="5028154"/>
            <a:ext cx="6136360" cy="15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1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11754394" cy="19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menu Entry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form master </a:t>
            </a:r>
            <a:r>
              <a:rPr lang="en-US" dirty="0" err="1" smtClean="0"/>
              <a:t>kategori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menu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8932" y="3589360"/>
            <a:ext cx="11339833" cy="1351129"/>
            <a:chOff x="158932" y="3589360"/>
            <a:chExt cx="11339833" cy="1351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3589360"/>
              <a:ext cx="11339833" cy="135112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04491" y="4462818"/>
              <a:ext cx="10394273" cy="3411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437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2233" y="4572741"/>
            <a:ext cx="2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Ketik</a:t>
            </a:r>
            <a:r>
              <a:rPr lang="en-US" b="1" dirty="0" smtClean="0">
                <a:solidFill>
                  <a:srgbClr val="FF0000"/>
                </a:solidFill>
              </a:rPr>
              <a:t> script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0" y="1361192"/>
            <a:ext cx="5848350" cy="300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29" y="4572740"/>
            <a:ext cx="8437022" cy="16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2861" y="2107606"/>
            <a:ext cx="10918299" cy="4064594"/>
            <a:chOff x="552861" y="2107606"/>
            <a:chExt cx="10918299" cy="40645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861" y="2107606"/>
              <a:ext cx="5710841" cy="406459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708631" y="2470698"/>
              <a:ext cx="8762529" cy="3602724"/>
              <a:chOff x="2708631" y="2470698"/>
              <a:chExt cx="8762529" cy="36027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08631" y="2670601"/>
                <a:ext cx="3684105" cy="18277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98838" y="257199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" name="Line Callout 1 (Accent Bar) 6"/>
              <p:cNvSpPr/>
              <p:nvPr/>
            </p:nvSpPr>
            <p:spPr>
              <a:xfrm>
                <a:off x="6606504" y="247069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42065"/>
                  <a:gd name="adj4" fmla="val -432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MasterKategoriBarang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08631" y="3416023"/>
                <a:ext cx="3684105" cy="18277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98838" y="3317413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Callout 1 (Accent Bar) 9"/>
              <p:cNvSpPr/>
              <p:nvPr/>
            </p:nvSpPr>
            <p:spPr>
              <a:xfrm>
                <a:off x="6606504" y="3127389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4761"/>
                  <a:gd name="adj4" fmla="val -403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Package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View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37409" y="5848778"/>
                <a:ext cx="610326" cy="22464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986602" y="5742416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Callout 1 (Accent Bar) 12"/>
              <p:cNvSpPr/>
              <p:nvPr/>
            </p:nvSpPr>
            <p:spPr>
              <a:xfrm>
                <a:off x="6614132" y="3673681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44742"/>
                  <a:gd name="adj4" fmla="val -2968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Finish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78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smtClean="0"/>
              <a:t>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BuatlahDesign</a:t>
            </a:r>
            <a:r>
              <a:rPr lang="en-US" dirty="0" smtClean="0"/>
              <a:t> Form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8930" y="1874047"/>
            <a:ext cx="11937052" cy="3996497"/>
            <a:chOff x="158930" y="1874047"/>
            <a:chExt cx="11937052" cy="39964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0074" y="2054988"/>
              <a:ext cx="6165803" cy="377293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58930" y="1874047"/>
              <a:ext cx="11937052" cy="3996497"/>
              <a:chOff x="158930" y="1874047"/>
              <a:chExt cx="11937052" cy="3996497"/>
            </a:xfrm>
          </p:grpSpPr>
          <p:sp>
            <p:nvSpPr>
              <p:cNvPr id="5" name="Line Callout 1 (Accent Bar) 4"/>
              <p:cNvSpPr/>
              <p:nvPr/>
            </p:nvSpPr>
            <p:spPr>
              <a:xfrm>
                <a:off x="158932" y="2142794"/>
                <a:ext cx="5414419" cy="543962"/>
              </a:xfrm>
              <a:prstGeom prst="accentCallout1">
                <a:avLst>
                  <a:gd name="adj1" fmla="val 50880"/>
                  <a:gd name="adj2" fmla="val 52661"/>
                  <a:gd name="adj3" fmla="val 105934"/>
                  <a:gd name="adj4" fmla="val 792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JTextField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txtKdKategori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Line Callout 1 (Accent Bar) 6"/>
              <p:cNvSpPr/>
              <p:nvPr/>
            </p:nvSpPr>
            <p:spPr>
              <a:xfrm>
                <a:off x="158930" y="3719206"/>
                <a:ext cx="5414419" cy="543962"/>
              </a:xfrm>
              <a:prstGeom prst="accentCallout1">
                <a:avLst>
                  <a:gd name="adj1" fmla="val 50880"/>
                  <a:gd name="adj2" fmla="val 52661"/>
                  <a:gd name="adj3" fmla="val -103154"/>
                  <a:gd name="adj4" fmla="val 8004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JTextField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txtNmKategori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Callout 1 (Accent Bar) 9"/>
              <p:cNvSpPr/>
              <p:nvPr/>
            </p:nvSpPr>
            <p:spPr>
              <a:xfrm>
                <a:off x="158930" y="5283963"/>
                <a:ext cx="5414419" cy="543962"/>
              </a:xfrm>
              <a:prstGeom prst="accentCallout1">
                <a:avLst>
                  <a:gd name="adj1" fmla="val 50880"/>
                  <a:gd name="adj2" fmla="val 52661"/>
                  <a:gd name="adj3" fmla="val -80325"/>
                  <a:gd name="adj4" fmla="val 5778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JTable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tblKategoriBarang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Line Callout 1 (Accent Bar) 10"/>
              <p:cNvSpPr/>
              <p:nvPr/>
            </p:nvSpPr>
            <p:spPr>
              <a:xfrm>
                <a:off x="9585011" y="2327242"/>
                <a:ext cx="2505389" cy="343127"/>
              </a:xfrm>
              <a:prstGeom prst="accentCallout1">
                <a:avLst>
                  <a:gd name="adj1" fmla="val 24128"/>
                  <a:gd name="adj2" fmla="val -1107"/>
                  <a:gd name="adj3" fmla="val 96687"/>
                  <a:gd name="adj4" fmla="val -2015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JPanel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Callout 1 (Accent Bar) 12"/>
              <p:cNvSpPr/>
              <p:nvPr/>
            </p:nvSpPr>
            <p:spPr>
              <a:xfrm>
                <a:off x="9585011" y="2924395"/>
                <a:ext cx="2505389" cy="548821"/>
              </a:xfrm>
              <a:prstGeom prst="accentCallout1">
                <a:avLst>
                  <a:gd name="adj1" fmla="val 24128"/>
                  <a:gd name="adj2" fmla="val -1107"/>
                  <a:gd name="adj3" fmla="val -18502"/>
                  <a:gd name="adj4" fmla="val -2421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JButton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btn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Simpan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ine Callout 1 (Accent Bar) 13"/>
              <p:cNvSpPr/>
              <p:nvPr/>
            </p:nvSpPr>
            <p:spPr>
              <a:xfrm>
                <a:off x="9585011" y="3719206"/>
                <a:ext cx="2505389" cy="548821"/>
              </a:xfrm>
              <a:prstGeom prst="accentCallout1">
                <a:avLst>
                  <a:gd name="adj1" fmla="val 24128"/>
                  <a:gd name="adj2" fmla="val -1107"/>
                  <a:gd name="adj3" fmla="val -88180"/>
                  <a:gd name="adj4" fmla="val -2330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JButton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btnUbah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Line Callout 1 (Accent Bar) 14"/>
              <p:cNvSpPr/>
              <p:nvPr/>
            </p:nvSpPr>
            <p:spPr>
              <a:xfrm>
                <a:off x="9585011" y="4522053"/>
                <a:ext cx="2505389" cy="548821"/>
              </a:xfrm>
              <a:prstGeom prst="accentCallout1">
                <a:avLst>
                  <a:gd name="adj1" fmla="val 24128"/>
                  <a:gd name="adj2" fmla="val -1107"/>
                  <a:gd name="adj3" fmla="val -173388"/>
                  <a:gd name="adj4" fmla="val -2361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JButton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btn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Hapus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9585011" y="5321723"/>
                <a:ext cx="2505389" cy="548821"/>
              </a:xfrm>
              <a:prstGeom prst="accentCallout1">
                <a:avLst>
                  <a:gd name="adj1" fmla="val 24128"/>
                  <a:gd name="adj2" fmla="val -1107"/>
                  <a:gd name="adj3" fmla="val -233554"/>
                  <a:gd name="adj4" fmla="val -2361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JButton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btnBatal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9590593" y="1874047"/>
                <a:ext cx="2505389" cy="217455"/>
              </a:xfrm>
              <a:prstGeom prst="accentCallout1">
                <a:avLst>
                  <a:gd name="adj1" fmla="val 24128"/>
                  <a:gd name="adj2" fmla="val -1107"/>
                  <a:gd name="adj3" fmla="val 231014"/>
                  <a:gd name="adj4" fmla="val -9003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31825" indent="-631825">
                  <a:tabLst>
                    <a:tab pos="631825" algn="l"/>
                    <a:tab pos="80168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	:	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JLabel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94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source code form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</a:t>
            </a:r>
            <a:r>
              <a:rPr lang="en-US" b="1" dirty="0" smtClean="0"/>
              <a:t>Source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Ubah</a:t>
            </a:r>
            <a:r>
              <a:rPr lang="en-US" dirty="0" smtClean="0"/>
              <a:t> Code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 </a:t>
            </a:r>
            <a:r>
              <a:rPr lang="en-US" b="1" dirty="0" err="1" smtClean="0"/>
              <a:t>setLocationRelativeTo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1750" y="2220972"/>
            <a:ext cx="4145480" cy="1017527"/>
            <a:chOff x="761750" y="2220972"/>
            <a:chExt cx="4145480" cy="10175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750" y="2220972"/>
              <a:ext cx="4145480" cy="101752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27100" y="2661450"/>
              <a:ext cx="832071" cy="4373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1750" y="3910123"/>
            <a:ext cx="4826250" cy="1184136"/>
            <a:chOff x="761750" y="3910123"/>
            <a:chExt cx="4826250" cy="1184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750" y="3910123"/>
              <a:ext cx="4826250" cy="11841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82747" y="4463356"/>
              <a:ext cx="4290953" cy="3626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45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Menambahkan</a:t>
            </a:r>
            <a:r>
              <a:rPr lang="en-US" dirty="0" smtClean="0"/>
              <a:t> method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form yang </a:t>
            </a:r>
            <a:r>
              <a:rPr lang="en-US" dirty="0" err="1" smtClean="0"/>
              <a:t>boleh</a:t>
            </a:r>
            <a:r>
              <a:rPr lang="en-US" dirty="0" smtClean="0"/>
              <a:t>/</a:t>
            </a:r>
            <a:r>
              <a:rPr lang="en-US" dirty="0" err="1" smtClean="0"/>
              <a:t>diizinkan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return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method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527318" y="2222476"/>
            <a:ext cx="3299955" cy="4088316"/>
            <a:chOff x="8527318" y="2222476"/>
            <a:chExt cx="3299955" cy="40883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2718" y="2222476"/>
              <a:ext cx="1495425" cy="21336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9705362" y="224866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7318" y="2728260"/>
              <a:ext cx="1594582" cy="2203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3525" y="3124704"/>
              <a:ext cx="2585384" cy="3186088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1570545" y="317804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24609" y="3571471"/>
              <a:ext cx="1594582" cy="164588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" y="2471114"/>
            <a:ext cx="3447868" cy="2914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489" y="2471113"/>
            <a:ext cx="3790599" cy="13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4062</TotalTime>
  <Words>2835</Words>
  <Application>Microsoft Office PowerPoint</Application>
  <PresentationFormat>Widescreen</PresentationFormat>
  <Paragraphs>334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Office Theme</vt:lpstr>
      <vt:lpstr>Storyboard Layouts</vt:lpstr>
      <vt:lpstr>PowerPoint Presentation</vt:lpstr>
      <vt:lpstr>POKOK BAHASAN</vt:lpstr>
      <vt:lpstr>A.    Merancang Master Kategori Barang</vt:lpstr>
      <vt:lpstr>PowerPoint Presentation</vt:lpstr>
      <vt:lpstr>Merancang VIEW Master Kategori Barang</vt:lpstr>
      <vt:lpstr>Merancang VIEW Master Kategori Barang … (Lanjutan)</vt:lpstr>
      <vt:lpstr>Merancang VIEW Master Kategori Barang … (Lanjutan)</vt:lpstr>
      <vt:lpstr>Merancang VIEW Master Kategori Barang… (Lanjutan)</vt:lpstr>
      <vt:lpstr>Merancang VIEW Master Kategori Barang… (Lanjutan)</vt:lpstr>
      <vt:lpstr>PowerPoint Presentation</vt:lpstr>
      <vt:lpstr>PowerPoint Presentation</vt:lpstr>
      <vt:lpstr>1.   Membuat Model Master Kategori Barang</vt:lpstr>
      <vt:lpstr>1.   Membuat Model Master Kategori Barang… Lanjutan)</vt:lpstr>
      <vt:lpstr>1.   Membuat Model Master Kategori Barang… Lanjutan)</vt:lpstr>
      <vt:lpstr>1.   Membuat Model Master Kategori Barang… Lanjutan)</vt:lpstr>
      <vt:lpstr>2.   Membuat Table Model Master Kategori Barang </vt:lpstr>
      <vt:lpstr>2.   Membuat Table Model Master Kategori Barang … (Lanjutan)</vt:lpstr>
      <vt:lpstr>2.   Membuat Table Model Master Kategori Barang… (Lanjutan)</vt:lpstr>
      <vt:lpstr>2.   Membuat Table Model Master Kategori Barang… (Lanjutan)</vt:lpstr>
      <vt:lpstr>2.   Membuat Table Model Master Kategori Barang … (Lanjutan)</vt:lpstr>
      <vt:lpstr>2.   Membuat Table Model Master Kategori Barang … (Lanjutan)</vt:lpstr>
      <vt:lpstr>2.   Membuat Table Model Master Kategori Barang … (Lanjutan)</vt:lpstr>
      <vt:lpstr>PowerPoint Presentation</vt:lpstr>
      <vt:lpstr>PowerPoint Presentation</vt:lpstr>
      <vt:lpstr>Membuat Class DaoKategoriBarang.java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Membuat Class DaoKategoriBarang.java … (Lanjutan)</vt:lpstr>
      <vt:lpstr>PowerPoint Presentation</vt:lpstr>
      <vt:lpstr>PowerPoint Presentation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Membuat Controller ControllerKategoriBarang.java … (Lanjutan)</vt:lpstr>
      <vt:lpstr>PowerPoint Presentation</vt:lpstr>
      <vt:lpstr>PowerPoint Presentation</vt:lpstr>
      <vt:lpstr>Menghubungkan Controller dengan View Master Kategori Barang (View MasterKategoriBarang.java)</vt:lpstr>
      <vt:lpstr>Menghubungkan Controller dengan View Master Kategori Barang (View MasterKategoriBarang.java)</vt:lpstr>
      <vt:lpstr>Menghubungkan Controller dengan View Master Kategori Barang (View MasterKategoriBarang.java) … Lanjutan</vt:lpstr>
      <vt:lpstr>Menghubungkan Controller dengan View Master Kategori Barang (View MasterKategoriBarang.java) … Lanjutan</vt:lpstr>
      <vt:lpstr>Menghubungkan Controller dengan View Master Kategori Barang (View MasterKategoriBarang.java) … Lanjutan</vt:lpstr>
      <vt:lpstr>Menghubungkan Controller dengan View Master Kategori Barang (View MasterKategoriBarang.java) … Lanjutan</vt:lpstr>
      <vt:lpstr>Menghubungkan Controller dengan View Master Kategori Barang (View MasterKategoriBarang.java) … Lanjutan</vt:lpstr>
      <vt:lpstr>Menghubungkan Menu Utama dengan View Master Kategori Barang</vt:lpstr>
      <vt:lpstr>Menghubungkan Menu Utama dengan View Master Kategori Barang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375</cp:revision>
  <dcterms:created xsi:type="dcterms:W3CDTF">2016-03-16T03:39:32Z</dcterms:created>
  <dcterms:modified xsi:type="dcterms:W3CDTF">2019-04-28T10:31:30Z</dcterms:modified>
</cp:coreProperties>
</file>