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0"/>
  </p:notesMasterIdLst>
  <p:sldIdLst>
    <p:sldId id="266" r:id="rId3"/>
    <p:sldId id="271" r:id="rId4"/>
    <p:sldId id="290" r:id="rId5"/>
    <p:sldId id="406" r:id="rId6"/>
    <p:sldId id="407" r:id="rId7"/>
    <p:sldId id="291" r:id="rId8"/>
    <p:sldId id="413" r:id="rId9"/>
    <p:sldId id="325" r:id="rId10"/>
    <p:sldId id="408" r:id="rId11"/>
    <p:sldId id="410" r:id="rId12"/>
    <p:sldId id="411" r:id="rId13"/>
    <p:sldId id="412" r:id="rId14"/>
    <p:sldId id="409" r:id="rId15"/>
    <p:sldId id="414" r:id="rId16"/>
    <p:sldId id="415" r:id="rId17"/>
    <p:sldId id="416" r:id="rId18"/>
    <p:sldId id="31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533" autoAdjust="0"/>
  </p:normalViewPr>
  <p:slideViewPr>
    <p:cSldViewPr snapToGrid="0">
      <p:cViewPr varScale="1">
        <p:scale>
          <a:sx n="78" d="100"/>
          <a:sy n="78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774EE-AE11-4034-B9F8-9482CEC07A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21ED7-0349-448E-9959-14B987BE3CB3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Implementasi</a:t>
          </a:r>
          <a:r>
            <a:rPr lang="en-US" sz="2200" b="1" dirty="0" smtClean="0">
              <a:solidFill>
                <a:schemeClr val="tx1"/>
              </a:solidFill>
            </a:rPr>
            <a:t> MVC : </a:t>
          </a:r>
        </a:p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Studi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Kasus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Sistem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Penjualan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Barang</a:t>
          </a:r>
          <a:endParaRPr lang="en-US" sz="2200" b="1" dirty="0">
            <a:solidFill>
              <a:schemeClr val="tx1"/>
            </a:solidFill>
          </a:endParaRPr>
        </a:p>
      </dgm:t>
    </dgm:pt>
    <dgm:pt modelId="{88C2BCAF-92C3-4790-AA6E-F8F62359E433}" type="parTrans" cxnId="{E020EB5B-8D2D-424D-BE39-F36C3AC0DC06}">
      <dgm:prSet/>
      <dgm:spPr/>
      <dgm:t>
        <a:bodyPr/>
        <a:lstStyle/>
        <a:p>
          <a:endParaRPr lang="en-US"/>
        </a:p>
      </dgm:t>
    </dgm:pt>
    <dgm:pt modelId="{313501B7-850F-4C65-ABE3-DF0D8B65D571}" type="sibTrans" cxnId="{E020EB5B-8D2D-424D-BE39-F36C3AC0DC06}">
      <dgm:prSet/>
      <dgm:spPr/>
      <dgm:t>
        <a:bodyPr/>
        <a:lstStyle/>
        <a:p>
          <a:endParaRPr lang="en-US"/>
        </a:p>
      </dgm:t>
    </dgm:pt>
    <dgm:pt modelId="{65BC5275-3CB2-4830-A78F-95B55CF2B55A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r>
            <a:rPr lang="en-GB" sz="2200" dirty="0" err="1" smtClean="0">
              <a:latin typeface="Arial" pitchFamily="34" charset="0"/>
              <a:cs typeface="Arial" pitchFamily="34" charset="0"/>
            </a:rPr>
            <a:t>Membuat</a:t>
          </a:r>
          <a:r>
            <a:rPr lang="en-GB" sz="2200" dirty="0" smtClean="0">
              <a:latin typeface="Arial" pitchFamily="34" charset="0"/>
              <a:cs typeface="Arial" pitchFamily="34" charset="0"/>
            </a:rPr>
            <a:t> Class Helper</a:t>
          </a:r>
          <a:endParaRPr lang="en-US" sz="2200" dirty="0"/>
        </a:p>
      </dgm:t>
    </dgm:pt>
    <dgm:pt modelId="{E25D495A-5E0B-4159-9AE3-7A928F1AB33C}" type="sibTrans" cxnId="{B45CC899-82E0-473A-82BE-FE8F7C8112EA}">
      <dgm:prSet/>
      <dgm:spPr/>
      <dgm:t>
        <a:bodyPr/>
        <a:lstStyle/>
        <a:p>
          <a:endParaRPr lang="en-US"/>
        </a:p>
      </dgm:t>
    </dgm:pt>
    <dgm:pt modelId="{CD2A883C-2DC3-4F56-8FAC-E024B3B54EBA}" type="parTrans" cxnId="{B45CC899-82E0-473A-82BE-FE8F7C8112EA}">
      <dgm:prSet/>
      <dgm:spPr/>
      <dgm:t>
        <a:bodyPr/>
        <a:lstStyle/>
        <a:p>
          <a:endParaRPr lang="en-US"/>
        </a:p>
      </dgm:t>
    </dgm:pt>
    <dgm:pt modelId="{D2F0A506-0B92-484B-A67E-EFDCB5939F0F}" type="pres">
      <dgm:prSet presAssocID="{6C8774EE-AE11-4034-B9F8-9482CEC07A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A616C-B739-486A-8E57-BAA7392D3D68}" type="pres">
      <dgm:prSet presAssocID="{80B21ED7-0349-448E-9959-14B987BE3CB3}" presName="parentLin" presStyleCnt="0"/>
      <dgm:spPr/>
    </dgm:pt>
    <dgm:pt modelId="{849DF538-1B26-4159-8842-80CE1E01EB6D}" type="pres">
      <dgm:prSet presAssocID="{80B21ED7-0349-448E-9959-14B987BE3CB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C1BFF52-D332-4068-B49C-0747E5EC2BB0}" type="pres">
      <dgm:prSet presAssocID="{80B21ED7-0349-448E-9959-14B987BE3CB3}" presName="parentText" presStyleLbl="node1" presStyleIdx="0" presStyleCnt="1" custScaleY="492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8771E-A24C-4FF7-9D0F-17BF735081AF}" type="pres">
      <dgm:prSet presAssocID="{80B21ED7-0349-448E-9959-14B987BE3CB3}" presName="negativeSpace" presStyleCnt="0"/>
      <dgm:spPr/>
    </dgm:pt>
    <dgm:pt modelId="{8BCAF4E1-84B1-40A2-BF65-A60C34828BC3}" type="pres">
      <dgm:prSet presAssocID="{80B21ED7-0349-448E-9959-14B987BE3CB3}" presName="childText" presStyleLbl="conFgAcc1" presStyleIdx="0" presStyleCnt="1" custLinFactNeighborY="59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9CBB1C-A294-4D1F-ADEE-400B7E3CE5E2}" type="presOf" srcId="{80B21ED7-0349-448E-9959-14B987BE3CB3}" destId="{DC1BFF52-D332-4068-B49C-0747E5EC2BB0}" srcOrd="1" destOrd="0" presId="urn:microsoft.com/office/officeart/2005/8/layout/list1"/>
    <dgm:cxn modelId="{7408E335-2A64-46DF-87AB-413206ED5808}" type="presOf" srcId="{80B21ED7-0349-448E-9959-14B987BE3CB3}" destId="{849DF538-1B26-4159-8842-80CE1E01EB6D}" srcOrd="0" destOrd="0" presId="urn:microsoft.com/office/officeart/2005/8/layout/list1"/>
    <dgm:cxn modelId="{B45CC899-82E0-473A-82BE-FE8F7C8112EA}" srcId="{80B21ED7-0349-448E-9959-14B987BE3CB3}" destId="{65BC5275-3CB2-4830-A78F-95B55CF2B55A}" srcOrd="0" destOrd="0" parTransId="{CD2A883C-2DC3-4F56-8FAC-E024B3B54EBA}" sibTransId="{E25D495A-5E0B-4159-9AE3-7A928F1AB33C}"/>
    <dgm:cxn modelId="{F7EFC292-5C91-40F0-B7FE-6CD61A902E86}" type="presOf" srcId="{65BC5275-3CB2-4830-A78F-95B55CF2B55A}" destId="{8BCAF4E1-84B1-40A2-BF65-A60C34828BC3}" srcOrd="0" destOrd="0" presId="urn:microsoft.com/office/officeart/2005/8/layout/list1"/>
    <dgm:cxn modelId="{E020EB5B-8D2D-424D-BE39-F36C3AC0DC06}" srcId="{6C8774EE-AE11-4034-B9F8-9482CEC07A38}" destId="{80B21ED7-0349-448E-9959-14B987BE3CB3}" srcOrd="0" destOrd="0" parTransId="{88C2BCAF-92C3-4790-AA6E-F8F62359E433}" sibTransId="{313501B7-850F-4C65-ABE3-DF0D8B65D571}"/>
    <dgm:cxn modelId="{2F7571ED-7EFD-483C-9F1C-82000BBAB013}" type="presOf" srcId="{6C8774EE-AE11-4034-B9F8-9482CEC07A38}" destId="{D2F0A506-0B92-484B-A67E-EFDCB5939F0F}" srcOrd="0" destOrd="0" presId="urn:microsoft.com/office/officeart/2005/8/layout/list1"/>
    <dgm:cxn modelId="{D51E261C-47FF-46C0-B344-DA9616C8D964}" type="presParOf" srcId="{D2F0A506-0B92-484B-A67E-EFDCB5939F0F}" destId="{C9EA616C-B739-486A-8E57-BAA7392D3D68}" srcOrd="0" destOrd="0" presId="urn:microsoft.com/office/officeart/2005/8/layout/list1"/>
    <dgm:cxn modelId="{25A6B97F-406F-41BF-8E9F-89905A7B6587}" type="presParOf" srcId="{C9EA616C-B739-486A-8E57-BAA7392D3D68}" destId="{849DF538-1B26-4159-8842-80CE1E01EB6D}" srcOrd="0" destOrd="0" presId="urn:microsoft.com/office/officeart/2005/8/layout/list1"/>
    <dgm:cxn modelId="{5012F3DC-14F1-412E-B962-FFE54894A458}" type="presParOf" srcId="{C9EA616C-B739-486A-8E57-BAA7392D3D68}" destId="{DC1BFF52-D332-4068-B49C-0747E5EC2BB0}" srcOrd="1" destOrd="0" presId="urn:microsoft.com/office/officeart/2005/8/layout/list1"/>
    <dgm:cxn modelId="{3D097904-90C8-4928-869E-33277D3E7848}" type="presParOf" srcId="{D2F0A506-0B92-484B-A67E-EFDCB5939F0F}" destId="{9F78771E-A24C-4FF7-9D0F-17BF735081AF}" srcOrd="1" destOrd="0" presId="urn:microsoft.com/office/officeart/2005/8/layout/list1"/>
    <dgm:cxn modelId="{8B6DA743-F1BE-48E1-AF2C-88D47705C5A4}" type="presParOf" srcId="{D2F0A506-0B92-484B-A67E-EFDCB5939F0F}" destId="{8BCAF4E1-84B1-40A2-BF65-A60C34828BC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6639A-76FE-403E-9EB1-D148151366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 sz="1600">
                <a:latin typeface="Calibri (Body)"/>
              </a:defRPr>
            </a:lvl3pPr>
            <a:lvl4pPr>
              <a:defRPr sz="1400">
                <a:latin typeface="Calibri (Body)"/>
              </a:defRPr>
            </a:lvl4pPr>
            <a:lvl5pPr>
              <a:defRPr sz="14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29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>
                <a:latin typeface="Calibri (Body)"/>
              </a:defRPr>
            </a:lvl3pPr>
            <a:lvl4pPr>
              <a:defRPr sz="1800">
                <a:latin typeface="Calibri (Body)"/>
              </a:defRPr>
            </a:lvl4pPr>
            <a:lvl5pPr>
              <a:defRPr sz="18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5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LANJUTAN (PBOL)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MEMBUAT CLASS HELPER</a:t>
            </a:r>
            <a:endParaRPr lang="en-US" sz="3200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AutoNumber.java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49" y="1152747"/>
            <a:ext cx="775335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3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AutoNumber.java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6" y="1110343"/>
            <a:ext cx="9232885" cy="535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52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AutoNumber.java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87" y="1110344"/>
            <a:ext cx="8940296" cy="535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4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</a:t>
            </a:r>
            <a:r>
              <a:rPr lang="en-US" dirty="0" smtClean="0">
                <a:solidFill>
                  <a:srgbClr val="C00000"/>
                </a:solidFill>
              </a:rPr>
              <a:t>MyPlainDocument.java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74841"/>
            <a:ext cx="11754394" cy="5106504"/>
          </a:xfrm>
        </p:spPr>
        <p:txBody>
          <a:bodyPr>
            <a:normAutofit/>
          </a:bodyPr>
          <a:lstStyle/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Ikuti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Langkah-langkah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berikut</a:t>
            </a:r>
            <a:endParaRPr lang="en-US" sz="2200" dirty="0" smtClean="0">
              <a:latin typeface="+mn-lt"/>
              <a:cs typeface="Arial" pitchFamily="34" charset="0"/>
            </a:endParaRPr>
          </a:p>
          <a:p>
            <a:pPr marL="683895" lvl="2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Buka</a:t>
            </a:r>
            <a:r>
              <a:rPr lang="en-US" sz="2200" dirty="0" smtClean="0">
                <a:latin typeface="+mn-lt"/>
                <a:cs typeface="Arial" pitchFamily="34" charset="0"/>
              </a:rPr>
              <a:t> Project </a:t>
            </a:r>
            <a:r>
              <a:rPr lang="en-US" sz="2200" dirty="0" err="1" smtClean="0">
                <a:latin typeface="+mn-lt"/>
                <a:cs typeface="Arial" pitchFamily="34" charset="0"/>
              </a:rPr>
              <a:t>SistemPenjualan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</a:p>
          <a:p>
            <a:pPr marL="683895" lvl="2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Pilih</a:t>
            </a:r>
            <a:r>
              <a:rPr lang="en-US" sz="2200" dirty="0" smtClean="0">
                <a:latin typeface="+mn-lt"/>
                <a:cs typeface="Arial" pitchFamily="34" charset="0"/>
              </a:rPr>
              <a:t> Menu File </a:t>
            </a:r>
            <a:r>
              <a:rPr lang="en-US" sz="2200" dirty="0" smtClean="0">
                <a:latin typeface="+mn-lt"/>
                <a:cs typeface="Arial" pitchFamily="34" charset="0"/>
                <a:sym typeface="Wingdings" panose="05000000000000000000" pitchFamily="2" charset="2"/>
              </a:rPr>
              <a:t> New File</a:t>
            </a:r>
            <a:endParaRPr lang="en-US" sz="2200" dirty="0">
              <a:latin typeface="+mn-lt"/>
              <a:cs typeface="Arial" pitchFamily="34" charset="0"/>
            </a:endParaRPr>
          </a:p>
          <a:p>
            <a:endParaRPr lang="en-US" dirty="0">
              <a:latin typeface="+mn-lt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91367" y="2463920"/>
            <a:ext cx="11021961" cy="4021459"/>
            <a:chOff x="891367" y="2463920"/>
            <a:chExt cx="11021961" cy="40214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1367" y="2463920"/>
              <a:ext cx="5841447" cy="4021459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923049" y="3019148"/>
              <a:ext cx="3684105" cy="18277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42167" y="3378125"/>
              <a:ext cx="2271091" cy="182771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78140" y="6148146"/>
              <a:ext cx="618435" cy="2286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7056300" y="2884618"/>
              <a:ext cx="4857028" cy="284842"/>
            </a:xfrm>
            <a:prstGeom prst="accentCallout1">
              <a:avLst>
                <a:gd name="adj1" fmla="val 24128"/>
                <a:gd name="adj2" fmla="val -1107"/>
                <a:gd name="adj3" fmla="val 39093"/>
                <a:gd name="adj4" fmla="val -798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Pilih</a:t>
              </a:r>
              <a:r>
                <a:rPr lang="en-US" sz="1400" dirty="0" smtClean="0">
                  <a:solidFill>
                    <a:schemeClr val="tx1"/>
                  </a:solidFill>
                </a:rPr>
                <a:t> Project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SistemPenjualan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Line Callout 1 (Accent Bar) 10"/>
            <p:cNvSpPr/>
            <p:nvPr/>
          </p:nvSpPr>
          <p:spPr>
            <a:xfrm>
              <a:off x="7056299" y="3420309"/>
              <a:ext cx="4857028" cy="589892"/>
            </a:xfrm>
            <a:prstGeom prst="accentCallout1">
              <a:avLst>
                <a:gd name="adj1" fmla="val 24128"/>
                <a:gd name="adj2" fmla="val -1107"/>
                <a:gd name="adj3" fmla="val -3841"/>
                <a:gd name="adj4" fmla="val -68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tabLst>
                  <a:tab pos="0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Pilih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Tipe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Java Class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Line Callout 1 (Accent Bar) 11"/>
            <p:cNvSpPr/>
            <p:nvPr/>
          </p:nvSpPr>
          <p:spPr>
            <a:xfrm>
              <a:off x="7056298" y="4289046"/>
              <a:ext cx="4857028" cy="284701"/>
            </a:xfrm>
            <a:prstGeom prst="accentCallout1">
              <a:avLst>
                <a:gd name="adj1" fmla="val 24128"/>
                <a:gd name="adj2" fmla="val -1107"/>
                <a:gd name="adj3" fmla="val -193503"/>
                <a:gd name="adj4" fmla="val -6167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Pilih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Kategori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Java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marL="261938" indent="-261938">
                <a:tabLst>
                  <a:tab pos="261938" algn="l"/>
                </a:tabLst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75843" y="3668390"/>
              <a:ext cx="1374583" cy="208423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3822062" y="3598097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413257" y="2888080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456900" y="3268070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765102" y="6049215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8" name="Line Callout 1 (Accent Bar) 17"/>
            <p:cNvSpPr/>
            <p:nvPr/>
          </p:nvSpPr>
          <p:spPr>
            <a:xfrm>
              <a:off x="7056298" y="4852592"/>
              <a:ext cx="4857028" cy="284701"/>
            </a:xfrm>
            <a:prstGeom prst="accentCallout1">
              <a:avLst>
                <a:gd name="adj1" fmla="val 24128"/>
                <a:gd name="adj2" fmla="val -1107"/>
                <a:gd name="adj3" fmla="val 441693"/>
                <a:gd name="adj4" fmla="val -4234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Selanjutnya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klik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tombol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Next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marL="261938" indent="-261938">
                <a:tabLst>
                  <a:tab pos="261938" algn="l"/>
                </a:tabLst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0424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MyPlainDocument</a:t>
            </a:r>
            <a:r>
              <a:rPr lang="en-US" dirty="0" smtClean="0">
                <a:solidFill>
                  <a:srgbClr val="C00000"/>
                </a:solidFill>
              </a:rPr>
              <a:t>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8932" y="1374841"/>
            <a:ext cx="11754394" cy="510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 (Body)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6695" lvl="2" indent="0" algn="just">
              <a:buFont typeface="Arial" panose="020B0604020202020204" pitchFamily="34" charset="0"/>
              <a:buNone/>
              <a:defRPr/>
            </a:pPr>
            <a:r>
              <a:rPr lang="en-US" sz="2200" smtClean="0">
                <a:latin typeface="+mn-lt"/>
                <a:cs typeface="Arial" pitchFamily="34" charset="0"/>
              </a:rPr>
              <a:t>Ikuti Langkah-langkah berikut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+mn-lt"/>
              <a:cs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97904" y="2106096"/>
            <a:ext cx="10973256" cy="4074251"/>
            <a:chOff x="497904" y="2106096"/>
            <a:chExt cx="10973256" cy="4074251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904" y="2106096"/>
              <a:ext cx="5894832" cy="4074251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>
              <a:off x="2708631" y="2470698"/>
              <a:ext cx="8762529" cy="3602724"/>
              <a:chOff x="2708631" y="2470698"/>
              <a:chExt cx="8762529" cy="36027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08631" y="2622382"/>
                <a:ext cx="3684105" cy="221152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198838" y="2571991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Line Callout 1 (Accent Bar) 24"/>
              <p:cNvSpPr/>
              <p:nvPr/>
            </p:nvSpPr>
            <p:spPr>
              <a:xfrm>
                <a:off x="6606504" y="2470698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42065"/>
                  <a:gd name="adj4" fmla="val -4328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Isi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Nama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Class </a:t>
                </a:r>
                <a:r>
                  <a:rPr lang="en-US" sz="1400" b="1" dirty="0" err="1" smtClean="0">
                    <a:solidFill>
                      <a:schemeClr val="tx1"/>
                    </a:solidFill>
                  </a:rPr>
                  <a:t>MyPlainDocument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708631" y="3416023"/>
                <a:ext cx="3684105" cy="182770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198838" y="3317413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2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Line Callout 1 (Accent Bar) 27"/>
              <p:cNvSpPr/>
              <p:nvPr/>
            </p:nvSpPr>
            <p:spPr>
              <a:xfrm>
                <a:off x="6606504" y="3127389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74761"/>
                  <a:gd name="adj4" fmla="val -4038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Isi Package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dengan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Helper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537409" y="5848778"/>
                <a:ext cx="610326" cy="224644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986602" y="5742416"/>
                <a:ext cx="256728" cy="22245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3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Line Callout 1 (Accent Bar) 30"/>
              <p:cNvSpPr/>
              <p:nvPr/>
            </p:nvSpPr>
            <p:spPr>
              <a:xfrm>
                <a:off x="6614132" y="3673681"/>
                <a:ext cx="4857028" cy="284842"/>
              </a:xfrm>
              <a:prstGeom prst="accentCallout1">
                <a:avLst>
                  <a:gd name="adj1" fmla="val 24128"/>
                  <a:gd name="adj2" fmla="val -1107"/>
                  <a:gd name="adj3" fmla="val 744742"/>
                  <a:gd name="adj4" fmla="val -29686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61938" indent="-261938">
                  <a:tabLst>
                    <a:tab pos="261938" algn="l"/>
                  </a:tabLst>
                </a:pPr>
                <a:r>
                  <a:rPr lang="en-US" sz="1400" dirty="0" err="1" smtClean="0">
                    <a:solidFill>
                      <a:schemeClr val="tx1"/>
                    </a:solidFill>
                  </a:rPr>
                  <a:t>Klik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tombol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Finish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175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MyPlainDocument.java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83" y="1110344"/>
            <a:ext cx="6332826" cy="536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52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MyPlainDocument.java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10" y="1110344"/>
            <a:ext cx="10496301" cy="535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75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932" y="2438400"/>
            <a:ext cx="11754394" cy="14906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2113" lvl="1" indent="0" algn="ctr">
              <a:buFont typeface="Arial" panose="020B0604020202020204" pitchFamily="34" charset="0"/>
              <a:buNone/>
            </a:pPr>
            <a:r>
              <a:rPr lang="en-US" sz="7200" b="1" u="sng" smtClean="0">
                <a:latin typeface="Bradley Hand ITC" pitchFamily="66" charset="0"/>
              </a:rPr>
              <a:t>Selesai</a:t>
            </a:r>
            <a:endParaRPr lang="nb-NO" sz="6600" u="sng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4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76" y="2676939"/>
            <a:ext cx="4048938" cy="387241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372368"/>
              </p:ext>
            </p:extLst>
          </p:nvPr>
        </p:nvGraphicFramePr>
        <p:xfrm>
          <a:off x="516835" y="1126435"/>
          <a:ext cx="9303026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22797" y="900332"/>
            <a:ext cx="10824520" cy="126951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MEMBUAT CLASS HELPER</a:t>
            </a:r>
          </a:p>
          <a:p>
            <a:pPr marL="0" lvl="1" indent="0" algn="ctr">
              <a:buClrTx/>
              <a:buNone/>
            </a:pPr>
            <a:r>
              <a:rPr lang="nb-NO" sz="3600" b="1" dirty="0" smtClean="0">
                <a:solidFill>
                  <a:srgbClr val="002060"/>
                </a:solidFill>
              </a:rPr>
              <a:t>UNTUK SISTEM PENJUALAN</a:t>
            </a:r>
          </a:p>
          <a:p>
            <a:pPr marL="392113" lvl="1" indent="0">
              <a:buClrTx/>
              <a:buFont typeface="Arial" pitchFamily="34" charset="0"/>
              <a:buNone/>
            </a:pPr>
            <a:endParaRPr lang="nb-NO" sz="32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744828" y="2448227"/>
            <a:ext cx="1082451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Materi</a:t>
            </a:r>
            <a:r>
              <a:rPr lang="en-US" sz="2200" dirty="0" smtClean="0"/>
              <a:t> </a:t>
            </a:r>
            <a:r>
              <a:rPr lang="en-US" sz="2200" dirty="0" err="1" smtClean="0"/>
              <a:t>Pertemuan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class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pendukung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system </a:t>
            </a:r>
            <a:r>
              <a:rPr lang="en-US" sz="2200" dirty="0" err="1" smtClean="0"/>
              <a:t>penjualan</a:t>
            </a:r>
            <a:r>
              <a:rPr lang="en-US" sz="2200" dirty="0" smtClean="0"/>
              <a:t>. Class-class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objek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class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kasus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 </a:t>
            </a:r>
            <a:r>
              <a:rPr lang="en-US" sz="2200" dirty="0" err="1" smtClean="0"/>
              <a:t>dua</a:t>
            </a:r>
            <a:r>
              <a:rPr lang="en-US" sz="2200" dirty="0" smtClean="0"/>
              <a:t> class, </a:t>
            </a:r>
            <a:r>
              <a:rPr lang="en-US" sz="2200" dirty="0" err="1" smtClean="0"/>
              <a:t>yaitu</a:t>
            </a:r>
            <a:r>
              <a:rPr lang="en-US" sz="2200" dirty="0" smtClean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b="1" dirty="0" smtClean="0">
                <a:solidFill>
                  <a:srgbClr val="C00000"/>
                </a:solidFill>
              </a:rPr>
              <a:t>Class AutoNumber.java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class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mengambil</a:t>
            </a:r>
            <a:r>
              <a:rPr lang="en-US" sz="2200" dirty="0" smtClean="0"/>
              <a:t> </a:t>
            </a:r>
            <a:r>
              <a:rPr lang="en-US" sz="2200" dirty="0" err="1" smtClean="0"/>
              <a:t>penomoran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format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/>
              <a:t>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b="1" dirty="0" smtClean="0">
                <a:solidFill>
                  <a:srgbClr val="C00000"/>
                </a:solidFill>
              </a:rPr>
              <a:t>Class MyPlainDocument.java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class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mengatur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isi</a:t>
            </a:r>
            <a:r>
              <a:rPr lang="en-US" sz="2200" dirty="0"/>
              <a:t> </a:t>
            </a:r>
            <a:r>
              <a:rPr lang="en-US" sz="2200" dirty="0" smtClean="0"/>
              <a:t>input textbox,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/>
              <a:t> </a:t>
            </a:r>
            <a:r>
              <a:rPr lang="en-US" sz="2200" dirty="0" smtClean="0"/>
              <a:t>yang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dimasukan</a:t>
            </a:r>
            <a:r>
              <a:rPr lang="en-US" sz="2200" dirty="0" smtClean="0"/>
              <a:t> </a:t>
            </a:r>
            <a:r>
              <a:rPr lang="en-US" sz="2200" dirty="0" err="1" smtClean="0"/>
              <a:t>kedalam</a:t>
            </a:r>
            <a:r>
              <a:rPr lang="en-US" sz="2200" dirty="0" smtClean="0"/>
              <a:t> textbox(String, Integer </a:t>
            </a:r>
            <a:r>
              <a:rPr lang="en-US" sz="2200" dirty="0" err="1" smtClean="0"/>
              <a:t>dan</a:t>
            </a:r>
            <a:r>
              <a:rPr lang="en-US" sz="2200" dirty="0" smtClean="0"/>
              <a:t> Double). Class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dibuat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turunan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class </a:t>
            </a:r>
            <a:r>
              <a:rPr lang="en-US" sz="2200" dirty="0" err="1" smtClean="0"/>
              <a:t>PlainDocument</a:t>
            </a:r>
            <a:r>
              <a:rPr lang="en-US" sz="2200" dirty="0" smtClean="0"/>
              <a:t> yang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di Java.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b="1" dirty="0"/>
          </a:p>
          <a:p>
            <a:pPr algn="just"/>
            <a:r>
              <a:rPr lang="en-US" sz="2200" dirty="0" err="1" smtClean="0"/>
              <a:t>Semua</a:t>
            </a:r>
            <a:r>
              <a:rPr lang="en-US" sz="2200" dirty="0" smtClean="0"/>
              <a:t> Class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dibuat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b="1" dirty="0" smtClean="0"/>
              <a:t> Package Helper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2567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Package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2200" dirty="0" err="1">
                <a:cs typeface="Arial" pitchFamily="34" charset="0"/>
              </a:rPr>
              <a:t>Ikuti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Langkah-langkah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berikut</a:t>
            </a:r>
            <a:endParaRPr lang="en-US" sz="2200" dirty="0">
              <a:cs typeface="Arial" pitchFamily="34" charset="0"/>
            </a:endParaRPr>
          </a:p>
          <a:p>
            <a:pPr marL="683895" lvl="2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dirty="0" err="1" smtClean="0">
                <a:cs typeface="Arial" pitchFamily="34" charset="0"/>
              </a:rPr>
              <a:t>Klik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Kanan</a:t>
            </a:r>
            <a:r>
              <a:rPr lang="en-US" sz="2200" dirty="0" smtClean="0">
                <a:cs typeface="Arial" pitchFamily="34" charset="0"/>
              </a:rPr>
              <a:t> Project </a:t>
            </a:r>
            <a:r>
              <a:rPr lang="en-US" sz="2200" dirty="0" smtClean="0"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en-US" sz="2200" dirty="0" err="1" smtClean="0">
                <a:cs typeface="Arial" pitchFamily="34" charset="0"/>
                <a:sym typeface="Wingdings" panose="05000000000000000000" pitchFamily="2" charset="2"/>
              </a:rPr>
              <a:t>Pilih</a:t>
            </a:r>
            <a:r>
              <a:rPr lang="en-US" sz="2200" dirty="0" smtClean="0">
                <a:cs typeface="Arial" pitchFamily="34" charset="0"/>
                <a:sym typeface="Wingdings" panose="05000000000000000000" pitchFamily="2" charset="2"/>
              </a:rPr>
              <a:t> New  </a:t>
            </a:r>
            <a:r>
              <a:rPr lang="en-US" sz="2200" dirty="0" err="1" smtClean="0">
                <a:cs typeface="Arial" pitchFamily="34" charset="0"/>
                <a:sym typeface="Wingdings" panose="05000000000000000000" pitchFamily="2" charset="2"/>
              </a:rPr>
              <a:t>Pilih</a:t>
            </a:r>
            <a:r>
              <a:rPr lang="en-US" sz="2200" dirty="0" smtClean="0">
                <a:cs typeface="Arial" pitchFamily="34" charset="0"/>
                <a:sym typeface="Wingdings" panose="05000000000000000000" pitchFamily="2" charset="2"/>
              </a:rPr>
              <a:t> Java Package</a:t>
            </a:r>
            <a:endParaRPr lang="en-US" sz="2200" dirty="0"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32" y="2183276"/>
            <a:ext cx="6888040" cy="437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7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Package </a:t>
            </a:r>
            <a:r>
              <a:rPr lang="en-US" dirty="0" smtClean="0"/>
              <a:t>Helper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589818" y="3325091"/>
            <a:ext cx="3323508" cy="349477"/>
          </a:xfrm>
        </p:spPr>
        <p:txBody>
          <a:bodyPr>
            <a:normAutofit/>
          </a:bodyPr>
          <a:lstStyle/>
          <a:p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Project Explorer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817" y="3674568"/>
            <a:ext cx="2980273" cy="27138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368105" y="1361193"/>
            <a:ext cx="11201986" cy="5015703"/>
            <a:chOff x="368105" y="1361193"/>
            <a:chExt cx="11201986" cy="501570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105" y="1361193"/>
              <a:ext cx="7295567" cy="5015703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291919" y="2010669"/>
              <a:ext cx="4194611" cy="26580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Callout 1 (Accent Bar) 6"/>
            <p:cNvSpPr/>
            <p:nvPr/>
          </p:nvSpPr>
          <p:spPr>
            <a:xfrm>
              <a:off x="7872845" y="1590390"/>
              <a:ext cx="3697246" cy="301082"/>
            </a:xfrm>
            <a:prstGeom prst="accentCallout1">
              <a:avLst>
                <a:gd name="adj1" fmla="val 24128"/>
                <a:gd name="adj2" fmla="val -1107"/>
                <a:gd name="adj3" fmla="val 124778"/>
                <a:gd name="adj4" fmla="val -105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smtClean="0">
                  <a:solidFill>
                    <a:schemeClr val="tx1"/>
                  </a:solidFill>
                </a:rPr>
                <a:t>Isi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nama</a:t>
              </a:r>
              <a:r>
                <a:rPr lang="en-US" sz="1400" dirty="0" smtClean="0">
                  <a:solidFill>
                    <a:schemeClr val="tx1"/>
                  </a:solidFill>
                </a:rPr>
                <a:t> package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Helper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318373" y="1919868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21067" y="5925444"/>
              <a:ext cx="970183" cy="342006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7872845" y="2142321"/>
              <a:ext cx="3460173" cy="268370"/>
            </a:xfrm>
            <a:prstGeom prst="accentCallout1">
              <a:avLst>
                <a:gd name="adj1" fmla="val 24128"/>
                <a:gd name="adj2" fmla="val -1107"/>
                <a:gd name="adj3" fmla="val 1417640"/>
                <a:gd name="adj4" fmla="val -4848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Klik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tombol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Finish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036129" y="5873994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02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Class </a:t>
            </a:r>
            <a:r>
              <a:rPr lang="en-US" dirty="0">
                <a:solidFill>
                  <a:srgbClr val="C00000"/>
                </a:solidFill>
              </a:rPr>
              <a:t>AutoNumber.java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74841"/>
            <a:ext cx="11754394" cy="5106504"/>
          </a:xfrm>
        </p:spPr>
        <p:txBody>
          <a:bodyPr>
            <a:normAutofit fontScale="70000" lnSpcReduction="20000"/>
          </a:bodyPr>
          <a:lstStyle/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3100" dirty="0" smtClean="0">
                <a:latin typeface="+mn-lt"/>
                <a:cs typeface="Arial" pitchFamily="34" charset="0"/>
              </a:rPr>
              <a:t>Class AutoNumber </a:t>
            </a:r>
            <a:r>
              <a:rPr lang="en-US" sz="3100" dirty="0" err="1" smtClean="0">
                <a:latin typeface="+mn-lt"/>
                <a:cs typeface="Arial" pitchFamily="34" charset="0"/>
              </a:rPr>
              <a:t>membutuhkan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sebuah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tabel</a:t>
            </a:r>
            <a:r>
              <a:rPr lang="en-US" sz="3100" dirty="0" smtClean="0">
                <a:latin typeface="+mn-lt"/>
                <a:cs typeface="Arial" pitchFamily="34" charset="0"/>
              </a:rPr>
              <a:t> yang </a:t>
            </a:r>
            <a:r>
              <a:rPr lang="en-US" sz="3100" dirty="0" err="1" smtClean="0">
                <a:latin typeface="+mn-lt"/>
                <a:cs typeface="Arial" pitchFamily="34" charset="0"/>
              </a:rPr>
              <a:t>merupakan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konfigurasi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untuk</a:t>
            </a:r>
            <a:r>
              <a:rPr lang="en-US" sz="3100" dirty="0" smtClean="0">
                <a:latin typeface="+mn-lt"/>
                <a:cs typeface="Arial" pitchFamily="34" charset="0"/>
              </a:rPr>
              <a:t> men-generate format </a:t>
            </a:r>
            <a:r>
              <a:rPr lang="en-US" sz="3100" dirty="0" err="1" smtClean="0">
                <a:latin typeface="+mn-lt"/>
                <a:cs typeface="Arial" pitchFamily="34" charset="0"/>
              </a:rPr>
              <a:t>penomoran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sesuai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dengan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tipe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dokumen</a:t>
            </a:r>
            <a:r>
              <a:rPr lang="en-US" sz="3100" dirty="0" smtClean="0">
                <a:latin typeface="+mn-lt"/>
                <a:cs typeface="Arial" pitchFamily="34" charset="0"/>
              </a:rPr>
              <a:t>. </a:t>
            </a:r>
            <a:r>
              <a:rPr lang="en-US" sz="3100" dirty="0" err="1" smtClean="0">
                <a:latin typeface="+mn-lt"/>
                <a:cs typeface="Arial" pitchFamily="34" charset="0"/>
              </a:rPr>
              <a:t>Dalam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studi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kasus</a:t>
            </a:r>
            <a:r>
              <a:rPr lang="en-US" sz="3100" dirty="0" smtClean="0">
                <a:latin typeface="+mn-lt"/>
                <a:cs typeface="Arial" pitchFamily="34" charset="0"/>
              </a:rPr>
              <a:t> di </a:t>
            </a:r>
            <a:r>
              <a:rPr lang="en-US" sz="3100" dirty="0" err="1" smtClean="0">
                <a:latin typeface="+mn-lt"/>
                <a:cs typeface="Arial" pitchFamily="34" charset="0"/>
              </a:rPr>
              <a:t>perkuliahan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ini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setidaknya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kita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membutuhkan</a:t>
            </a:r>
            <a:r>
              <a:rPr lang="en-US" sz="3100" dirty="0" smtClean="0">
                <a:latin typeface="+mn-lt"/>
                <a:cs typeface="Arial" pitchFamily="34" charset="0"/>
              </a:rPr>
              <a:t> format </a:t>
            </a:r>
            <a:r>
              <a:rPr lang="en-US" sz="3100" dirty="0" err="1" smtClean="0">
                <a:latin typeface="+mn-lt"/>
                <a:cs typeface="Arial" pitchFamily="34" charset="0"/>
              </a:rPr>
              <a:t>penomoran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untuk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pelanggan</a:t>
            </a:r>
            <a:r>
              <a:rPr lang="en-US" sz="3100" dirty="0" smtClean="0">
                <a:latin typeface="+mn-lt"/>
                <a:cs typeface="Arial" pitchFamily="34" charset="0"/>
              </a:rPr>
              <a:t>, </a:t>
            </a:r>
            <a:r>
              <a:rPr lang="en-US" sz="3100" dirty="0" err="1" smtClean="0">
                <a:latin typeface="+mn-lt"/>
                <a:cs typeface="Arial" pitchFamily="34" charset="0"/>
              </a:rPr>
              <a:t>kategori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barang</a:t>
            </a:r>
            <a:r>
              <a:rPr lang="en-US" sz="3100" dirty="0" smtClean="0">
                <a:latin typeface="+mn-lt"/>
                <a:cs typeface="Arial" pitchFamily="34" charset="0"/>
              </a:rPr>
              <a:t>, </a:t>
            </a:r>
            <a:r>
              <a:rPr lang="en-US" sz="3100" dirty="0" err="1" smtClean="0">
                <a:latin typeface="+mn-lt"/>
                <a:cs typeface="Arial" pitchFamily="34" charset="0"/>
              </a:rPr>
              <a:t>barang</a:t>
            </a:r>
            <a:r>
              <a:rPr lang="en-US" sz="3100" dirty="0" smtClean="0">
                <a:latin typeface="+mn-lt"/>
                <a:cs typeface="Arial" pitchFamily="34" charset="0"/>
              </a:rPr>
              <a:t>, </a:t>
            </a:r>
            <a:r>
              <a:rPr lang="en-US" sz="3100" dirty="0" err="1" smtClean="0">
                <a:latin typeface="+mn-lt"/>
                <a:cs typeface="Arial" pitchFamily="34" charset="0"/>
              </a:rPr>
              <a:t>dan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transaksi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penjualan</a:t>
            </a:r>
            <a:r>
              <a:rPr lang="en-US" sz="3100" dirty="0" smtClean="0">
                <a:latin typeface="+mn-lt"/>
                <a:cs typeface="Arial" pitchFamily="34" charset="0"/>
              </a:rPr>
              <a:t>. </a:t>
            </a:r>
            <a:r>
              <a:rPr lang="en-US" sz="3100" dirty="0" err="1" smtClean="0">
                <a:latin typeface="+mn-lt"/>
                <a:cs typeface="Arial" pitchFamily="34" charset="0"/>
              </a:rPr>
              <a:t>Berikut</a:t>
            </a:r>
            <a:r>
              <a:rPr lang="en-US" sz="3100" dirty="0" smtClean="0">
                <a:latin typeface="+mn-lt"/>
                <a:cs typeface="Arial" pitchFamily="34" charset="0"/>
              </a:rPr>
              <a:t> query </a:t>
            </a:r>
            <a:r>
              <a:rPr lang="en-US" sz="3100" dirty="0" err="1" smtClean="0">
                <a:latin typeface="+mn-lt"/>
                <a:cs typeface="Arial" pitchFamily="34" charset="0"/>
              </a:rPr>
              <a:t>untuk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membuat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tabel</a:t>
            </a:r>
            <a:r>
              <a:rPr lang="en-US" sz="3100" dirty="0" smtClean="0">
                <a:latin typeface="+mn-lt"/>
                <a:cs typeface="Arial" pitchFamily="34" charset="0"/>
              </a:rPr>
              <a:t> </a:t>
            </a:r>
            <a:r>
              <a:rPr lang="en-US" sz="3100" dirty="0" err="1" smtClean="0">
                <a:latin typeface="+mn-lt"/>
                <a:cs typeface="Arial" pitchFamily="34" charset="0"/>
              </a:rPr>
              <a:t>dan</a:t>
            </a:r>
            <a:r>
              <a:rPr lang="en-US" sz="3100" dirty="0" smtClean="0">
                <a:latin typeface="+mn-lt"/>
                <a:cs typeface="Arial" pitchFamily="34" charset="0"/>
              </a:rPr>
              <a:t> insert </a:t>
            </a:r>
            <a:r>
              <a:rPr lang="en-US" sz="3100" dirty="0" err="1" smtClean="0">
                <a:latin typeface="+mn-lt"/>
                <a:cs typeface="Arial" pitchFamily="34" charset="0"/>
              </a:rPr>
              <a:t>datanya</a:t>
            </a:r>
            <a:r>
              <a:rPr lang="en-US" sz="3100" dirty="0" smtClean="0">
                <a:latin typeface="+mn-lt"/>
                <a:cs typeface="Arial" pitchFamily="34" charset="0"/>
              </a:rPr>
              <a:t>.</a:t>
            </a:r>
          </a:p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endParaRPr lang="en-US" sz="2200" dirty="0">
              <a:latin typeface="+mn-lt"/>
              <a:cs typeface="Arial" pitchFamily="34" charset="0"/>
            </a:endParaRP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DROP TABLE IF EXISTS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autonumber</a:t>
            </a:r>
            <a:r>
              <a:rPr lang="en-US" sz="2200" dirty="0" smtClean="0">
                <a:solidFill>
                  <a:schemeClr val="accent5"/>
                </a:solidFill>
                <a:latin typeface="+mn-lt"/>
                <a:cs typeface="Arial" pitchFamily="34" charset="0"/>
              </a:rPr>
              <a:t>`;</a:t>
            </a:r>
            <a:endParaRPr lang="en-US" sz="2200" dirty="0">
              <a:solidFill>
                <a:schemeClr val="accent5"/>
              </a:solidFill>
              <a:latin typeface="+mn-lt"/>
              <a:cs typeface="Arial" pitchFamily="34" charset="0"/>
            </a:endParaRP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CREATE TABLE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 (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 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JenisAutonumber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 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varchar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(50) NOT NULL,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 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CurNumber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 decimal(10,0) DEFAULT NULL,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  `Increment` 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int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(11) DEFAULT NULL,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 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PolaAutonumber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 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varchar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(50) DEFAULT NULL,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  PRIMARY KEY (`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JenisAutonumber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`)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) ENGINE=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InnoDB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 DEFAULT CHARSET=latin1</a:t>
            </a:r>
            <a:r>
              <a:rPr lang="en-US" sz="2200" dirty="0" smtClean="0">
                <a:solidFill>
                  <a:schemeClr val="accent5"/>
                </a:solidFill>
                <a:latin typeface="+mn-lt"/>
                <a:cs typeface="Arial" pitchFamily="34" charset="0"/>
              </a:rPr>
              <a:t>;</a:t>
            </a:r>
            <a:endParaRPr lang="en-US" sz="2200" dirty="0">
              <a:solidFill>
                <a:schemeClr val="accent5"/>
              </a:solidFill>
              <a:latin typeface="+mn-lt"/>
              <a:cs typeface="Arial" pitchFamily="34" charset="0"/>
            </a:endParaRP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/*Data for the table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 </a:t>
            </a:r>
            <a:r>
              <a:rPr lang="en-US" sz="2200" dirty="0" smtClean="0">
                <a:solidFill>
                  <a:schemeClr val="accent5"/>
                </a:solidFill>
                <a:latin typeface="+mn-lt"/>
                <a:cs typeface="Arial" pitchFamily="34" charset="0"/>
              </a:rPr>
              <a:t>*/</a:t>
            </a:r>
            <a:endParaRPr lang="en-US" sz="2200" dirty="0">
              <a:solidFill>
                <a:schemeClr val="accent5"/>
              </a:solidFill>
              <a:latin typeface="+mn-lt"/>
              <a:cs typeface="Arial" pitchFamily="34" charset="0"/>
            </a:endParaRP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insert  into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`(`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JenisAutonumber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CurNumber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`,`Increment`,`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PolaAutonumber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`) values ('BARANG',0,1,'BR|0000');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insert  into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`(`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JenisAutonumber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CurNumber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`,`Increment`,`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PolaAutonumber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`) values ('KATEGORI_BARANG',0,1,'000');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insert  into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`(`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JenisAutonumber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CurNumber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`,`Increment`,`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PolaAutonumber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`) values ('PELANGGAN',0,1,'PL|0000');</a:t>
            </a:r>
          </a:p>
          <a:p>
            <a:pPr marL="226695" lvl="2" indent="0" algn="just" fontAlgn="auto">
              <a:lnSpc>
                <a:spcPct val="120000"/>
              </a:lnSpc>
              <a:spcAft>
                <a:spcPts val="0"/>
              </a:spcAft>
              <a:buClrTx/>
              <a:buNone/>
              <a:defRPr/>
            </a:pP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insert  into 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`(`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JenisAutonumber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CurNumber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`,`Increment`,`</a:t>
            </a:r>
            <a:r>
              <a:rPr lang="en-US" sz="2200" dirty="0" err="1">
                <a:solidFill>
                  <a:schemeClr val="accent5"/>
                </a:solidFill>
                <a:latin typeface="+mn-lt"/>
                <a:cs typeface="Arial" pitchFamily="34" charset="0"/>
              </a:rPr>
              <a:t>PolaAutonumber</a:t>
            </a:r>
            <a:r>
              <a:rPr lang="en-US" sz="2200" dirty="0">
                <a:solidFill>
                  <a:schemeClr val="accent5"/>
                </a:solidFill>
                <a:latin typeface="+mn-lt"/>
                <a:cs typeface="Arial" pitchFamily="34" charset="0"/>
              </a:rPr>
              <a:t>`) values ('PESANAN',0,1,'PS|00000');</a:t>
            </a:r>
            <a:endParaRPr lang="en-US" sz="2200" dirty="0" smtClean="0">
              <a:solidFill>
                <a:schemeClr val="accent5"/>
              </a:solidFill>
              <a:latin typeface="+mn-lt"/>
              <a:cs typeface="Arial" pitchFamily="34" charset="0"/>
            </a:endParaRPr>
          </a:p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endParaRPr lang="en-US" sz="2200" dirty="0">
              <a:latin typeface="+mn-lt"/>
              <a:cs typeface="Arial" pitchFamily="34" charset="0"/>
            </a:endParaRPr>
          </a:p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endParaRPr lang="en-US" sz="2200" dirty="0" smtClean="0">
              <a:latin typeface="+mn-lt"/>
              <a:cs typeface="Arial" pitchFamily="34" charset="0"/>
            </a:endParaRPr>
          </a:p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endParaRPr lang="en-US" sz="2200" dirty="0">
              <a:latin typeface="+mn-lt"/>
              <a:cs typeface="Arial" pitchFamily="34" charset="0"/>
            </a:endParaRPr>
          </a:p>
          <a:p>
            <a:endParaRPr lang="en-US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51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AutoNumber.java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74841"/>
            <a:ext cx="11754394" cy="5106504"/>
          </a:xfrm>
        </p:spPr>
        <p:txBody>
          <a:bodyPr>
            <a:normAutofit/>
          </a:bodyPr>
          <a:lstStyle/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Ikuti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Langkah-langkah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berikut</a:t>
            </a:r>
            <a:endParaRPr lang="en-US" sz="2200" dirty="0" smtClean="0">
              <a:latin typeface="+mn-lt"/>
              <a:cs typeface="Arial" pitchFamily="34" charset="0"/>
            </a:endParaRPr>
          </a:p>
          <a:p>
            <a:pPr marL="683895" lvl="2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Buka</a:t>
            </a:r>
            <a:r>
              <a:rPr lang="en-US" sz="2200" dirty="0" smtClean="0">
                <a:latin typeface="+mn-lt"/>
                <a:cs typeface="Arial" pitchFamily="34" charset="0"/>
              </a:rPr>
              <a:t> Project </a:t>
            </a:r>
            <a:r>
              <a:rPr lang="en-US" sz="2200" dirty="0" err="1" smtClean="0">
                <a:latin typeface="+mn-lt"/>
                <a:cs typeface="Arial" pitchFamily="34" charset="0"/>
              </a:rPr>
              <a:t>SistemPenjualan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</a:p>
          <a:p>
            <a:pPr marL="683895" lvl="2" indent="-457200" algn="just" fontAlgn="auto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Pilih</a:t>
            </a:r>
            <a:r>
              <a:rPr lang="en-US" sz="2200" dirty="0" smtClean="0">
                <a:latin typeface="+mn-lt"/>
                <a:cs typeface="Arial" pitchFamily="34" charset="0"/>
              </a:rPr>
              <a:t> Menu File </a:t>
            </a:r>
            <a:r>
              <a:rPr lang="en-US" sz="2200" dirty="0" smtClean="0">
                <a:latin typeface="+mn-lt"/>
                <a:cs typeface="Arial" pitchFamily="34" charset="0"/>
                <a:sym typeface="Wingdings" panose="05000000000000000000" pitchFamily="2" charset="2"/>
              </a:rPr>
              <a:t> New File</a:t>
            </a:r>
            <a:endParaRPr lang="en-US" sz="2200" dirty="0">
              <a:latin typeface="+mn-lt"/>
              <a:cs typeface="Arial" pitchFamily="34" charset="0"/>
            </a:endParaRPr>
          </a:p>
          <a:p>
            <a:endParaRPr lang="en-US" dirty="0">
              <a:latin typeface="+mn-lt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91367" y="2463920"/>
            <a:ext cx="11021961" cy="4021459"/>
            <a:chOff x="891367" y="2463920"/>
            <a:chExt cx="11021961" cy="402145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1367" y="2463920"/>
              <a:ext cx="5841447" cy="402145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923049" y="3019148"/>
              <a:ext cx="3684105" cy="18277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2167" y="3378125"/>
              <a:ext cx="2271091" cy="182771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78140" y="6148146"/>
              <a:ext cx="618435" cy="2286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Callout 1 (Accent Bar) 8"/>
            <p:cNvSpPr/>
            <p:nvPr/>
          </p:nvSpPr>
          <p:spPr>
            <a:xfrm>
              <a:off x="7056300" y="2884618"/>
              <a:ext cx="4857028" cy="284842"/>
            </a:xfrm>
            <a:prstGeom prst="accentCallout1">
              <a:avLst>
                <a:gd name="adj1" fmla="val 24128"/>
                <a:gd name="adj2" fmla="val -1107"/>
                <a:gd name="adj3" fmla="val 39093"/>
                <a:gd name="adj4" fmla="val -798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Pilih</a:t>
              </a:r>
              <a:r>
                <a:rPr lang="en-US" sz="1400" dirty="0" smtClean="0">
                  <a:solidFill>
                    <a:schemeClr val="tx1"/>
                  </a:solidFill>
                </a:rPr>
                <a:t> Project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SistemPenjualan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7056299" y="3420309"/>
              <a:ext cx="4857028" cy="589892"/>
            </a:xfrm>
            <a:prstGeom prst="accentCallout1">
              <a:avLst>
                <a:gd name="adj1" fmla="val 24128"/>
                <a:gd name="adj2" fmla="val -1107"/>
                <a:gd name="adj3" fmla="val -3841"/>
                <a:gd name="adj4" fmla="val -68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tabLst>
                  <a:tab pos="0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Pilih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Tipe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Java Class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Line Callout 1 (Accent Bar) 10"/>
            <p:cNvSpPr/>
            <p:nvPr/>
          </p:nvSpPr>
          <p:spPr>
            <a:xfrm>
              <a:off x="7056298" y="4289046"/>
              <a:ext cx="4857028" cy="284701"/>
            </a:xfrm>
            <a:prstGeom prst="accentCallout1">
              <a:avLst>
                <a:gd name="adj1" fmla="val 24128"/>
                <a:gd name="adj2" fmla="val -1107"/>
                <a:gd name="adj3" fmla="val -193503"/>
                <a:gd name="adj4" fmla="val -6167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>
                  <a:solidFill>
                    <a:schemeClr val="tx1"/>
                  </a:solidFill>
                </a:rPr>
                <a:t>Pilih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Kategori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Java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marL="261938" indent="-261938">
                <a:tabLst>
                  <a:tab pos="261938" algn="l"/>
                </a:tabLst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75843" y="3668390"/>
              <a:ext cx="1374583" cy="208423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822062" y="3598097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413257" y="2888080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6456900" y="3268070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765102" y="6049215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0" name="Line Callout 1 (Accent Bar) 19"/>
            <p:cNvSpPr/>
            <p:nvPr/>
          </p:nvSpPr>
          <p:spPr>
            <a:xfrm>
              <a:off x="7056298" y="4852592"/>
              <a:ext cx="4857028" cy="284701"/>
            </a:xfrm>
            <a:prstGeom prst="accentCallout1">
              <a:avLst>
                <a:gd name="adj1" fmla="val 24128"/>
                <a:gd name="adj2" fmla="val -1107"/>
                <a:gd name="adj3" fmla="val 441693"/>
                <a:gd name="adj4" fmla="val -4234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Selanjutnya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klik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tombol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Next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marL="261938" indent="-261938">
                <a:tabLst>
                  <a:tab pos="261938" algn="l"/>
                </a:tabLst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913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04" y="2106096"/>
            <a:ext cx="5894832" cy="4049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</a:t>
            </a:r>
            <a:r>
              <a:rPr lang="en-US" dirty="0" smtClean="0">
                <a:solidFill>
                  <a:srgbClr val="C00000"/>
                </a:solidFill>
              </a:rPr>
              <a:t>AutoNumber.java </a:t>
            </a:r>
            <a:r>
              <a:rPr lang="en-US" dirty="0" smtClean="0"/>
              <a:t>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74841"/>
            <a:ext cx="11754394" cy="5106504"/>
          </a:xfrm>
        </p:spPr>
        <p:txBody>
          <a:bodyPr>
            <a:normAutofit/>
          </a:bodyPr>
          <a:lstStyle/>
          <a:p>
            <a:pPr marL="226695" lvl="2" indent="0" algn="just" fontAlgn="auto">
              <a:spcAft>
                <a:spcPts val="0"/>
              </a:spcAft>
              <a:buClrTx/>
              <a:buNone/>
              <a:defRPr/>
            </a:pPr>
            <a:r>
              <a:rPr lang="en-US" sz="2200" dirty="0" err="1" smtClean="0">
                <a:latin typeface="+mn-lt"/>
                <a:cs typeface="Arial" pitchFamily="34" charset="0"/>
              </a:rPr>
              <a:t>Ikuti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Langkah-langkah</a:t>
            </a:r>
            <a:r>
              <a:rPr lang="en-US" sz="2200" dirty="0" smtClean="0">
                <a:latin typeface="+mn-lt"/>
                <a:cs typeface="Arial" pitchFamily="34" charset="0"/>
              </a:rPr>
              <a:t> </a:t>
            </a:r>
            <a:r>
              <a:rPr lang="en-US" sz="2200" dirty="0" err="1" smtClean="0">
                <a:latin typeface="+mn-lt"/>
                <a:cs typeface="Arial" pitchFamily="34" charset="0"/>
              </a:rPr>
              <a:t>berikut</a:t>
            </a:r>
            <a:endParaRPr lang="en-US" sz="2200" dirty="0" smtClean="0">
              <a:latin typeface="+mn-lt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+mn-lt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708631" y="2470698"/>
            <a:ext cx="8762529" cy="3602724"/>
            <a:chOff x="2708631" y="2470698"/>
            <a:chExt cx="8762529" cy="3602724"/>
          </a:xfrm>
        </p:grpSpPr>
        <p:sp>
          <p:nvSpPr>
            <p:cNvPr id="5" name="Rectangle 4"/>
            <p:cNvSpPr/>
            <p:nvPr/>
          </p:nvSpPr>
          <p:spPr>
            <a:xfrm>
              <a:off x="2708631" y="2622382"/>
              <a:ext cx="3684105" cy="22115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198838" y="2571991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Line Callout 1 (Accent Bar) 6"/>
            <p:cNvSpPr/>
            <p:nvPr/>
          </p:nvSpPr>
          <p:spPr>
            <a:xfrm>
              <a:off x="6606504" y="2470698"/>
              <a:ext cx="4857028" cy="284842"/>
            </a:xfrm>
            <a:prstGeom prst="accentCallout1">
              <a:avLst>
                <a:gd name="adj1" fmla="val 24128"/>
                <a:gd name="adj2" fmla="val -1107"/>
                <a:gd name="adj3" fmla="val 42065"/>
                <a:gd name="adj4" fmla="val -432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smtClean="0">
                  <a:solidFill>
                    <a:schemeClr val="tx1"/>
                  </a:solidFill>
                </a:rPr>
                <a:t>Isi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Nama</a:t>
              </a:r>
              <a:r>
                <a:rPr lang="en-US" sz="1400" dirty="0" smtClean="0">
                  <a:solidFill>
                    <a:schemeClr val="tx1"/>
                  </a:solidFill>
                </a:rPr>
                <a:t> Class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AutoNumber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08631" y="3416023"/>
              <a:ext cx="3684105" cy="18277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198838" y="3317413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6606504" y="3127389"/>
              <a:ext cx="4857028" cy="284842"/>
            </a:xfrm>
            <a:prstGeom prst="accentCallout1">
              <a:avLst>
                <a:gd name="adj1" fmla="val 24128"/>
                <a:gd name="adj2" fmla="val -1107"/>
                <a:gd name="adj3" fmla="val 74761"/>
                <a:gd name="adj4" fmla="val -40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smtClean="0">
                  <a:solidFill>
                    <a:schemeClr val="tx1"/>
                  </a:solidFill>
                </a:rPr>
                <a:t>Isi Package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dengan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Helper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37409" y="5848778"/>
              <a:ext cx="610326" cy="22464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986602" y="5742416"/>
              <a:ext cx="256728" cy="22245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Callout 1 (Accent Bar) 12"/>
            <p:cNvSpPr/>
            <p:nvPr/>
          </p:nvSpPr>
          <p:spPr>
            <a:xfrm>
              <a:off x="6614132" y="3673681"/>
              <a:ext cx="4857028" cy="284842"/>
            </a:xfrm>
            <a:prstGeom prst="accentCallout1">
              <a:avLst>
                <a:gd name="adj1" fmla="val 24128"/>
                <a:gd name="adj2" fmla="val -1107"/>
                <a:gd name="adj3" fmla="val 744742"/>
                <a:gd name="adj4" fmla="val -2968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1938" indent="-261938">
                <a:tabLst>
                  <a:tab pos="261938" algn="l"/>
                </a:tabLst>
              </a:pPr>
              <a:r>
                <a:rPr lang="en-US" sz="1400" dirty="0" err="1" smtClean="0">
                  <a:solidFill>
                    <a:schemeClr val="tx1"/>
                  </a:solidFill>
                </a:rPr>
                <a:t>Klik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tombol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Finish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2785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Class AutoNumber.java </a:t>
            </a:r>
            <a:r>
              <a:rPr lang="en-US" dirty="0"/>
              <a:t>…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40" y="1361193"/>
            <a:ext cx="6015917" cy="511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3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4276</TotalTime>
  <Words>563</Words>
  <Application>Microsoft Office PowerPoint</Application>
  <PresentationFormat>Widescreen</PresentationFormat>
  <Paragraphs>91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Bradley Hand ITC</vt:lpstr>
      <vt:lpstr>Calibri</vt:lpstr>
      <vt:lpstr>Calibri (Body)</vt:lpstr>
      <vt:lpstr>Calibri Light</vt:lpstr>
      <vt:lpstr>Wingdings</vt:lpstr>
      <vt:lpstr>Office Theme</vt:lpstr>
      <vt:lpstr>Storyboard Layouts</vt:lpstr>
      <vt:lpstr>PowerPoint Presentation</vt:lpstr>
      <vt:lpstr>POKOK BAHASAN</vt:lpstr>
      <vt:lpstr>PowerPoint Presentation</vt:lpstr>
      <vt:lpstr>Membuat Package Helper</vt:lpstr>
      <vt:lpstr>Membuat Package Helper … (Lanjutan)</vt:lpstr>
      <vt:lpstr>1.   Membuat Class AutoNumber.java</vt:lpstr>
      <vt:lpstr>1.   Membuat Class AutoNumber.java … (Lanjutan)</vt:lpstr>
      <vt:lpstr>1.   Membuat Class AutoNumber.java … (Lanjutan)</vt:lpstr>
      <vt:lpstr>1.   Membuat Class AutoNumber.java … (Lanjutan)</vt:lpstr>
      <vt:lpstr>1.   Membuat Class AutoNumber.java … (Lanjutan)</vt:lpstr>
      <vt:lpstr>1.   Membuat Class AutoNumber.java … (Lanjutan)</vt:lpstr>
      <vt:lpstr>1.   Membuat Class AutoNumber.java … (Lanjutan)</vt:lpstr>
      <vt:lpstr>2.   Membuat Class MyPlainDocument.java</vt:lpstr>
      <vt:lpstr>2.   Membuat Class MyPlainDocument.java … (Lanjutan)</vt:lpstr>
      <vt:lpstr>2.   Membuat Class MyPlainDocument.java … (Lanjutan)</vt:lpstr>
      <vt:lpstr>2.   Membuat Class MyPlainDocument.java … (Lanjutan)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420</cp:revision>
  <dcterms:created xsi:type="dcterms:W3CDTF">2016-03-16T03:39:32Z</dcterms:created>
  <dcterms:modified xsi:type="dcterms:W3CDTF">2019-04-28T10:31:44Z</dcterms:modified>
</cp:coreProperties>
</file>