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69"/>
  </p:notesMasterIdLst>
  <p:sldIdLst>
    <p:sldId id="266" r:id="rId3"/>
    <p:sldId id="271" r:id="rId4"/>
    <p:sldId id="272" r:id="rId5"/>
    <p:sldId id="290" r:id="rId6"/>
    <p:sldId id="291" r:id="rId7"/>
    <p:sldId id="325" r:id="rId8"/>
    <p:sldId id="324" r:id="rId9"/>
    <p:sldId id="327" r:id="rId10"/>
    <p:sldId id="329" r:id="rId11"/>
    <p:sldId id="405" r:id="rId12"/>
    <p:sldId id="328" r:id="rId13"/>
    <p:sldId id="330" r:id="rId14"/>
    <p:sldId id="326" r:id="rId15"/>
    <p:sldId id="321" r:id="rId16"/>
    <p:sldId id="322" r:id="rId17"/>
    <p:sldId id="337" r:id="rId18"/>
    <p:sldId id="338" r:id="rId19"/>
    <p:sldId id="339" r:id="rId20"/>
    <p:sldId id="323" r:id="rId21"/>
    <p:sldId id="340" r:id="rId22"/>
    <p:sldId id="331" r:id="rId23"/>
    <p:sldId id="332" r:id="rId24"/>
    <p:sldId id="341" r:id="rId25"/>
    <p:sldId id="342" r:id="rId26"/>
    <p:sldId id="343" r:id="rId27"/>
    <p:sldId id="345" r:id="rId28"/>
    <p:sldId id="346" r:id="rId29"/>
    <p:sldId id="347" r:id="rId30"/>
    <p:sldId id="352" r:id="rId31"/>
    <p:sldId id="353" r:id="rId32"/>
    <p:sldId id="355" r:id="rId33"/>
    <p:sldId id="366" r:id="rId34"/>
    <p:sldId id="368" r:id="rId35"/>
    <p:sldId id="370" r:id="rId36"/>
    <p:sldId id="371" r:id="rId37"/>
    <p:sldId id="372" r:id="rId38"/>
    <p:sldId id="373" r:id="rId39"/>
    <p:sldId id="376" r:id="rId40"/>
    <p:sldId id="377" r:id="rId41"/>
    <p:sldId id="375" r:id="rId42"/>
    <p:sldId id="357" r:id="rId43"/>
    <p:sldId id="378" r:id="rId44"/>
    <p:sldId id="379" r:id="rId45"/>
    <p:sldId id="380" r:id="rId46"/>
    <p:sldId id="382" r:id="rId47"/>
    <p:sldId id="383" r:id="rId48"/>
    <p:sldId id="406" r:id="rId49"/>
    <p:sldId id="407" r:id="rId50"/>
    <p:sldId id="385" r:id="rId51"/>
    <p:sldId id="408" r:id="rId52"/>
    <p:sldId id="384" r:id="rId53"/>
    <p:sldId id="409" r:id="rId54"/>
    <p:sldId id="410" r:id="rId55"/>
    <p:sldId id="411" r:id="rId56"/>
    <p:sldId id="388" r:id="rId57"/>
    <p:sldId id="387" r:id="rId58"/>
    <p:sldId id="389" r:id="rId59"/>
    <p:sldId id="391" r:id="rId60"/>
    <p:sldId id="394" r:id="rId61"/>
    <p:sldId id="396" r:id="rId62"/>
    <p:sldId id="398" r:id="rId63"/>
    <p:sldId id="400" r:id="rId64"/>
    <p:sldId id="402" r:id="rId65"/>
    <p:sldId id="403" r:id="rId66"/>
    <p:sldId id="404" r:id="rId67"/>
    <p:sldId id="31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533" autoAdjust="0"/>
  </p:normalViewPr>
  <p:slideViewPr>
    <p:cSldViewPr snapToGrid="0">
      <p:cViewPr varScale="1">
        <p:scale>
          <a:sx n="78" d="100"/>
          <a:sy n="78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Implementasi</a:t>
          </a:r>
          <a:r>
            <a:rPr lang="en-US" sz="2200" b="1" dirty="0" smtClean="0">
              <a:solidFill>
                <a:schemeClr val="tx1"/>
              </a:solidFill>
            </a:rPr>
            <a:t> MVC : </a:t>
          </a:r>
        </a:p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Studi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Kasus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Sistem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Penjualan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Barang</a:t>
          </a:r>
          <a:endParaRPr lang="en-US" sz="2200" b="1" dirty="0">
            <a:solidFill>
              <a:schemeClr val="tx1"/>
            </a:solidFill>
          </a:endParaRPr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Merancang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Master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Barang</a:t>
          </a:r>
          <a:endParaRPr lang="en-US" sz="2200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E0BDA926-71A6-4B6C-9380-9E52BD46D9B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Menghubungkan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Master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Menu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Utama</a:t>
          </a:r>
          <a:endParaRPr lang="en-US" sz="2200" dirty="0"/>
        </a:p>
      </dgm:t>
    </dgm:pt>
    <dgm:pt modelId="{9CAA4B52-B148-4360-BF2C-4CAC731BDD57}" type="parTrans" cxnId="{A91728F1-0C58-4539-AAF1-DC2068A3E980}">
      <dgm:prSet/>
      <dgm:spPr/>
      <dgm:t>
        <a:bodyPr/>
        <a:lstStyle/>
        <a:p>
          <a:endParaRPr lang="en-US"/>
        </a:p>
      </dgm:t>
    </dgm:pt>
    <dgm:pt modelId="{79A9C315-7BB1-48F3-9AAC-92D5FD3FDAE0}" type="sibTrans" cxnId="{A91728F1-0C58-4539-AAF1-DC2068A3E980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49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 custLinFactNeighborY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920A8525-22D8-47B6-88A8-4A42EAC3F8F4}" type="presOf" srcId="{E0BDA926-71A6-4B6C-9380-9E52BD46D9B9}" destId="{8BCAF4E1-84B1-40A2-BF65-A60C34828BC3}" srcOrd="0" destOrd="1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A91728F1-0C58-4539-AAF1-DC2068A3E980}" srcId="{80B21ED7-0349-448E-9959-14B987BE3CB3}" destId="{E0BDA926-71A6-4B6C-9380-9E52BD46D9B9}" srcOrd="1" destOrd="0" parTransId="{9CAA4B52-B148-4360-BF2C-4CAC731BDD57}" sibTransId="{79A9C315-7BB1-48F3-9AAC-92D5FD3FDAE0}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6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smtClean="0">
                <a:latin typeface="Arial" pitchFamily="34" charset="0"/>
                <a:cs typeface="Arial" pitchFamily="34" charset="0"/>
              </a:rPr>
              <a:t>MEMBUAT FILE MASTER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BARANG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58043"/>
            <a:ext cx="2603502" cy="5106504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Generate 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06" y="1358043"/>
            <a:ext cx="4000500" cy="481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678" y="1358043"/>
            <a:ext cx="45148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VIEW MASTER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232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2</a:t>
            </a:r>
            <a:r>
              <a:rPr lang="nb-NO" sz="3600" b="1" dirty="0" smtClean="0">
                <a:solidFill>
                  <a:srgbClr val="002060"/>
                </a:solidFill>
              </a:rPr>
              <a:t>. 	MODEL MASTER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Model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database.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data di database model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 </a:t>
            </a:r>
            <a:r>
              <a:rPr lang="en-US" sz="2400" dirty="0" err="1"/>
              <a:t>penyaluran</a:t>
            </a:r>
            <a:r>
              <a:rPr lang="en-US" sz="2400" dirty="0"/>
              <a:t> data.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”.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2 file model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Barang.Java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TableModelBarang.Java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Model Master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File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 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06593" y="1428420"/>
            <a:ext cx="11206733" cy="4848225"/>
            <a:chOff x="706593" y="1428420"/>
            <a:chExt cx="11206733" cy="48482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593" y="1428420"/>
              <a:ext cx="7010400" cy="484822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405412" y="1852185"/>
              <a:ext cx="8507914" cy="4281915"/>
              <a:chOff x="3405412" y="1852185"/>
              <a:chExt cx="8507914" cy="42819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05412" y="2061077"/>
                <a:ext cx="4239988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ine Callout 1 (Accent Bar) 5"/>
              <p:cNvSpPr/>
              <p:nvPr/>
            </p:nvSpPr>
            <p:spPr>
              <a:xfrm>
                <a:off x="8212000" y="1852185"/>
                <a:ext cx="3606609" cy="332094"/>
              </a:xfrm>
              <a:prstGeom prst="accentCallout1">
                <a:avLst>
                  <a:gd name="adj1" fmla="val 24128"/>
                  <a:gd name="adj2" fmla="val -1107"/>
                  <a:gd name="adj3" fmla="val 61386"/>
                  <a:gd name="adj4" fmla="val -1377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Barang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60265" y="1961826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05412" y="2988177"/>
                <a:ext cx="4239988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460265" y="292705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Callout 1 (Accent Bar) 9"/>
              <p:cNvSpPr/>
              <p:nvPr/>
            </p:nvSpPr>
            <p:spPr>
              <a:xfrm>
                <a:off x="8212000" y="2455962"/>
                <a:ext cx="3701326" cy="325338"/>
              </a:xfrm>
              <a:prstGeom prst="accentCallout1">
                <a:avLst>
                  <a:gd name="adj1" fmla="val 24128"/>
                  <a:gd name="adj2" fmla="val -1107"/>
                  <a:gd name="adj3" fmla="val 166690"/>
                  <a:gd name="adj4" fmla="val -137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package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Model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19435" y="5853040"/>
                <a:ext cx="779765" cy="28106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38230" y="5741813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Callout 1 (Accent Bar) 12"/>
              <p:cNvSpPr/>
              <p:nvPr/>
            </p:nvSpPr>
            <p:spPr>
              <a:xfrm>
                <a:off x="8212000" y="3096203"/>
                <a:ext cx="3701326" cy="325338"/>
              </a:xfrm>
              <a:prstGeom prst="accentCallout1">
                <a:avLst>
                  <a:gd name="adj1" fmla="val 24128"/>
                  <a:gd name="adj2" fmla="val -1107"/>
                  <a:gd name="adj3" fmla="val 838115"/>
                  <a:gd name="adj4" fmla="val -5153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Finish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Model Master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6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method Setter </a:t>
            </a:r>
            <a:r>
              <a:rPr lang="en-US" dirty="0" err="1" smtClean="0"/>
              <a:t>dan</a:t>
            </a:r>
            <a:r>
              <a:rPr lang="en-US" dirty="0" smtClean="0"/>
              <a:t>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4087" y="2277628"/>
            <a:ext cx="11456445" cy="3514988"/>
            <a:chOff x="514087" y="2277628"/>
            <a:chExt cx="11456445" cy="3514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020" y="2897016"/>
              <a:ext cx="2857500" cy="2895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087" y="2458864"/>
              <a:ext cx="3962400" cy="2400300"/>
            </a:xfrm>
            <a:prstGeom prst="rect">
              <a:avLst/>
            </a:prstGeom>
          </p:spPr>
        </p:pic>
        <p:sp>
          <p:nvSpPr>
            <p:cNvPr id="5" name="Line Callout 1 (Accent Bar) 4"/>
            <p:cNvSpPr/>
            <p:nvPr/>
          </p:nvSpPr>
          <p:spPr>
            <a:xfrm>
              <a:off x="1570145" y="5025063"/>
              <a:ext cx="2505389" cy="767553"/>
            </a:xfrm>
            <a:prstGeom prst="accentCallout1">
              <a:avLst>
                <a:gd name="adj1" fmla="val 24128"/>
                <a:gd name="adj2" fmla="val -1107"/>
                <a:gd name="adj3" fmla="val -64968"/>
                <a:gd name="adj4" fmla="val -135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kanan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disini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kemudian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Menu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Insert Code </a:t>
              </a:r>
              <a:r>
                <a:rPr lang="en-US" sz="14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 Getter And Setter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2446" y="3103631"/>
              <a:ext cx="3551728" cy="109019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25834" y="326244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2446" y="4276597"/>
              <a:ext cx="2478754" cy="24975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79511" y="429024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4648" y="2277628"/>
              <a:ext cx="1495425" cy="214312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5482239" y="234763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1434" y="3079149"/>
              <a:ext cx="1538639" cy="2370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45391" y="3657482"/>
              <a:ext cx="2084499" cy="114512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030887" y="34557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85538" y="5339513"/>
              <a:ext cx="885354" cy="3201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897880" y="51863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Line Callout 1 (Accent Bar) 18"/>
            <p:cNvSpPr/>
            <p:nvPr/>
          </p:nvSpPr>
          <p:spPr>
            <a:xfrm>
              <a:off x="9435077" y="2960680"/>
              <a:ext cx="2505389" cy="367760"/>
            </a:xfrm>
            <a:prstGeom prst="accentCallout1">
              <a:avLst>
                <a:gd name="adj1" fmla="val 24128"/>
                <a:gd name="adj2" fmla="val -1107"/>
                <a:gd name="adj3" fmla="val 167838"/>
                <a:gd name="adj4" fmla="val -46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Centang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semua</a:t>
              </a:r>
              <a:r>
                <a:rPr lang="en-US" sz="1400" dirty="0" smtClean="0">
                  <a:solidFill>
                    <a:schemeClr val="tx1"/>
                  </a:solidFill>
                </a:rPr>
                <a:t> field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9465143" y="4255780"/>
              <a:ext cx="2505389" cy="991889"/>
            </a:xfrm>
            <a:prstGeom prst="accentCallout1">
              <a:avLst>
                <a:gd name="adj1" fmla="val 24128"/>
                <a:gd name="adj2" fmla="val -1107"/>
                <a:gd name="adj3" fmla="val 97508"/>
                <a:gd name="adj4" fmla="val -5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err="1" smtClean="0">
                  <a:solidFill>
                    <a:schemeClr val="tx1"/>
                  </a:solidFill>
                </a:rPr>
                <a:t>Lihat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hasil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 code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Getter and Setter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400" dirty="0" smtClean="0">
                  <a:solidFill>
                    <a:schemeClr val="tx1"/>
                  </a:solidFill>
                </a:rPr>
                <a:t> slide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8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600815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Generate Method Getter and Setter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field </a:t>
            </a:r>
            <a:r>
              <a:rPr lang="en-US" dirty="0" err="1" smtClean="0"/>
              <a:t>pada</a:t>
            </a:r>
            <a:r>
              <a:rPr lang="en-US" dirty="0" smtClean="0"/>
              <a:t> class model </a:t>
            </a:r>
            <a:r>
              <a:rPr lang="en-US" dirty="0" err="1" smtClean="0"/>
              <a:t>Barang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0" y="1850499"/>
            <a:ext cx="3444314" cy="461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14" y="1850499"/>
            <a:ext cx="5262929" cy="46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2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Table Model </a:t>
            </a:r>
            <a:r>
              <a:rPr lang="en-US" dirty="0"/>
              <a:t>Master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view </a:t>
            </a:r>
            <a:r>
              <a:rPr lang="en-US" dirty="0" err="1"/>
              <a:t>atau</a:t>
            </a:r>
            <a:r>
              <a:rPr lang="en-US" dirty="0"/>
              <a:t> frame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Kolom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statis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Table Model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database. </a:t>
            </a:r>
            <a:r>
              <a:rPr lang="en-US" dirty="0"/>
              <a:t>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List,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1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Barang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File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 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Kategori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20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Barang</a:t>
            </a:r>
            <a:r>
              <a:rPr lang="en-US" dirty="0" smtClean="0"/>
              <a:t>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6411" y="1471387"/>
            <a:ext cx="11298889" cy="4800600"/>
            <a:chOff x="626411" y="1485901"/>
            <a:chExt cx="11298889" cy="4800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411" y="1485901"/>
              <a:ext cx="6968000" cy="4800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65712" y="21245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8072300" y="1915685"/>
              <a:ext cx="3853000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TableModelBarang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20565" y="202532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65712" y="30516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20565" y="299055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072300" y="2519462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Model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79735" y="5916540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98530" y="58053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8072300" y="3159703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483568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40" y="2675004"/>
            <a:ext cx="5443749" cy="329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Barang</a:t>
            </a:r>
            <a:r>
              <a:rPr lang="en-US" dirty="0" smtClean="0"/>
              <a:t>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639795"/>
          </a:xfrm>
        </p:spPr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Source class </a:t>
            </a:r>
            <a:r>
              <a:rPr lang="en-US" dirty="0" err="1" smtClean="0"/>
              <a:t>TableModelBarang</a:t>
            </a:r>
            <a:r>
              <a:rPr lang="en-US" dirty="0" smtClean="0"/>
              <a:t>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9694" y="2053290"/>
            <a:ext cx="11356753" cy="4398572"/>
            <a:chOff x="329694" y="2053290"/>
            <a:chExt cx="11356753" cy="4398572"/>
          </a:xfrm>
        </p:grpSpPr>
        <p:grpSp>
          <p:nvGrpSpPr>
            <p:cNvPr id="5" name="Group 4"/>
            <p:cNvGrpSpPr/>
            <p:nvPr/>
          </p:nvGrpSpPr>
          <p:grpSpPr>
            <a:xfrm>
              <a:off x="329694" y="2115109"/>
              <a:ext cx="5828453" cy="1787537"/>
              <a:chOff x="329694" y="2115109"/>
              <a:chExt cx="5828453" cy="178753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94" y="2115109"/>
                <a:ext cx="5828453" cy="178753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50443" y="2481970"/>
                <a:ext cx="4382814" cy="24431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98137" y="2868520"/>
                <a:ext cx="1757116" cy="24721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29694" y="2053290"/>
              <a:ext cx="11356753" cy="4398572"/>
              <a:chOff x="329694" y="2053290"/>
              <a:chExt cx="11356753" cy="439857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29694" y="2161293"/>
                <a:ext cx="11278106" cy="4290569"/>
                <a:chOff x="329694" y="2161293"/>
                <a:chExt cx="11278106" cy="4290569"/>
              </a:xfrm>
            </p:grpSpPr>
            <p:sp>
              <p:nvSpPr>
                <p:cNvPr id="6" name="Line Callout 1 (Accent Bar) 5"/>
                <p:cNvSpPr/>
                <p:nvPr/>
              </p:nvSpPr>
              <p:spPr>
                <a:xfrm rot="5400000">
                  <a:off x="1931419" y="2630181"/>
                  <a:ext cx="2219956" cy="5423405"/>
                </a:xfrm>
                <a:prstGeom prst="accentCallout1">
                  <a:avLst>
                    <a:gd name="adj1" fmla="val 94708"/>
                    <a:gd name="adj2" fmla="val 1055"/>
                    <a:gd name="adj3" fmla="val 95280"/>
                    <a:gd name="adj4" fmla="val -51295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Klik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icon      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kemudian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double click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Implement all abstract method.</a:t>
                  </a:r>
                </a:p>
                <a:p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Keterangan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r>
                    <a:rPr lang="en-US" sz="1400" dirty="0" smtClean="0">
                      <a:solidFill>
                        <a:schemeClr val="tx1"/>
                      </a:solidFill>
                    </a:rPr>
                    <a:t>Icon          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Memberikan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informosi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bahwa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source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atau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line yang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dimaksud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terdapat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error. </a:t>
                  </a:r>
                </a:p>
                <a:p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Pada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kasus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ini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karena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TableModelBarang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menjadi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turunan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dari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AbstractTableModel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dimana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turunannya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diharuskan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mengimplementasikan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method abstract yang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didapat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dari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class interface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TableModel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50443" y="2840409"/>
                  <a:ext cx="424746" cy="275324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8198" y="4372197"/>
                  <a:ext cx="171450" cy="200025"/>
                </a:xfrm>
                <a:prstGeom prst="rect">
                  <a:avLst/>
                </a:prstGeom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976524" y="3055546"/>
                  <a:ext cx="2884276" cy="311768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003" y="5014296"/>
                  <a:ext cx="171450" cy="200025"/>
                </a:xfrm>
                <a:prstGeom prst="rect">
                  <a:avLst/>
                </a:prstGeom>
              </p:spPr>
            </p:pic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6349654" y="2161293"/>
                  <a:ext cx="5258146" cy="6203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Calibri (Body)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400" dirty="0" err="1" smtClean="0"/>
                    <a:t>Berikut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Hasil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dari</a:t>
                  </a:r>
                  <a:r>
                    <a:rPr lang="en-US" sz="1400" dirty="0" smtClean="0"/>
                    <a:t> implement abstract methods, </a:t>
                  </a:r>
                  <a:r>
                    <a:rPr lang="en-US" sz="1400" dirty="0" err="1" smtClean="0"/>
                    <a:t>Lengkapi</a:t>
                  </a:r>
                  <a:r>
                    <a:rPr lang="en-US" sz="1400" dirty="0" smtClean="0"/>
                    <a:t> method-method </a:t>
                  </a:r>
                  <a:r>
                    <a:rPr lang="en-US" sz="1400" dirty="0" err="1" smtClean="0"/>
                    <a:t>tersebut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sesuai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dengan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fungsinya</a:t>
                  </a:r>
                  <a:endParaRPr lang="en-US" sz="1400" dirty="0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5475551" y="205329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429719" y="2729182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184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method yang lain</a:t>
            </a:r>
            <a:r>
              <a:rPr lang="en-US" sz="2400" dirty="0" smtClean="0"/>
              <a:t>, Kita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method </a:t>
            </a:r>
            <a:r>
              <a:rPr lang="en-US" sz="2400" dirty="0" err="1" smtClean="0"/>
              <a:t>Konstruktor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. </a:t>
            </a:r>
            <a:r>
              <a:rPr lang="en-US" sz="2400" dirty="0" err="1" smtClean="0"/>
              <a:t>Ketikan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di </a:t>
            </a:r>
            <a:r>
              <a:rPr lang="en-US" sz="2400" dirty="0" err="1" smtClean="0"/>
              <a:t>kotak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479" y="2265975"/>
            <a:ext cx="7828644" cy="3288874"/>
            <a:chOff x="454479" y="2265975"/>
            <a:chExt cx="7828644" cy="32888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479" y="2265975"/>
              <a:ext cx="7828644" cy="32888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96900" y="3013741"/>
              <a:ext cx="3289299" cy="26285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900" y="3846286"/>
              <a:ext cx="7543800" cy="156391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2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1982" y="1513593"/>
            <a:ext cx="5644968" cy="510650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Melengkapi</a:t>
            </a:r>
            <a:r>
              <a:rPr lang="en-US" sz="1800" dirty="0"/>
              <a:t> method </a:t>
            </a:r>
            <a:r>
              <a:rPr lang="en-US" sz="1800" dirty="0" err="1" smtClean="0"/>
              <a:t>getValueAt</a:t>
            </a:r>
            <a:r>
              <a:rPr lang="en-US" sz="1800" dirty="0" smtClean="0"/>
              <a:t>()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332" y="1513593"/>
            <a:ext cx="5644968" cy="510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getRowCount</a:t>
            </a:r>
            <a:r>
              <a:rPr lang="en-US" sz="1800" dirty="0" smtClean="0"/>
              <a:t>()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getColumnCount</a:t>
            </a:r>
            <a:r>
              <a:rPr lang="en-US" sz="1800" dirty="0" smtClean="0"/>
              <a:t>()</a:t>
            </a:r>
          </a:p>
          <a:p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9450" y="1939267"/>
            <a:ext cx="4392533" cy="1283532"/>
            <a:chOff x="679450" y="1939267"/>
            <a:chExt cx="4392533" cy="1283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50" y="1939267"/>
              <a:ext cx="4392533" cy="12835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55660" y="2443067"/>
              <a:ext cx="2690914" cy="30013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450" y="4330104"/>
            <a:ext cx="4249878" cy="1182688"/>
            <a:chOff x="721839" y="4494212"/>
            <a:chExt cx="4249878" cy="1182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39" y="4494212"/>
              <a:ext cx="4249878" cy="11826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20553" y="4972119"/>
              <a:ext cx="1933579" cy="2856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41076" y="1939267"/>
            <a:ext cx="6572250" cy="4057724"/>
            <a:chOff x="5341076" y="1939267"/>
            <a:chExt cx="6572250" cy="40577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1076" y="1939267"/>
              <a:ext cx="6572250" cy="40577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322784" y="2285999"/>
              <a:ext cx="5412016" cy="353802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52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Barang</a:t>
            </a:r>
            <a:r>
              <a:rPr lang="en-US" dirty="0" smtClean="0"/>
              <a:t>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523285" cy="5106504"/>
          </a:xfrm>
        </p:spPr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Method </a:t>
            </a:r>
            <a:r>
              <a:rPr lang="en-US" dirty="0" err="1" smtClean="0"/>
              <a:t>getColumnName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322" y="1110344"/>
            <a:ext cx="6465936" cy="53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MODEL MASTER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89796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3.    DAO (DATA ACCESS OBJECT)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MASTER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0824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Data Access Object (DAO)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object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abstract interface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database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persistence. </a:t>
            </a:r>
          </a:p>
          <a:p>
            <a:pPr algn="just"/>
            <a:r>
              <a:rPr lang="en-US" sz="2400" dirty="0"/>
              <a:t>DAO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mengekspos</a:t>
            </a:r>
            <a:r>
              <a:rPr lang="en-US" sz="2400" dirty="0"/>
              <a:t> detail database.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separation of concern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diatasnya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abstrak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</a:t>
            </a:r>
            <a:r>
              <a:rPr lang="en-US" sz="2400" dirty="0" err="1"/>
              <a:t>diimplementasikan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kali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DAO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entity </a:t>
            </a:r>
            <a:r>
              <a:rPr lang="en-US" sz="2400" dirty="0" err="1"/>
              <a:t>atau</a:t>
            </a:r>
            <a:r>
              <a:rPr lang="en-US" sz="2400" dirty="0"/>
              <a:t> model.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DAO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/>
              <a:t>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DaoBarang.Java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“</a:t>
            </a:r>
            <a:r>
              <a:rPr lang="en-US" dirty="0" err="1" smtClean="0"/>
              <a:t>DaoBarang</a:t>
            </a:r>
            <a:r>
              <a:rPr lang="en-US" dirty="0" smtClean="0"/>
              <a:t>” </a:t>
            </a:r>
            <a:r>
              <a:rPr lang="en-US" dirty="0" err="1"/>
              <a:t>meng</a:t>
            </a:r>
            <a:r>
              <a:rPr lang="en-US" dirty="0"/>
              <a:t>-implements class interface </a:t>
            </a:r>
            <a:r>
              <a:rPr lang="en-US" dirty="0" smtClean="0"/>
              <a:t>“</a:t>
            </a:r>
            <a:r>
              <a:rPr lang="en-US" dirty="0" err="1" smtClean="0"/>
              <a:t>ModelDao</a:t>
            </a:r>
            <a:r>
              <a:rPr lang="en-US" dirty="0" smtClean="0"/>
              <a:t>”.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mendeklarasikan</a:t>
            </a:r>
            <a:r>
              <a:rPr lang="en-US" dirty="0"/>
              <a:t> query Insert, Update, Delete, </a:t>
            </a:r>
            <a:r>
              <a:rPr lang="en-US" dirty="0" err="1"/>
              <a:t>dan</a:t>
            </a:r>
            <a:r>
              <a:rPr lang="en-US" dirty="0"/>
              <a:t> Select.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Class DaoBarang.java </a:t>
            </a:r>
            <a:r>
              <a:rPr lang="en-US" dirty="0" err="1" smtClean="0"/>
              <a:t>berisi</a:t>
            </a:r>
            <a:r>
              <a:rPr lang="en-US" dirty="0" smtClean="0"/>
              <a:t> method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Menu 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5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0619" y="1387112"/>
            <a:ext cx="11160137" cy="4829175"/>
            <a:chOff x="680619" y="1387112"/>
            <a:chExt cx="11160137" cy="4829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669" y="1387112"/>
              <a:ext cx="7000875" cy="48291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619" y="1387112"/>
              <a:ext cx="7000875" cy="48291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2842" y="19939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8139430" y="1785059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DaoBarang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87695" y="189470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2842" y="29210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7695" y="285992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>
              <a:off x="8139430" y="2388836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46865" y="5785914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65660" y="56746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8139430" y="3029077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8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4831307"/>
            <a:ext cx="11754394" cy="16363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/>
              <a:t>method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slide </a:t>
            </a:r>
            <a:r>
              <a:rPr lang="en-US" sz="2400" dirty="0" err="1"/>
              <a:t>berikutnya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7470" y="1293077"/>
            <a:ext cx="7131964" cy="2622257"/>
            <a:chOff x="647470" y="1293077"/>
            <a:chExt cx="7131964" cy="26222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70" y="1293077"/>
              <a:ext cx="7131964" cy="26222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6046" y="2591444"/>
              <a:ext cx="424746" cy="2753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0413" y="2880836"/>
              <a:ext cx="3553653" cy="31076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045" y="2062587"/>
              <a:ext cx="4130225" cy="3716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2835" y="2508692"/>
              <a:ext cx="3278636" cy="3580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79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en-US" sz="2200" dirty="0" err="1" smtClean="0">
                <a:latin typeface="+mn-lt"/>
                <a:cs typeface="Arial" pitchFamily="34" charset="0"/>
              </a:rPr>
              <a:t>Komponen</a:t>
            </a:r>
            <a:r>
              <a:rPr lang="en-US" sz="2200" dirty="0" smtClean="0">
                <a:latin typeface="+mn-lt"/>
                <a:cs typeface="Arial" pitchFamily="34" charset="0"/>
              </a:rPr>
              <a:t> yang </a:t>
            </a:r>
            <a:r>
              <a:rPr lang="en-US" sz="2200" dirty="0" err="1" smtClean="0">
                <a:latin typeface="+mn-lt"/>
                <a:cs typeface="Arial" pitchFamily="34" charset="0"/>
              </a:rPr>
              <a:t>akan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dibuat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untuk</a:t>
            </a:r>
            <a:r>
              <a:rPr lang="en-US" sz="2200" dirty="0" smtClean="0">
                <a:latin typeface="+mn-lt"/>
                <a:cs typeface="Arial" pitchFamily="34" charset="0"/>
              </a:rPr>
              <a:t> File Master </a:t>
            </a:r>
            <a:r>
              <a:rPr lang="en-US" sz="2200" dirty="0" err="1" smtClean="0">
                <a:latin typeface="+mn-lt"/>
                <a:cs typeface="Arial" pitchFamily="34" charset="0"/>
              </a:rPr>
              <a:t>Kategori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Barang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adalah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sebagai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r>
              <a:rPr lang="en-US" sz="2200" dirty="0" smtClean="0">
                <a:latin typeface="+mn-lt"/>
                <a:cs typeface="Arial" pitchFamily="34" charset="0"/>
              </a:rPr>
              <a:t>: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VIEW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MODEL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DAO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Merancang</a:t>
            </a:r>
            <a:r>
              <a:rPr lang="en-US" dirty="0" smtClean="0"/>
              <a:t>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31630" y="1553837"/>
            <a:ext cx="558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Listing Program di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meng-implementasikan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method abstract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interface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Class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implements class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data class </a:t>
            </a:r>
            <a:r>
              <a:rPr lang="en-US" sz="2400" dirty="0" err="1" smtClean="0"/>
              <a:t>Barang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Selanjutnya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melengkapi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masing-masing</a:t>
            </a:r>
            <a:r>
              <a:rPr lang="en-US" sz="2400" b="1" dirty="0" smtClean="0">
                <a:solidFill>
                  <a:srgbClr val="FF0000"/>
                </a:solidFill>
              </a:rPr>
              <a:t> method 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9" y="1214804"/>
            <a:ext cx="59912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 </a:t>
            </a:r>
            <a:r>
              <a:rPr lang="en-US" dirty="0" err="1" smtClean="0"/>
              <a:t>ketik</a:t>
            </a:r>
            <a:r>
              <a:rPr lang="en-US" dirty="0" smtClean="0"/>
              <a:t> script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4 - 15),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package yang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class. 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22724" y="1110344"/>
            <a:ext cx="6395986" cy="5259736"/>
            <a:chOff x="5122724" y="1110344"/>
            <a:chExt cx="6395986" cy="52597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2724" y="1110344"/>
              <a:ext cx="6395986" cy="52597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75190" y="2100649"/>
              <a:ext cx="6019642" cy="401879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365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5" y="1190294"/>
            <a:ext cx="7686673" cy="3381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202053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varibel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19-28). </a:t>
            </a:r>
            <a:r>
              <a:rPr lang="en-US" dirty="0" err="1" smtClean="0"/>
              <a:t>Varibel</a:t>
            </a:r>
            <a:r>
              <a:rPr lang="en-US" dirty="0" smtClean="0"/>
              <a:t>-variable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statement query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31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DaoBarang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99545" y="1547446"/>
            <a:ext cx="7013779" cy="28557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Class 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insert()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data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72" y="487339"/>
            <a:ext cx="7241223" cy="59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Class DaoBarang.java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update()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data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4" y="1153549"/>
            <a:ext cx="7417344" cy="4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delete()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48" y="1178540"/>
            <a:ext cx="7696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Class DaoBarang.java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174943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getAll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record </a:t>
            </a:r>
            <a:r>
              <a:rPr lang="en-US" dirty="0" err="1" smtClean="0"/>
              <a:t>barang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4" y="177849"/>
            <a:ext cx="7539257" cy="64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Class DaoBarang.java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3892368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getCari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4" y="107794"/>
            <a:ext cx="7164944" cy="6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DAO MASTER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973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0586" y="1363971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4. </a:t>
            </a:r>
            <a:r>
              <a:rPr lang="nb-NO" sz="3600" b="1" dirty="0" smtClean="0">
                <a:solidFill>
                  <a:srgbClr val="002060"/>
                </a:solidFill>
              </a:rPr>
              <a:t>CONTROLLER MASTER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2735571"/>
            <a:ext cx="10824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Method-method yang </a:t>
            </a:r>
            <a:r>
              <a:rPr lang="en-US" sz="2400" dirty="0" err="1"/>
              <a:t>ada</a:t>
            </a:r>
            <a:r>
              <a:rPr lang="en-US" sz="2400" dirty="0"/>
              <a:t> di class controller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pengendali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pemroses</a:t>
            </a:r>
            <a:r>
              <a:rPr lang="en-US" sz="2400" dirty="0"/>
              <a:t> data </a:t>
            </a:r>
            <a:r>
              <a:rPr lang="en-US" sz="2400" dirty="0" err="1"/>
              <a:t>kedalam</a:t>
            </a:r>
            <a:r>
              <a:rPr lang="en-US" sz="2400" dirty="0"/>
              <a:t> Frame.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Frame </a:t>
            </a:r>
            <a:r>
              <a:rPr lang="en-US" sz="2400" dirty="0" err="1"/>
              <a:t>atau</a:t>
            </a:r>
            <a:r>
              <a:rPr lang="en-US" sz="2400" dirty="0"/>
              <a:t> View.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Controller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1 file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  <a:r>
              <a:rPr lang="en-US" sz="2400" b="1" dirty="0" err="1" smtClean="0">
                <a:solidFill>
                  <a:srgbClr val="C00000"/>
                </a:solidFill>
              </a:rPr>
              <a:t>ControllerBarang.Java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1. VIEW MASTER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View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user interface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.</a:t>
            </a:r>
          </a:p>
          <a:p>
            <a:r>
              <a:rPr lang="en-US" sz="2200" dirty="0" err="1"/>
              <a:t>Semua</a:t>
            </a:r>
            <a:r>
              <a:rPr lang="en-US" sz="2200" dirty="0"/>
              <a:t> file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Package </a:t>
            </a:r>
            <a:r>
              <a:rPr lang="en-US" sz="2200" dirty="0" smtClean="0"/>
              <a:t>“</a:t>
            </a:r>
            <a:r>
              <a:rPr lang="en-US" sz="2200" b="1" dirty="0" smtClean="0">
                <a:solidFill>
                  <a:srgbClr val="C00000"/>
                </a:solidFill>
              </a:rPr>
              <a:t>View</a:t>
            </a:r>
            <a:r>
              <a:rPr lang="en-US" sz="2200" dirty="0" smtClean="0"/>
              <a:t>”.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1 file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 </a:t>
            </a:r>
            <a:r>
              <a:rPr lang="en-US" sz="2200" b="1" dirty="0" err="1" smtClean="0">
                <a:solidFill>
                  <a:srgbClr val="C00000"/>
                </a:solidFill>
              </a:rPr>
              <a:t>MasterBarang.Java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Controller ControllerBarang.java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Ikuti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932" y="2282286"/>
            <a:ext cx="11366527" cy="4185411"/>
            <a:chOff x="158932" y="2282286"/>
            <a:chExt cx="11366527" cy="4185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932" y="2282286"/>
              <a:ext cx="6066774" cy="41854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8595" y="2432708"/>
              <a:ext cx="9466864" cy="3961735"/>
              <a:chOff x="2268664" y="2432708"/>
              <a:chExt cx="9466864" cy="3961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78312" y="2813329"/>
                <a:ext cx="3896842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ine Callout 1 (Accent Bar) 7"/>
              <p:cNvSpPr/>
              <p:nvPr/>
            </p:nvSpPr>
            <p:spPr>
              <a:xfrm>
                <a:off x="6878500" y="243270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119348"/>
                  <a:gd name="adj4" fmla="val -87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Project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SistemPenjualan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4337" y="270041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68664" y="3531060"/>
                <a:ext cx="576136" cy="20274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64" y="3209212"/>
                <a:ext cx="2401589" cy="2381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71964" y="6098455"/>
                <a:ext cx="746552" cy="2959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86996" y="3119169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23346" y="344734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61575" y="5987228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6878500" y="297674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0303"/>
                  <a:gd name="adj4" fmla="val -9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File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 Class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6878500" y="3572142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3424"/>
                  <a:gd name="adj4" fmla="val -804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Kategori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Callout 1 (Accent Bar) 17"/>
              <p:cNvSpPr/>
              <p:nvPr/>
            </p:nvSpPr>
            <p:spPr>
              <a:xfrm>
                <a:off x="6878500" y="404547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694509"/>
                  <a:gd name="adj4" fmla="val -47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Next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977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8454" y="1411885"/>
            <a:ext cx="11484872" cy="4750813"/>
            <a:chOff x="428454" y="1411885"/>
            <a:chExt cx="11484872" cy="4750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454" y="1411885"/>
              <a:ext cx="6864363" cy="47508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19553" y="2022032"/>
              <a:ext cx="4197064" cy="2175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7826141" y="1813140"/>
              <a:ext cx="4087185" cy="293185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ControllerBarang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74406" y="1922782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9553" y="2949132"/>
              <a:ext cx="4197064" cy="2175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74406" y="2888006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7826141" y="2416917"/>
              <a:ext cx="3663855" cy="287221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Controller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33576" y="5813995"/>
              <a:ext cx="771871" cy="2481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752371" y="5702769"/>
              <a:ext cx="254129" cy="1963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7826141" y="3057158"/>
              <a:ext cx="3663855" cy="287221"/>
            </a:xfrm>
            <a:prstGeom prst="accentCallout1">
              <a:avLst>
                <a:gd name="adj1" fmla="val 24128"/>
                <a:gd name="adj2" fmla="val -1107"/>
                <a:gd name="adj3" fmla="val 886356"/>
                <a:gd name="adj4" fmla="val -513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08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166830" cy="510650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-import package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Controller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Dao.Barang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Dao.DaoKategoriBarang</a:t>
            </a:r>
            <a:r>
              <a:rPr lang="en-US" dirty="0" smtClean="0"/>
              <a:t>, class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method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Helper.AutoNumber</a:t>
            </a:r>
            <a:r>
              <a:rPr lang="en-US" dirty="0" smtClean="0"/>
              <a:t>, class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Helper.MyPlainDocument</a:t>
            </a:r>
            <a:r>
              <a:rPr lang="en-US" dirty="0" smtClean="0"/>
              <a:t>, class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properties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/>
              <a:t>JTextField</a:t>
            </a:r>
            <a:r>
              <a:rPr lang="en-US" dirty="0"/>
              <a:t>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ditampung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JTextField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Model.Barang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class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perwujudan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Model.TableModeBarang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class model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AbstractTableModel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template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View.MasterBarang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User Interface </a:t>
            </a:r>
            <a:r>
              <a:rPr lang="en-US" dirty="0" err="1" smtClean="0"/>
              <a:t>atauView</a:t>
            </a:r>
            <a:r>
              <a:rPr lang="en-US" dirty="0" smtClean="0"/>
              <a:t> master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java.util.List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mnyimpan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list.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javax.swing.JOptionPane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/>
              <a:t> </a:t>
            </a:r>
            <a:r>
              <a:rPr lang="en-US" dirty="0" smtClean="0"/>
              <a:t>dialog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43" y="1110344"/>
            <a:ext cx="6099654" cy="41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9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17 – 23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variable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26 – 39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konstroktur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ControllerBarang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ke-36,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(TYPE_TEXT)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(50)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txtNamaBarang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ke-37,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inputan</a:t>
            </a:r>
            <a:r>
              <a:rPr lang="en-US" dirty="0" smtClean="0"/>
              <a:t> (TYPE_DOUBLE)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txtHarga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ke-38,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(</a:t>
            </a:r>
            <a:r>
              <a:rPr lang="en-US" dirty="0" smtClean="0"/>
              <a:t>TYPE_INT)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(</a:t>
            </a:r>
            <a:r>
              <a:rPr lang="en-US" dirty="0" smtClean="0"/>
              <a:t>5) </a:t>
            </a:r>
            <a:r>
              <a:rPr lang="en-US" dirty="0" err="1"/>
              <a:t>inputan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txtStok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589" y="1361193"/>
            <a:ext cx="6705737" cy="47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6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100" b="1" dirty="0" smtClean="0"/>
              <a:t>Method reset()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menginisiasi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form </a:t>
            </a:r>
            <a:r>
              <a:rPr lang="en-US" dirty="0" err="1" smtClean="0"/>
              <a:t>ditampilkan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42,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data yang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cmdKodeKategori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index ke-0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25,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txtKodeBarang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56, </a:t>
            </a:r>
            <a:r>
              <a:rPr lang="en-US" dirty="0" err="1" smtClean="0"/>
              <a:t>memanggil</a:t>
            </a:r>
            <a:r>
              <a:rPr lang="en-US" dirty="0" smtClean="0"/>
              <a:t> method </a:t>
            </a:r>
            <a:r>
              <a:rPr lang="en-US" dirty="0" err="1" smtClean="0"/>
              <a:t>isiComboKategori</a:t>
            </a:r>
            <a:r>
              <a:rPr lang="en-US" dirty="0" smtClean="0"/>
              <a:t>()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57, </a:t>
            </a:r>
            <a:r>
              <a:rPr lang="en-US" dirty="0" err="1"/>
              <a:t>memanggil</a:t>
            </a:r>
            <a:r>
              <a:rPr lang="en-US" dirty="0"/>
              <a:t> method </a:t>
            </a:r>
            <a:r>
              <a:rPr lang="en-US" dirty="0" err="1" smtClean="0"/>
              <a:t>isiComboSatuan</a:t>
            </a:r>
            <a:r>
              <a:rPr lang="en-US" dirty="0" smtClean="0"/>
              <a:t>()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smtClean="0"/>
              <a:t>58, </a:t>
            </a:r>
            <a:r>
              <a:rPr lang="en-US" dirty="0" err="1"/>
              <a:t>memanggil</a:t>
            </a:r>
            <a:r>
              <a:rPr lang="en-US" dirty="0"/>
              <a:t> method </a:t>
            </a:r>
            <a:r>
              <a:rPr lang="en-US" dirty="0" err="1" smtClean="0"/>
              <a:t>isiTable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01" y="1541144"/>
            <a:ext cx="7025697" cy="40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6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064090"/>
            <a:ext cx="11630828" cy="3403607"/>
          </a:xfrm>
        </p:spPr>
        <p:txBody>
          <a:bodyPr>
            <a:normAutofit fontScale="85000" lnSpcReduction="20000"/>
          </a:bodyPr>
          <a:lstStyle/>
          <a:p>
            <a:pPr marL="3138488" indent="-3138488">
              <a:lnSpc>
                <a:spcPct val="120000"/>
              </a:lnSpc>
              <a:spcAft>
                <a:spcPts val="500"/>
              </a:spcAft>
              <a:buNone/>
              <a:tabLst>
                <a:tab pos="3138488" algn="l"/>
              </a:tabLst>
            </a:pPr>
            <a:r>
              <a:rPr lang="en-US" sz="2800" b="1" dirty="0" smtClean="0"/>
              <a:t>Method </a:t>
            </a:r>
            <a:r>
              <a:rPr lang="en-US" sz="2800" b="1" dirty="0" err="1" smtClean="0"/>
              <a:t>isiTable</a:t>
            </a:r>
            <a:r>
              <a:rPr lang="en-US" sz="2800" b="1" dirty="0" smtClean="0"/>
              <a:t>()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 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databse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 View Master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62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getAll</a:t>
            </a:r>
            <a:r>
              <a:rPr lang="en-US" dirty="0" smtClean="0"/>
              <a:t>()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DaoBarang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63</a:t>
            </a:r>
            <a:r>
              <a:rPr lang="en-US" dirty="0" smtClean="0"/>
              <a:t>,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TableModelBarang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listBarang</a:t>
            </a:r>
            <a:r>
              <a:rPr lang="en-US" dirty="0" smtClean="0"/>
              <a:t>.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tableBarang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inisialisi</a:t>
            </a:r>
            <a:r>
              <a:rPr lang="en-US" dirty="0" smtClean="0"/>
              <a:t> table model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64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getTblBarang</a:t>
            </a:r>
            <a:r>
              <a:rPr lang="en-US" dirty="0" smtClean="0"/>
              <a:t>().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table model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63 </a:t>
            </a:r>
            <a:r>
              <a:rPr lang="en-US" dirty="0" err="1" smtClean="0"/>
              <a:t>melalui</a:t>
            </a:r>
            <a:r>
              <a:rPr lang="en-US" dirty="0" smtClean="0"/>
              <a:t> method </a:t>
            </a:r>
            <a:r>
              <a:rPr lang="en-US" dirty="0" err="1" smtClean="0"/>
              <a:t>setModel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8" y="1110344"/>
            <a:ext cx="11056620" cy="17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0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ControllerBarang.java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1279794"/>
            <a:ext cx="3881539" cy="51879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 smtClean="0"/>
              <a:t>Method </a:t>
            </a:r>
            <a:r>
              <a:rPr lang="en-US" sz="2600" b="1" dirty="0" err="1" smtClean="0"/>
              <a:t>isiField</a:t>
            </a:r>
            <a:r>
              <a:rPr lang="en-US" sz="2600" b="1" dirty="0" smtClean="0"/>
              <a:t>(), </a:t>
            </a:r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text field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listKategoriBarang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TableModelKategoriBarang</a:t>
            </a:r>
            <a:r>
              <a:rPr lang="en-US" dirty="0" smtClean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keberapa</a:t>
            </a:r>
            <a:r>
              <a:rPr lang="en-US" dirty="0"/>
              <a:t> yang </a:t>
            </a:r>
            <a:r>
              <a:rPr lang="en-US" dirty="0" err="1"/>
              <a:t>diklik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Parameter row </a:t>
            </a:r>
            <a:r>
              <a:rPr lang="en-US" dirty="0" err="1" smtClean="0"/>
              <a:t>pada</a:t>
            </a:r>
            <a:r>
              <a:rPr lang="en-US" dirty="0" smtClean="0"/>
              <a:t> method </a:t>
            </a:r>
            <a:r>
              <a:rPr lang="en-US" dirty="0" err="1" smtClean="0"/>
              <a:t>isiField</a:t>
            </a:r>
            <a:r>
              <a:rPr lang="en-US" dirty="0" smtClean="0"/>
              <a:t>(), </a:t>
            </a:r>
            <a:r>
              <a:rPr lang="en-US" dirty="0" err="1" smtClean="0"/>
              <a:t>merupakan</a:t>
            </a:r>
            <a:r>
              <a:rPr lang="en-US" dirty="0" smtClean="0"/>
              <a:t> index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table. </a:t>
            </a:r>
            <a:br>
              <a:rPr lang="en-US" dirty="0" smtClean="0"/>
            </a:br>
            <a:r>
              <a:rPr lang="en-US" dirty="0" smtClean="0"/>
              <a:t>Index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189" y="1279793"/>
            <a:ext cx="76962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3723751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/>
              <a:t>Method </a:t>
            </a:r>
            <a:r>
              <a:rPr lang="en-US" sz="2600" b="1" dirty="0" err="1" smtClean="0"/>
              <a:t>isiComboKategori</a:t>
            </a:r>
            <a:r>
              <a:rPr lang="en-US" sz="2600" b="1" dirty="0" smtClean="0"/>
              <a:t>(), </a:t>
            </a:r>
            <a:r>
              <a:rPr lang="en-US" dirty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cmbKategori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3" y="1361193"/>
            <a:ext cx="8169320" cy="43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7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3723751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/>
              <a:t>Method </a:t>
            </a:r>
            <a:r>
              <a:rPr lang="en-US" sz="2600" b="1" dirty="0" err="1" smtClean="0"/>
              <a:t>isiComboSatuan</a:t>
            </a:r>
            <a:r>
              <a:rPr lang="en-US" sz="2600" b="1" dirty="0" smtClean="0"/>
              <a:t>(), </a:t>
            </a:r>
            <a:r>
              <a:rPr lang="en-US" dirty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cmbSatuan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array.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310" y="1989625"/>
            <a:ext cx="7732016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06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756454"/>
            <a:ext cx="11630828" cy="27112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getDataFormKategoriBarang</a:t>
            </a:r>
            <a:r>
              <a:rPr lang="en-US" sz="2400" b="1" dirty="0" smtClean="0"/>
              <a:t>()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method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class </a:t>
            </a:r>
            <a:r>
              <a:rPr lang="en-US" dirty="0" err="1" smtClean="0"/>
              <a:t>ContollerBarang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keyword private.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</a:t>
            </a:r>
            <a:r>
              <a:rPr lang="en-US" dirty="0" err="1" smtClean="0"/>
              <a:t>memanggilnya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8" y="1110344"/>
            <a:ext cx="11630828" cy="25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VIEW Master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Buka</a:t>
            </a:r>
            <a:r>
              <a:rPr lang="en-US" sz="2200" dirty="0" smtClean="0">
                <a:latin typeface="+mn-lt"/>
                <a:cs typeface="Arial" pitchFamily="34" charset="0"/>
              </a:rPr>
              <a:t> Project </a:t>
            </a:r>
            <a:r>
              <a:rPr lang="en-US" sz="2200" dirty="0" err="1" smtClean="0">
                <a:latin typeface="+mn-lt"/>
                <a:cs typeface="Arial" pitchFamily="34" charset="0"/>
              </a:rPr>
              <a:t>SistemPenjualan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Pilih</a:t>
            </a:r>
            <a:r>
              <a:rPr lang="en-US" sz="2200" dirty="0" smtClean="0">
                <a:latin typeface="+mn-lt"/>
                <a:cs typeface="Arial" pitchFamily="34" charset="0"/>
              </a:rPr>
              <a:t> Menu File </a:t>
            </a:r>
            <a:r>
              <a:rPr lang="en-US" sz="2200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New File</a:t>
            </a:r>
            <a:endParaRPr lang="en-US" sz="2200" dirty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366" y="2459364"/>
            <a:ext cx="11021962" cy="4021981"/>
            <a:chOff x="194680" y="2579203"/>
            <a:chExt cx="11021962" cy="40219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80" y="2579203"/>
              <a:ext cx="5841449" cy="40219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26364" y="3106529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9377" y="3605458"/>
              <a:ext cx="2271091" cy="18277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54" y="6267985"/>
              <a:ext cx="618435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359614" y="3004457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9093"/>
                <a:gd name="adj4" fmla="val -79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359613" y="3540148"/>
              <a:ext cx="4857028" cy="589892"/>
            </a:xfrm>
            <a:prstGeom prst="accentCallout1">
              <a:avLst>
                <a:gd name="adj1" fmla="val 24128"/>
                <a:gd name="adj2" fmla="val -1107"/>
                <a:gd name="adj3" fmla="val 10368"/>
                <a:gd name="adj4" fmla="val -67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JFrame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Form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merupakan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salah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satu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Swing Container yang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berfungsi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menampung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objek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ditampilkan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berupa</a:t>
              </a:r>
              <a:r>
                <a:rPr lang="en-US" sz="1400" dirty="0" smtClean="0">
                  <a:solidFill>
                    <a:schemeClr val="tx1"/>
                  </a:solidFill>
                </a:rPr>
                <a:t> window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359612" y="4408885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-150679"/>
                <a:gd name="adj4" fmla="val -605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Swing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GUI Form</a:t>
              </a: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9157" y="3921617"/>
              <a:ext cx="1374583" cy="2084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125376" y="38166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16571" y="300791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85195" y="347439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068416" y="616905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6359612" y="4972431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441693"/>
                <a:gd name="adj4" fmla="val -42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13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328662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/>
              <a:t>Method </a:t>
            </a:r>
            <a:r>
              <a:rPr lang="en-US" sz="2600" b="1" dirty="0" err="1" smtClean="0"/>
              <a:t>validasiData</a:t>
            </a:r>
            <a:r>
              <a:rPr lang="en-US" sz="2600" b="1" dirty="0" smtClean="0"/>
              <a:t>(), </a:t>
            </a:r>
            <a:r>
              <a:rPr lang="en-US" dirty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class </a:t>
            </a:r>
            <a:r>
              <a:rPr lang="en-US" dirty="0" err="1" smtClean="0"/>
              <a:t>ControllerBarang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 entry data </a:t>
            </a:r>
            <a:r>
              <a:rPr lang="en-US" dirty="0" err="1" smtClean="0"/>
              <a:t>barang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/error.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data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276" y="1361193"/>
            <a:ext cx="72580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8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487340"/>
            <a:ext cx="11024883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insert()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38" y="1791730"/>
            <a:ext cx="7812487" cy="39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487340"/>
            <a:ext cx="11024883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update()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67" y="1791730"/>
            <a:ext cx="7965573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2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487340"/>
            <a:ext cx="11024883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delete()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86" y="2565966"/>
            <a:ext cx="10445253" cy="36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2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487340"/>
            <a:ext cx="11024883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ControllerBarang.java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</a:t>
            </a:r>
            <a:r>
              <a:rPr lang="en-US" dirty="0" err="1" smtClean="0"/>
              <a:t>cari</a:t>
            </a:r>
            <a:r>
              <a:rPr lang="en-US" dirty="0" smtClean="0"/>
              <a:t>()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4" y="2587429"/>
            <a:ext cx="11519239" cy="13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5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CONTROLLER MASTER BARANG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956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KEMBALI KE VIEW MASTER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25156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MasterBarang.java)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11754394" cy="690029"/>
          </a:xfrm>
        </p:spPr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import class controller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805" y="2791772"/>
            <a:ext cx="11754394" cy="632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ControllerBarang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5751" y="3441300"/>
            <a:ext cx="10255769" cy="2579672"/>
            <a:chOff x="435751" y="3441300"/>
            <a:chExt cx="10255769" cy="2579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751" y="3441300"/>
              <a:ext cx="10255769" cy="25796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6525" y="3479308"/>
              <a:ext cx="9431579" cy="3824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3177" y="4854805"/>
              <a:ext cx="9340757" cy="6597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8" y="2074834"/>
            <a:ext cx="7736261" cy="7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6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04137" cy="22838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Simpan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69" y="1628017"/>
            <a:ext cx="6810375" cy="2686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2" y="4860883"/>
            <a:ext cx="11292741" cy="11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4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167408" cy="25038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1264" y="4408721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Ubah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16" y="1633042"/>
            <a:ext cx="6696075" cy="2600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35" y="4895837"/>
            <a:ext cx="11030756" cy="11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7904" y="2106095"/>
            <a:ext cx="10973256" cy="4088176"/>
            <a:chOff x="497904" y="2106095"/>
            <a:chExt cx="10973256" cy="4088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904" y="2106095"/>
              <a:ext cx="5914120" cy="408817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708631" y="2470698"/>
              <a:ext cx="8762529" cy="3602724"/>
              <a:chOff x="2708631" y="2470698"/>
              <a:chExt cx="8762529" cy="36027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08631" y="2622382"/>
                <a:ext cx="3684105" cy="22115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98838" y="257199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" name="Line Callout 1 (Accent Bar) 6"/>
              <p:cNvSpPr/>
              <p:nvPr/>
            </p:nvSpPr>
            <p:spPr>
              <a:xfrm>
                <a:off x="6606504" y="247069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42065"/>
                  <a:gd name="adj4" fmla="val -432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Nama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MasterBarang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08631" y="3416023"/>
                <a:ext cx="3684105" cy="18277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98838" y="3317413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Callout 1 (Accent Bar) 9"/>
              <p:cNvSpPr/>
              <p:nvPr/>
            </p:nvSpPr>
            <p:spPr>
              <a:xfrm>
                <a:off x="6606504" y="3127389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4761"/>
                  <a:gd name="adj4" fmla="val -403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Isi Package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View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37409" y="5848778"/>
                <a:ext cx="610326" cy="22464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986602" y="5742416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Line Callout 1 (Accent Bar) 12"/>
              <p:cNvSpPr/>
              <p:nvPr/>
            </p:nvSpPr>
            <p:spPr>
              <a:xfrm>
                <a:off x="6614132" y="3673681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44742"/>
                  <a:gd name="adj4" fmla="val -2968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Finish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785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86023" cy="2161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932" y="432634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Hapus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0" y="4813457"/>
            <a:ext cx="10143667" cy="1019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6" y="1478365"/>
            <a:ext cx="7010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0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5231934" cy="2212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396681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Batal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1" y="4645769"/>
            <a:ext cx="10759350" cy="116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801" y="1576035"/>
            <a:ext cx="6486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3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6105390" cy="2106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mouseClicked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/>
              <a:t>mouseClicked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Mouse </a:t>
            </a:r>
            <a:r>
              <a:rPr lang="en-US" dirty="0"/>
              <a:t> </a:t>
            </a:r>
            <a:r>
              <a:rPr lang="en-US" dirty="0" err="1" smtClean="0"/>
              <a:t>mouseClicked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1"/>
            <a:ext cx="11754394" cy="42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Mouse Click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Tabel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Kategori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Barang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64" y="5314912"/>
            <a:ext cx="10272058" cy="1043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144" y="1361194"/>
            <a:ext cx="5239703" cy="3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1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Master </a:t>
            </a:r>
            <a:r>
              <a:rPr lang="en-US" dirty="0" err="1"/>
              <a:t>Barang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MasterBarang.java)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5313820" cy="2474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keyReleased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textfield</a:t>
            </a:r>
            <a:r>
              <a:rPr lang="en-US" dirty="0" smtClean="0"/>
              <a:t> </a:t>
            </a:r>
            <a:r>
              <a:rPr lang="en-US" dirty="0" err="1" smtClean="0"/>
              <a:t>txtKataKunciPencarian</a:t>
            </a:r>
            <a:r>
              <a:rPr lang="en-US" dirty="0" smtClean="0"/>
              <a:t>. </a:t>
            </a:r>
            <a:r>
              <a:rPr lang="en-US" dirty="0" err="1"/>
              <a:t>keyReleased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keyboard </a:t>
            </a:r>
            <a:r>
              <a:rPr lang="en-US" dirty="0" err="1" smtClean="0"/>
              <a:t>dilepas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Key</a:t>
            </a:r>
            <a:r>
              <a:rPr lang="en-US" dirty="0" smtClean="0"/>
              <a:t> </a:t>
            </a:r>
            <a:r>
              <a:rPr lang="en-US" dirty="0" err="1"/>
              <a:t>keyReleased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0"/>
            <a:ext cx="4913721" cy="115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Key released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textfield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txtKataKunciPencarian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45" y="5028155"/>
            <a:ext cx="6232831" cy="1316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16" y="1361194"/>
            <a:ext cx="58483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1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11754394" cy="19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menu Entry Data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form master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menu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932" y="3604714"/>
            <a:ext cx="11355714" cy="1712873"/>
            <a:chOff x="158932" y="3604714"/>
            <a:chExt cx="11355714" cy="17128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3604714"/>
              <a:ext cx="11355714" cy="171287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8992" y="4701968"/>
              <a:ext cx="10394273" cy="3411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437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smtClean="0"/>
              <a:t>Master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2233" y="4572741"/>
            <a:ext cx="2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Ketik</a:t>
            </a:r>
            <a:r>
              <a:rPr lang="en-US" b="1" dirty="0" smtClean="0">
                <a:solidFill>
                  <a:srgbClr val="FF0000"/>
                </a:solidFill>
              </a:rPr>
              <a:t> script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68" y="4627185"/>
            <a:ext cx="8037859" cy="184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1" y="1415638"/>
            <a:ext cx="5924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</a:t>
            </a:r>
            <a:r>
              <a:rPr lang="en-US" dirty="0" smtClean="0"/>
              <a:t>Master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110345"/>
            <a:ext cx="11754394" cy="12168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BuatlahDesign</a:t>
            </a:r>
            <a:r>
              <a:rPr lang="en-US" dirty="0" smtClean="0"/>
              <a:t> Form Master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531" y="1294270"/>
            <a:ext cx="12103469" cy="5044979"/>
            <a:chOff x="88531" y="1294270"/>
            <a:chExt cx="12103469" cy="50449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816" y="1788770"/>
              <a:ext cx="5762625" cy="4000500"/>
            </a:xfrm>
            <a:prstGeom prst="rect">
              <a:avLst/>
            </a:prstGeom>
          </p:spPr>
        </p:pic>
        <p:sp>
          <p:nvSpPr>
            <p:cNvPr id="5" name="Line Callout 1 (Accent Bar) 4"/>
            <p:cNvSpPr/>
            <p:nvPr/>
          </p:nvSpPr>
          <p:spPr>
            <a:xfrm>
              <a:off x="111031" y="1783280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129210"/>
                <a:gd name="adj4" fmla="val 785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JTextField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txtKodeBarang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88531" y="2732156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22921"/>
                <a:gd name="adj4" fmla="val 779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JComboBox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cmbKodeKategori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8531" y="3600673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109742"/>
                <a:gd name="adj4" fmla="val 776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JTextField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txtNamaBarang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9478337" y="1294270"/>
              <a:ext cx="2505389" cy="483117"/>
            </a:xfrm>
            <a:prstGeom prst="accentCallout1">
              <a:avLst>
                <a:gd name="adj1" fmla="val 24128"/>
                <a:gd name="adj2" fmla="val -1107"/>
                <a:gd name="adj3" fmla="val 270970"/>
                <a:gd name="adj4" fmla="val -3789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btn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Simpan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9478337" y="2053875"/>
              <a:ext cx="2505389" cy="567009"/>
            </a:xfrm>
            <a:prstGeom prst="accentCallout1">
              <a:avLst>
                <a:gd name="adj1" fmla="val 24128"/>
                <a:gd name="adj2" fmla="val -1107"/>
                <a:gd name="adj3" fmla="val 140510"/>
                <a:gd name="adj4" fmla="val -324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btnUbah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9478336" y="2897372"/>
              <a:ext cx="2505389" cy="497464"/>
            </a:xfrm>
            <a:prstGeom prst="accentCallout1">
              <a:avLst>
                <a:gd name="adj1" fmla="val 24128"/>
                <a:gd name="adj2" fmla="val -1107"/>
                <a:gd name="adj3" fmla="val 44497"/>
                <a:gd name="adj4" fmla="val -3182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btn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Hapus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9478336" y="3718317"/>
              <a:ext cx="2505389" cy="426318"/>
            </a:xfrm>
            <a:prstGeom prst="accentCallout1">
              <a:avLst>
                <a:gd name="adj1" fmla="val 24128"/>
                <a:gd name="adj2" fmla="val -1107"/>
                <a:gd name="adj3" fmla="val -46690"/>
                <a:gd name="adj4" fmla="val -30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btnBatal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Line Callout 1 (Accent Bar) 18"/>
            <p:cNvSpPr/>
            <p:nvPr/>
          </p:nvSpPr>
          <p:spPr>
            <a:xfrm>
              <a:off x="111031" y="4460570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214805"/>
                <a:gd name="adj4" fmla="val 772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JComboBox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cmbSatuan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131597" y="5302743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319867"/>
                <a:gd name="adj4" fmla="val 788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JTextField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txtHarga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Line Callout 1 (Accent Bar) 22"/>
            <p:cNvSpPr/>
            <p:nvPr/>
          </p:nvSpPr>
          <p:spPr>
            <a:xfrm>
              <a:off x="9478335" y="4497704"/>
              <a:ext cx="2505389" cy="398867"/>
            </a:xfrm>
            <a:prstGeom prst="accentCallout1">
              <a:avLst>
                <a:gd name="adj1" fmla="val 24128"/>
                <a:gd name="adj2" fmla="val -1107"/>
                <a:gd name="adj3" fmla="val -252909"/>
                <a:gd name="adj4" fmla="val -1066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JTextField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txtStok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Line Callout 1 (Accent Bar) 23"/>
            <p:cNvSpPr/>
            <p:nvPr/>
          </p:nvSpPr>
          <p:spPr>
            <a:xfrm>
              <a:off x="9478334" y="5164628"/>
              <a:ext cx="2713666" cy="400669"/>
            </a:xfrm>
            <a:prstGeom prst="accentCallout1">
              <a:avLst>
                <a:gd name="adj1" fmla="val 24128"/>
                <a:gd name="adj2" fmla="val -1107"/>
                <a:gd name="adj3" fmla="val -225504"/>
                <a:gd name="adj4" fmla="val -564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 </a:t>
              </a:r>
              <a:r>
                <a:rPr lang="en-US" sz="1400" dirty="0" err="1">
                  <a:solidFill>
                    <a:schemeClr val="tx1"/>
                  </a:solidFill>
                </a:rPr>
                <a:t>JTextField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txtKataKunciPencarian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Line Callout 1 (Accent Bar) 24"/>
            <p:cNvSpPr/>
            <p:nvPr/>
          </p:nvSpPr>
          <p:spPr>
            <a:xfrm>
              <a:off x="9478334" y="5938580"/>
              <a:ext cx="2505389" cy="400669"/>
            </a:xfrm>
            <a:prstGeom prst="accentCallout1">
              <a:avLst>
                <a:gd name="adj1" fmla="val 24128"/>
                <a:gd name="adj2" fmla="val -1107"/>
                <a:gd name="adj3" fmla="val -271148"/>
                <a:gd name="adj4" fmla="val -4916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JTable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tblBarang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94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VIEW Master </a:t>
            </a:r>
            <a:r>
              <a:rPr lang="en-US" dirty="0" err="1" smtClean="0"/>
              <a:t>Barang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source code form view Master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</a:t>
            </a:r>
            <a:r>
              <a:rPr lang="en-US" b="1" dirty="0" smtClean="0"/>
              <a:t>Source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Ubah</a:t>
            </a:r>
            <a:r>
              <a:rPr lang="en-US" dirty="0" smtClean="0"/>
              <a:t> Code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 </a:t>
            </a:r>
            <a:r>
              <a:rPr lang="en-US" b="1" dirty="0" err="1" smtClean="0"/>
              <a:t>setLocationRelativeTo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2300" y="2297900"/>
            <a:ext cx="3586843" cy="941911"/>
            <a:chOff x="622300" y="2297900"/>
            <a:chExt cx="3586843" cy="9419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750" y="2297900"/>
              <a:ext cx="3447393" cy="94191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22300" y="2717915"/>
              <a:ext cx="1250043" cy="5218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9" y="3914444"/>
            <a:ext cx="4681107" cy="12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 smtClean="0"/>
              <a:t>Barang</a:t>
            </a:r>
            <a:r>
              <a:rPr lang="en-US" dirty="0" smtClean="0"/>
              <a:t>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734495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Menambahkan</a:t>
            </a:r>
            <a:r>
              <a:rPr lang="en-US" dirty="0" smtClean="0"/>
              <a:t> method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form yang </a:t>
            </a:r>
            <a:r>
              <a:rPr lang="en-US" dirty="0" err="1" smtClean="0"/>
              <a:t>boleh</a:t>
            </a:r>
            <a:r>
              <a:rPr lang="en-US" dirty="0" smtClean="0"/>
              <a:t>/</a:t>
            </a:r>
            <a:r>
              <a:rPr lang="en-US" dirty="0" err="1" smtClean="0"/>
              <a:t>diizinkan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return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method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03886" y="279270"/>
            <a:ext cx="4557486" cy="6325260"/>
            <a:chOff x="9137712" y="1669143"/>
            <a:chExt cx="2834066" cy="4715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7712" y="1669143"/>
              <a:ext cx="2775614" cy="471535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1715050" y="188627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79320" y="2108731"/>
              <a:ext cx="1594582" cy="38130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14213" y="2869901"/>
            <a:ext cx="2395676" cy="2950327"/>
            <a:chOff x="7502653" y="461864"/>
            <a:chExt cx="1594582" cy="21590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2232" y="487340"/>
              <a:ext cx="1495425" cy="21336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8777801" y="46186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02653" y="965431"/>
              <a:ext cx="1594582" cy="2203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1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</TotalTime>
  <Words>2280</Words>
  <Application>Microsoft Office PowerPoint</Application>
  <PresentationFormat>Widescreen</PresentationFormat>
  <Paragraphs>342</Paragraphs>
  <Slides>66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Office Theme</vt:lpstr>
      <vt:lpstr>Storyboard Layouts</vt:lpstr>
      <vt:lpstr>PowerPoint Presentation</vt:lpstr>
      <vt:lpstr>POKOK BAHASAN</vt:lpstr>
      <vt:lpstr>A.    Merancang Master Kategori Barang</vt:lpstr>
      <vt:lpstr>PowerPoint Presentation</vt:lpstr>
      <vt:lpstr>Merancang VIEW Master Barang</vt:lpstr>
      <vt:lpstr>Merancang VIEW Master Barang … (Lanjutan)</vt:lpstr>
      <vt:lpstr>Merancang VIEW Master Barang … (Lanjutan)</vt:lpstr>
      <vt:lpstr>Merancang VIEW Master Barang… (Lanjutan)</vt:lpstr>
      <vt:lpstr>Merancang VIEW Master Barang… (Lanjutan)</vt:lpstr>
      <vt:lpstr>Merancang VIEW Master Barang… (Lanjutan)</vt:lpstr>
      <vt:lpstr>PowerPoint Presentation</vt:lpstr>
      <vt:lpstr>PowerPoint Presentation</vt:lpstr>
      <vt:lpstr>1.   Membuat Model Master Barang</vt:lpstr>
      <vt:lpstr>1.   Membuat Model Master Barang… Lanjutan)</vt:lpstr>
      <vt:lpstr>1.   Membuat Model Master Kategori Barang… Lanjutan)</vt:lpstr>
      <vt:lpstr>1.   Membuat Model Master Barang… Lanjutan)</vt:lpstr>
      <vt:lpstr>2.   Membuat Table Model Master Barang </vt:lpstr>
      <vt:lpstr>2.   Membuat Table Model Master Barang … (Lanjutan)</vt:lpstr>
      <vt:lpstr>2.   Membuat Table Model Master Barang… (Lanjutan)</vt:lpstr>
      <vt:lpstr>2.   Membuat Table Model Master Barang… (Lanjutan)</vt:lpstr>
      <vt:lpstr>2.   Membuat Table Model Master Barang … (Lanjutan)</vt:lpstr>
      <vt:lpstr>2.   Membuat Table Model Master Kategori Barang … (Lanjutan)</vt:lpstr>
      <vt:lpstr>2.   Membuat Table Model Master Barang … (Lanjutan)</vt:lpstr>
      <vt:lpstr>PowerPoint Presentation</vt:lpstr>
      <vt:lpstr>PowerPoint Presentation</vt:lpstr>
      <vt:lpstr>Membuat Class DaoBarang.java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Membuat Class DaoBarang.java … (Lanjutan)</vt:lpstr>
      <vt:lpstr>PowerPoint Presentation</vt:lpstr>
      <vt:lpstr>PowerPoint Presentation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Membuat Controller ControllerBarang.java … (Lanjutan)</vt:lpstr>
      <vt:lpstr>PowerPoint Presentation</vt:lpstr>
      <vt:lpstr>PowerPoint Presentation</vt:lpstr>
      <vt:lpstr>Menghubungkan Controller dengan View Master Barang (View MasterBarang.java)</vt:lpstr>
      <vt:lpstr>Menghubungkan Controller dengan View Master Barang (View MasterBarang.java)</vt:lpstr>
      <vt:lpstr>Menghubungkan Controller dengan View Master Barang (View MasterBarang.java)</vt:lpstr>
      <vt:lpstr>Menghubungkan Controller dengan View Master Barang (View MasterBarang.java)</vt:lpstr>
      <vt:lpstr>Menghubungkan Controller dengan View Master Barang (View MasterBarang.java)</vt:lpstr>
      <vt:lpstr>Menghubungkan Controller dengan View Master Barang (View MasterBarang.java)</vt:lpstr>
      <vt:lpstr>Menghubungkan Controller dengan View Master Barang (View MasterBarang.java)</vt:lpstr>
      <vt:lpstr>Menghubungkan Menu Utama dengan View Master Barang</vt:lpstr>
      <vt:lpstr>Menghubungkan Menu Utama dengan View Master Barang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449</cp:revision>
  <dcterms:created xsi:type="dcterms:W3CDTF">2016-03-16T03:39:32Z</dcterms:created>
  <dcterms:modified xsi:type="dcterms:W3CDTF">2019-04-28T10:31:59Z</dcterms:modified>
</cp:coreProperties>
</file>