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9"/>
  </p:notesMasterIdLst>
  <p:sldIdLst>
    <p:sldId id="266" r:id="rId3"/>
    <p:sldId id="296" r:id="rId4"/>
    <p:sldId id="314" r:id="rId5"/>
    <p:sldId id="316" r:id="rId6"/>
    <p:sldId id="317" r:id="rId7"/>
    <p:sldId id="318" r:id="rId8"/>
    <p:sldId id="325" r:id="rId9"/>
    <p:sldId id="319" r:id="rId10"/>
    <p:sldId id="320" r:id="rId11"/>
    <p:sldId id="321" r:id="rId12"/>
    <p:sldId id="322" r:id="rId13"/>
    <p:sldId id="323" r:id="rId14"/>
    <p:sldId id="324" r:id="rId15"/>
    <p:sldId id="315" r:id="rId16"/>
    <p:sldId id="310" r:id="rId17"/>
    <p:sldId id="311" r:id="rId18"/>
    <p:sldId id="312" r:id="rId19"/>
    <p:sldId id="313" r:id="rId20"/>
    <p:sldId id="297" r:id="rId21"/>
    <p:sldId id="299" r:id="rId22"/>
    <p:sldId id="300" r:id="rId23"/>
    <p:sldId id="302" r:id="rId24"/>
    <p:sldId id="303" r:id="rId25"/>
    <p:sldId id="304" r:id="rId26"/>
    <p:sldId id="306" r:id="rId27"/>
    <p:sldId id="30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87239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n.com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/index.php?title=Teknik_peranti_lunak&amp;action=edit&amp;redlink=1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PENGENALAN KONSEP DASAR PEMROGRAMAN BERBASIS OBJEK DAN JAVA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5" y="613241"/>
            <a:ext cx="9011478" cy="57616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278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983" y="487341"/>
            <a:ext cx="8998226" cy="5884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35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5" y="487341"/>
            <a:ext cx="9024730" cy="59803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64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983" y="487341"/>
            <a:ext cx="9011478" cy="59803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771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OOP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(</a:t>
            </a:r>
            <a:r>
              <a:rPr lang="en-US" sz="2000" dirty="0" err="1"/>
              <a:t>terstruktur</a:t>
            </a:r>
            <a:r>
              <a:rPr lang="en-US" sz="2000" dirty="0"/>
              <a:t>)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objek-objek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,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/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teratur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mengoperasikan</a:t>
            </a:r>
            <a:r>
              <a:rPr lang="en-US" sz="2000" dirty="0"/>
              <a:t> data </a:t>
            </a:r>
            <a:r>
              <a:rPr lang="en-US" sz="2000" dirty="0" err="1"/>
              <a:t>struktur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, </a:t>
            </a:r>
            <a:r>
              <a:rPr lang="en-US" sz="2000" dirty="0" err="1"/>
              <a:t>keduanya</a:t>
            </a:r>
            <a:r>
              <a:rPr lang="en-US" sz="2000" dirty="0"/>
              <a:t> pun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tatanan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walaupun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tersendiri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oriented </a:t>
            </a:r>
            <a:r>
              <a:rPr lang="en-US" sz="2000" dirty="0" err="1"/>
              <a:t>menggunakan</a:t>
            </a:r>
            <a:r>
              <a:rPr lang="en-US" sz="2000" dirty="0"/>
              <a:t> “method”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“function”. </a:t>
            </a:r>
            <a:r>
              <a:rPr lang="en-US" sz="2000" dirty="0" err="1"/>
              <a:t>Bila</a:t>
            </a:r>
            <a:r>
              <a:rPr lang="en-US" sz="2000" dirty="0"/>
              <a:t> di OOP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didengar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“objects” </a:t>
            </a:r>
            <a:r>
              <a:rPr lang="en-US" sz="2000" dirty="0" err="1"/>
              <a:t>maka</a:t>
            </a:r>
            <a:r>
              <a:rPr lang="en-US" sz="2000" dirty="0"/>
              <a:t> di </a:t>
            </a:r>
            <a:r>
              <a:rPr lang="en-US" sz="2000" dirty="0" err="1"/>
              <a:t>terstruktur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mengenalnya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”modules”. </a:t>
            </a:r>
            <a:r>
              <a:rPr lang="en-US" sz="2000" dirty="0" err="1"/>
              <a:t>Begitu</a:t>
            </a:r>
            <a:r>
              <a:rPr lang="en-US" sz="2000" dirty="0"/>
              <a:t> pula </a:t>
            </a:r>
            <a:r>
              <a:rPr lang="en-US" sz="2000" dirty="0" err="1"/>
              <a:t>halnya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“message” </a:t>
            </a:r>
            <a:r>
              <a:rPr lang="en-US" sz="2000" dirty="0" err="1"/>
              <a:t>pada</a:t>
            </a:r>
            <a:r>
              <a:rPr lang="en-US" sz="2000" dirty="0"/>
              <a:t> OO </a:t>
            </a:r>
            <a:r>
              <a:rPr lang="en-US" sz="2000" dirty="0" err="1"/>
              <a:t>dan</a:t>
            </a:r>
            <a:r>
              <a:rPr lang="en-US" sz="2000" dirty="0"/>
              <a:t> “argument”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. “attribute” </a:t>
            </a:r>
            <a:r>
              <a:rPr lang="en-US" sz="2000" dirty="0" err="1"/>
              <a:t>pada</a:t>
            </a:r>
            <a:r>
              <a:rPr lang="en-US" sz="2000" dirty="0"/>
              <a:t> OO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tatanan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yang </a:t>
            </a:r>
            <a:r>
              <a:rPr lang="en-US" sz="2000" dirty="0" err="1"/>
              <a:t>sepadan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</a:t>
            </a:r>
            <a:r>
              <a:rPr lang="en-US" sz="2000" dirty="0" err="1"/>
              <a:t>variabel</a:t>
            </a:r>
            <a:r>
              <a:rPr lang="en-US" sz="2000" dirty="0"/>
              <a:t>”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prosedural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situasi</a:t>
            </a:r>
            <a:r>
              <a:rPr lang="en-US" sz="2000" dirty="0"/>
              <a:t> </a:t>
            </a:r>
            <a:r>
              <a:rPr lang="en-US" sz="2000" dirty="0" err="1"/>
              <a:t>melibatkan</a:t>
            </a:r>
            <a:r>
              <a:rPr lang="en-US" sz="2000" dirty="0"/>
              <a:t> </a:t>
            </a:r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moderat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yang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signifikan</a:t>
            </a:r>
            <a:r>
              <a:rPr lang="en-US" sz="2000" dirty="0"/>
              <a:t> </a:t>
            </a:r>
            <a:r>
              <a:rPr lang="en-US" sz="2000" dirty="0" err="1"/>
              <a:t>kemudahan</a:t>
            </a:r>
            <a:r>
              <a:rPr lang="en-US" sz="2000" dirty="0"/>
              <a:t> maintainability. </a:t>
            </a:r>
            <a:r>
              <a:rPr lang="en-US" sz="2000" dirty="0" err="1"/>
              <a:t>Manfaat</a:t>
            </a:r>
            <a:r>
              <a:rPr lang="en-US" sz="2000" dirty="0"/>
              <a:t> yang </a:t>
            </a:r>
            <a:r>
              <a:rPr lang="en-US" sz="2000" dirty="0" err="1"/>
              <a:t>dirasakan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prosedural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mengkopinya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“</a:t>
            </a:r>
            <a:r>
              <a:rPr lang="en-US" sz="2000" dirty="0" err="1"/>
              <a:t>goto</a:t>
            </a:r>
            <a:r>
              <a:rPr lang="en-US" sz="2000" dirty="0"/>
              <a:t>”, </a:t>
            </a:r>
            <a:r>
              <a:rPr lang="en-US" sz="2000" dirty="0" err="1"/>
              <a:t>memudahkan</a:t>
            </a:r>
            <a:r>
              <a:rPr lang="en-US" sz="2000" dirty="0"/>
              <a:t> programmer </a:t>
            </a:r>
            <a:r>
              <a:rPr lang="en-US" sz="2000" dirty="0" err="1"/>
              <a:t>melacak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data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menghindarkan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spagethii</a:t>
            </a:r>
            <a:r>
              <a:rPr lang="en-US" sz="2000" dirty="0"/>
              <a:t> code.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berorientasikan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model data </a:t>
            </a:r>
            <a:r>
              <a:rPr lang="en-US" sz="2000" dirty="0" err="1"/>
              <a:t>berorientasi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fleksibilitas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, 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mengubah</a:t>
            </a:r>
            <a:r>
              <a:rPr lang="en-US" sz="2000" dirty="0"/>
              <a:t> program,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piranti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</a:t>
            </a:r>
            <a:r>
              <a:rPr lang="en-US" sz="2000" dirty="0" err="1"/>
              <a:t>skala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jauh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, </a:t>
            </a:r>
            <a:r>
              <a:rPr lang="en-US" sz="2000" dirty="0" err="1"/>
              <a:t>pendukung</a:t>
            </a:r>
            <a:r>
              <a:rPr lang="en-US" sz="2000" dirty="0"/>
              <a:t> OOP </a:t>
            </a:r>
            <a:r>
              <a:rPr lang="en-US" sz="2000" dirty="0" err="1"/>
              <a:t>mengklaim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OOP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dipelajari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pemula</a:t>
            </a:r>
            <a:r>
              <a:rPr lang="en-US" sz="2000" dirty="0"/>
              <a:t> </a:t>
            </a:r>
            <a:r>
              <a:rPr lang="en-US" sz="2000" dirty="0" err="1"/>
              <a:t>dibanding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OOP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dirawat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5819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Inggris</a:t>
            </a:r>
            <a:r>
              <a:rPr lang="en-US" dirty="0"/>
              <a:t>: object-oriented programming </a:t>
            </a:r>
            <a:r>
              <a:rPr lang="en-US" dirty="0" err="1"/>
              <a:t>disingkat</a:t>
            </a:r>
            <a:r>
              <a:rPr lang="en-US" dirty="0"/>
              <a:t> OOP)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berorientasikan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programmer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</a:t>
            </a:r>
            <a:r>
              <a:rPr lang="en-US" dirty="0" err="1"/>
              <a:t>fungsi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pemrogram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mewarisi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lain.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programmer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pemrogram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mewarisi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object-oriented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2.	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5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Paradigma </a:t>
            </a:r>
            <a:r>
              <a:rPr lang="es-ES" dirty="0" err="1" smtClean="0"/>
              <a:t>Pemrograman</a:t>
            </a:r>
            <a:r>
              <a:rPr lang="es-ES" dirty="0" smtClean="0"/>
              <a:t> </a:t>
            </a:r>
            <a:r>
              <a:rPr lang="es-ES" dirty="0" err="1" smtClean="0"/>
              <a:t>Berorientasi</a:t>
            </a:r>
            <a:r>
              <a:rPr lang="es-ES" dirty="0" smtClean="0"/>
              <a:t> </a:t>
            </a:r>
            <a:r>
              <a:rPr lang="es-E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smtClean="0"/>
              <a:t>(PBO)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mengkombinasikan</a:t>
            </a:r>
            <a:r>
              <a:rPr lang="en-US" dirty="0"/>
              <a:t> </a:t>
            </a:r>
            <a:r>
              <a:rPr lang="en-US" b="1" dirty="0"/>
              <a:t>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unit. Unit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b="1" dirty="0" err="1"/>
              <a:t>obyek</a:t>
            </a:r>
            <a:r>
              <a:rPr lang="en-US" b="1" dirty="0"/>
              <a:t>.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diibaratkan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endParaRPr lang="id-ID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: </a:t>
            </a:r>
          </a:p>
          <a:p>
            <a:pPr marL="285750" indent="-285750"/>
            <a:r>
              <a:rPr lang="en-US" dirty="0" err="1"/>
              <a:t>Penjualan</a:t>
            </a:r>
            <a:r>
              <a:rPr lang="en-US" dirty="0"/>
              <a:t> </a:t>
            </a:r>
          </a:p>
          <a:p>
            <a:pPr marL="285750" indent="-285750"/>
            <a:r>
              <a:rPr lang="en-US" dirty="0" err="1"/>
              <a:t>Akuntan</a:t>
            </a:r>
            <a:r>
              <a:rPr lang="en-US" dirty="0"/>
              <a:t> </a:t>
            </a:r>
          </a:p>
          <a:p>
            <a:pPr marL="285750" indent="-285750"/>
            <a:r>
              <a:rPr lang="en-US" dirty="0" err="1"/>
              <a:t>Personalia</a:t>
            </a:r>
            <a:r>
              <a:rPr lang="en-US" dirty="0"/>
              <a:t> </a:t>
            </a:r>
            <a:endParaRPr lang="id-ID" dirty="0"/>
          </a:p>
          <a:p>
            <a:pPr marL="285750" indent="-285750"/>
            <a:endParaRPr lang="id-ID" dirty="0"/>
          </a:p>
          <a:p>
            <a:pPr marL="0" indent="0">
              <a:buNone/>
            </a:pP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dibayangkan</a:t>
            </a:r>
            <a:r>
              <a:rPr lang="en-US" dirty="0"/>
              <a:t>, </a:t>
            </a:r>
            <a:r>
              <a:rPr lang="en-US" dirty="0" err="1"/>
              <a:t>betapa</a:t>
            </a:r>
            <a:r>
              <a:rPr lang="en-US" dirty="0"/>
              <a:t> </a:t>
            </a:r>
            <a:r>
              <a:rPr lang="en-US" dirty="0" err="1"/>
              <a:t>repotnya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id-ID" dirty="0"/>
              <a:t>harus melakukan semuanya sendirian.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82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.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object-object yang </a:t>
            </a:r>
            <a:r>
              <a:rPr lang="en-US" dirty="0" err="1"/>
              <a:t>aktif</a:t>
            </a:r>
            <a:r>
              <a:rPr lang="en-US" dirty="0"/>
              <a:t>. Dari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object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class. 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8" t="30209" r="43984" b="14583"/>
          <a:stretch/>
        </p:blipFill>
        <p:spPr bwMode="auto">
          <a:xfrm>
            <a:off x="531743" y="3128884"/>
            <a:ext cx="3430657" cy="312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52722" y="2840734"/>
            <a:ext cx="74606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/>
              <a:t>Konsep</a:t>
            </a:r>
            <a:r>
              <a:rPr lang="en-US" sz="2200" b="1" dirty="0"/>
              <a:t> </a:t>
            </a:r>
            <a:r>
              <a:rPr lang="en-US" sz="2200" b="1" dirty="0" err="1"/>
              <a:t>dasar</a:t>
            </a:r>
            <a:r>
              <a:rPr lang="en-US" sz="2200" b="1" dirty="0"/>
              <a:t> object </a:t>
            </a:r>
            <a:r>
              <a:rPr lang="en-US" sz="2200" dirty="0"/>
              <a:t>(</a:t>
            </a:r>
            <a:r>
              <a:rPr lang="en-US" sz="2200" i="1" dirty="0"/>
              <a:t>object Oriented)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tiga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Is </a:t>
            </a:r>
            <a:r>
              <a:rPr lang="en-US" sz="2200" dirty="0"/>
              <a:t>Identical (</a:t>
            </a:r>
            <a:r>
              <a:rPr lang="en-US" sz="2200" i="1" dirty="0"/>
              <a:t>because Object has own unique ID</a:t>
            </a:r>
            <a:r>
              <a:rPr lang="en-US" sz="2200" dirty="0"/>
              <a:t>), </a:t>
            </a:r>
            <a:r>
              <a:rPr lang="en-US" sz="2200" dirty="0" err="1"/>
              <a:t>yaitu</a:t>
            </a:r>
            <a:r>
              <a:rPr lang="en-US" sz="2200" dirty="0"/>
              <a:t> object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identitas</a:t>
            </a:r>
            <a:r>
              <a:rPr lang="en-US" sz="2200" dirty="0"/>
              <a:t> </a:t>
            </a:r>
            <a:r>
              <a:rPr lang="en-US" sz="2200" dirty="0" err="1"/>
              <a:t>tersendiri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dibedakan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yang lain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Has Behavior (</a:t>
            </a:r>
            <a:r>
              <a:rPr lang="en-US" sz="2200" i="1" dirty="0"/>
              <a:t>because Object has Method</a:t>
            </a:r>
            <a:r>
              <a:rPr lang="en-US" sz="2200" dirty="0"/>
              <a:t>), </a:t>
            </a:r>
            <a:r>
              <a:rPr lang="en-US" sz="2200" dirty="0" err="1"/>
              <a:t>yaitu</a:t>
            </a:r>
            <a:r>
              <a:rPr lang="en-US" sz="2200" dirty="0"/>
              <a:t> object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prilaku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sifat-sifat</a:t>
            </a:r>
            <a:r>
              <a:rPr lang="en-US" sz="2200" dirty="0"/>
              <a:t> yang </a:t>
            </a:r>
            <a:r>
              <a:rPr lang="en-US" sz="2200" dirty="0" err="1"/>
              <a:t>khusus</a:t>
            </a:r>
            <a:r>
              <a:rPr lang="en-US" sz="22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200" dirty="0" smtClean="0"/>
              <a:t>H</a:t>
            </a:r>
            <a:r>
              <a:rPr lang="en-US" sz="2200" dirty="0" smtClean="0"/>
              <a:t>as </a:t>
            </a:r>
            <a:r>
              <a:rPr lang="en-US" sz="2200" dirty="0"/>
              <a:t>State (</a:t>
            </a:r>
            <a:r>
              <a:rPr lang="en-US" sz="2200" i="1" dirty="0"/>
              <a:t>because Object has instance parameter</a:t>
            </a:r>
            <a:r>
              <a:rPr lang="en-US" sz="2200" dirty="0"/>
              <a:t>), object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ukuran</a:t>
            </a:r>
            <a:r>
              <a:rPr lang="en-US" sz="2200" dirty="0"/>
              <a:t> yang </a:t>
            </a:r>
            <a:r>
              <a:rPr lang="en-US" sz="2200" dirty="0" err="1"/>
              <a:t>baku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1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Instance (</a:t>
            </a:r>
            <a:r>
              <a:rPr lang="en-US" dirty="0" err="1" smtClean="0"/>
              <a:t>Instan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eriod"/>
              <a:tabLst>
                <a:tab pos="357188" algn="l"/>
              </a:tabLst>
            </a:pPr>
            <a:r>
              <a:rPr lang="en-US" b="1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(</a:t>
            </a:r>
            <a:r>
              <a:rPr lang="en-US" dirty="0" err="1"/>
              <a:t>benda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kue</a:t>
            </a:r>
            <a:r>
              <a:rPr lang="en-US" dirty="0"/>
              <a:t>, </a:t>
            </a:r>
            <a:r>
              <a:rPr lang="en-US" dirty="0" err="1"/>
              <a:t>spidol</a:t>
            </a:r>
            <a:r>
              <a:rPr lang="en-US" dirty="0"/>
              <a:t>, </a:t>
            </a:r>
            <a:r>
              <a:rPr lang="en-US" dirty="0" err="1"/>
              <a:t>mobil</a:t>
            </a:r>
            <a:r>
              <a:rPr lang="en-US" dirty="0"/>
              <a:t>,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lain-lain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lphaLcPeriod"/>
              <a:tabLst>
                <a:tab pos="357188" algn="l"/>
              </a:tabLst>
            </a:pPr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aturan</a:t>
            </a:r>
            <a:r>
              <a:rPr lang="en-US" dirty="0"/>
              <a:t>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(data)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(</a:t>
            </a:r>
            <a:r>
              <a:rPr lang="en-US" dirty="0" err="1"/>
              <a:t>metode</a:t>
            </a:r>
            <a:r>
              <a:rPr lang="en-US" dirty="0"/>
              <a:t>)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, material </a:t>
            </a:r>
            <a:r>
              <a:rPr lang="en-US" dirty="0" err="1"/>
              <a:t>spidol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lain-lain</a:t>
            </a:r>
            <a:br>
              <a:rPr lang="en-US" dirty="0" smtClean="0"/>
            </a:br>
            <a:endParaRPr lang="en-US" dirty="0" smtClean="0"/>
          </a:p>
          <a:p>
            <a:pPr marL="457200" indent="-457200" algn="just">
              <a:buAutoNum type="alphaLcPeriod"/>
              <a:tabLst>
                <a:tab pos="357188" algn="l"/>
              </a:tabLst>
            </a:pPr>
            <a:r>
              <a:rPr lang="en-US" b="1" dirty="0" smtClean="0"/>
              <a:t>Instance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,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instans</a:t>
            </a:r>
            <a:r>
              <a:rPr lang="en-US" dirty="0"/>
              <a:t> (</a:t>
            </a:r>
            <a:r>
              <a:rPr lang="en-US" dirty="0" err="1"/>
              <a:t>perwujudan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  <a:r>
              <a:rPr lang="en-US" dirty="0" err="1"/>
              <a:t>Instansiasi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proses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java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b="1" dirty="0"/>
              <a:t>new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87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id-ID" dirty="0"/>
              <a:t>Untuk membuat Program Berorientasi Objek, perlu ditentukan bahasa pemrograman yang akan di gunakan dan memilih editor sebagai media untuk menuliskan program tersebut.</a:t>
            </a:r>
          </a:p>
          <a:p>
            <a:pPr indent="465138" algn="just"/>
            <a:endParaRPr lang="id-ID" dirty="0"/>
          </a:p>
          <a:p>
            <a:pPr algn="just"/>
            <a:r>
              <a:rPr lang="id-ID" b="1" dirty="0"/>
              <a:t>Bahasa Program :</a:t>
            </a:r>
          </a:p>
          <a:p>
            <a:pPr indent="0" algn="just">
              <a:buNone/>
            </a:pPr>
            <a:r>
              <a:rPr lang="id-ID" dirty="0"/>
              <a:t>Untuk mengimplementasikan teori yang kita pelajari di matakuliah ini bahasa pemrograman yang kita pilih adalah </a:t>
            </a:r>
            <a:r>
              <a:rPr lang="id-ID" dirty="0" smtClean="0"/>
              <a:t>JAVA.</a:t>
            </a:r>
            <a:r>
              <a:rPr lang="en-US" dirty="0" smtClean="0"/>
              <a:t> </a:t>
            </a:r>
            <a:r>
              <a:rPr lang="id-ID" b="1" dirty="0" smtClean="0"/>
              <a:t>Banyak </a:t>
            </a:r>
            <a:r>
              <a:rPr lang="id-ID" b="1" dirty="0"/>
              <a:t>sekali pengembang bahasa java ini dan yang kita pilih adalah </a:t>
            </a:r>
            <a:r>
              <a:rPr lang="en-US" b="1" dirty="0"/>
              <a:t>J2SDK (Java 2 Software Development Kit) </a:t>
            </a:r>
            <a:r>
              <a:rPr lang="en-US" dirty="0"/>
              <a:t>: </a:t>
            </a:r>
            <a:r>
              <a:rPr lang="en-US" dirty="0" err="1"/>
              <a:t>seperangkat</a:t>
            </a:r>
            <a:r>
              <a:rPr lang="en-US" dirty="0"/>
              <a:t> tool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kompiler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interpreter java yang </a:t>
            </a:r>
            <a:r>
              <a:rPr lang="en-US" dirty="0" err="1"/>
              <a:t>direlease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Sun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/>
              <a:t>free. (download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http://www.sun.com</a:t>
            </a:r>
            <a:r>
              <a:rPr lang="en-US" dirty="0"/>
              <a:t>, </a:t>
            </a:r>
            <a:endParaRPr lang="id-ID" dirty="0"/>
          </a:p>
          <a:p>
            <a:pPr indent="465138" algn="just"/>
            <a:endParaRPr lang="id-ID" b="1" dirty="0"/>
          </a:p>
          <a:p>
            <a:pPr algn="just"/>
            <a:r>
              <a:rPr lang="id-ID" b="1" dirty="0"/>
              <a:t>Editor :</a:t>
            </a:r>
          </a:p>
          <a:p>
            <a:pPr indent="0" algn="just">
              <a:buNone/>
            </a:pPr>
            <a:r>
              <a:rPr lang="id-ID" dirty="0"/>
              <a:t>Sama seperti bahasa program editor yang tersedia banyak sekali, di matakuliah ini kita memilih editor jCreator dan NetBeans sebagai media untuk menuliskan code-code program.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 Instalasi </a:t>
            </a:r>
            <a:r>
              <a:rPr lang="pt-BR" dirty="0"/>
              <a:t>Bahasa Program dan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9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POKOK 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50" name="Snip Diagonal Corner Rectangle 49">
              <a:hlinkClick r:id="rId3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Snip Diagonal Corner Rectangle 50">
              <a:hlinkClick r:id="" action="ppaction://noaction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Snip Diagonal Corner Rectangle 51">
              <a:hlinkClick r:id="" action="ppaction://noaction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Snip Diagonal Corner Rectangle 52">
              <a:hlinkClick r:id="" action="ppaction://noaction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Snip Diagonal Corner Rectangle 53">
              <a:hlinkClick r:id="rId4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Snip Diagonal Corner Rectangle 54">
              <a:hlinkClick r:id="" action="ppaction://noaction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Snip Diagonal Corner Rectangle 55">
              <a:hlinkClick r:id="" action="ppaction://noaction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Snip Diagonal Corner Rectangle 56">
              <a:hlinkClick r:id="" action="ppaction://noaction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Snip Diagonal Corner Rectangle 57">
              <a:hlinkClick r:id="" action="ppaction://noaction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Snip Diagonal Corner Rectangle 58">
              <a:hlinkClick r:id="" action="ppaction://noaction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Snip Diagonal Corner Rectangle 59">
              <a:hlinkClick r:id="" action="ppaction://noaction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Snip Diagonal Corner Rectangle 60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Snip Diagonal Corner Rectangle 61">
              <a:hlinkClick r:id="" action="ppaction://noaction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Snip Diagonal Corner Rectangle 62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Snip Diagonal Corner Rectangle 63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200400" y="1374737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Pengenalan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K</a:t>
            </a:r>
            <a:r>
              <a:rPr lang="en-US" sz="2400" b="1" dirty="0" err="1" smtClean="0">
                <a:solidFill>
                  <a:srgbClr val="FF0000"/>
                </a:solidFill>
              </a:rPr>
              <a:t>onsep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D</a:t>
            </a:r>
            <a:r>
              <a:rPr lang="en-US" sz="2400" b="1" dirty="0" err="1" smtClean="0">
                <a:solidFill>
                  <a:srgbClr val="FF0000"/>
                </a:solidFill>
              </a:rPr>
              <a:t>asar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OOP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Java ™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66" name="Elbow Connector 52"/>
          <p:cNvCxnSpPr/>
          <p:nvPr/>
        </p:nvCxnSpPr>
        <p:spPr>
          <a:xfrm>
            <a:off x="2514600" y="1066800"/>
            <a:ext cx="381000" cy="533400"/>
          </a:xfrm>
          <a:prstGeom prst="bentConnector2">
            <a:avLst/>
          </a:prstGeom>
          <a:ln w="381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895600" y="1585686"/>
            <a:ext cx="304800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hlinkClick r:id="" action="ppaction://noaction"/>
          </p:cNvPr>
          <p:cNvSpPr txBox="1"/>
          <p:nvPr/>
        </p:nvSpPr>
        <p:spPr>
          <a:xfrm>
            <a:off x="3214688" y="4876800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lvl="0" indent="-442913"/>
            <a:r>
              <a:rPr lang="id-ID" sz="1600" b="1" dirty="0">
                <a:solidFill>
                  <a:srgbClr val="0070C0"/>
                </a:solidFill>
              </a:rPr>
              <a:t>2</a:t>
            </a:r>
            <a:r>
              <a:rPr lang="en-US" sz="1600" b="1" dirty="0" smtClean="0">
                <a:solidFill>
                  <a:srgbClr val="0070C0"/>
                </a:solidFill>
              </a:rPr>
              <a:t>.</a:t>
            </a:r>
            <a:r>
              <a:rPr lang="id-ID" sz="1600" b="1" dirty="0" smtClean="0">
                <a:solidFill>
                  <a:srgbClr val="0070C0"/>
                </a:solidFill>
              </a:rPr>
              <a:t>	Konsep </a:t>
            </a:r>
            <a:r>
              <a:rPr lang="id-ID" sz="1600" b="1" dirty="0">
                <a:solidFill>
                  <a:srgbClr val="0070C0"/>
                </a:solidFill>
              </a:rPr>
              <a:t>Dasar </a:t>
            </a:r>
            <a:r>
              <a:rPr lang="id-ID" sz="1600" b="1" dirty="0" smtClean="0">
                <a:solidFill>
                  <a:srgbClr val="0070C0"/>
                </a:solidFill>
              </a:rPr>
              <a:t>Bahasa Pemrograman Berorientasi Objek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69" name="TextBox 68">
            <a:hlinkClick r:id="" action="ppaction://noaction"/>
          </p:cNvPr>
          <p:cNvSpPr txBox="1"/>
          <p:nvPr/>
        </p:nvSpPr>
        <p:spPr>
          <a:xfrm>
            <a:off x="3200400" y="5105400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lvl="0" indent="-457200">
              <a:spcBef>
                <a:spcPts val="600"/>
              </a:spcBef>
            </a:pPr>
            <a:r>
              <a:rPr lang="id-ID" sz="1600" b="1" dirty="0">
                <a:solidFill>
                  <a:srgbClr val="0070C0"/>
                </a:solidFill>
              </a:rPr>
              <a:t>3</a:t>
            </a:r>
            <a:r>
              <a:rPr lang="en-US" sz="1600" b="1" dirty="0" smtClean="0">
                <a:solidFill>
                  <a:srgbClr val="0070C0"/>
                </a:solidFill>
              </a:rPr>
              <a:t>.	</a:t>
            </a:r>
            <a:r>
              <a:rPr lang="id-ID" sz="1600" b="1" dirty="0">
                <a:solidFill>
                  <a:srgbClr val="0070C0"/>
                </a:solidFill>
              </a:rPr>
              <a:t>Instalasi Program </a:t>
            </a:r>
            <a:r>
              <a:rPr lang="id-ID" sz="1600" b="1" dirty="0" smtClean="0">
                <a:solidFill>
                  <a:srgbClr val="0070C0"/>
                </a:solidFill>
              </a:rPr>
              <a:t>Aplikasi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70" name="TextBox 69">
            <a:hlinkClick r:id="" action="ppaction://noaction"/>
          </p:cNvPr>
          <p:cNvSpPr txBox="1"/>
          <p:nvPr/>
        </p:nvSpPr>
        <p:spPr>
          <a:xfrm>
            <a:off x="3200400" y="5334000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57200" defTabSz="508000">
              <a:spcBef>
                <a:spcPts val="600"/>
              </a:spcBef>
            </a:pPr>
            <a:r>
              <a:rPr lang="id-ID" sz="1600" b="1" dirty="0">
                <a:solidFill>
                  <a:srgbClr val="0070C0"/>
                </a:solidFill>
              </a:rPr>
              <a:t>4</a:t>
            </a:r>
            <a:r>
              <a:rPr lang="en-US" sz="1600" b="1" dirty="0" smtClean="0">
                <a:solidFill>
                  <a:srgbClr val="0070C0"/>
                </a:solidFill>
              </a:rPr>
              <a:t>.	</a:t>
            </a:r>
            <a:r>
              <a:rPr lang="id-ID" sz="1600" b="1" dirty="0" smtClean="0">
                <a:solidFill>
                  <a:srgbClr val="0070C0"/>
                </a:solidFill>
              </a:rPr>
              <a:t>Struktur </a:t>
            </a:r>
            <a:r>
              <a:rPr lang="en-US" sz="1600" b="1" dirty="0">
                <a:solidFill>
                  <a:srgbClr val="0070C0"/>
                </a:solidFill>
              </a:rPr>
              <a:t>Coding</a:t>
            </a:r>
            <a:r>
              <a:rPr lang="id-ID" sz="1600" b="1" dirty="0">
                <a:solidFill>
                  <a:srgbClr val="0070C0"/>
                </a:solidFill>
              </a:rPr>
              <a:t> </a:t>
            </a:r>
            <a:r>
              <a:rPr lang="id-ID" sz="1600" b="1" dirty="0" smtClean="0">
                <a:solidFill>
                  <a:srgbClr val="0070C0"/>
                </a:solidFill>
              </a:rPr>
              <a:t>OOP di Java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00400" y="1828800"/>
            <a:ext cx="5868851" cy="22313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00" dirty="0" err="1" smtClean="0"/>
              <a:t>Mahasiswa</a:t>
            </a:r>
            <a:r>
              <a:rPr lang="en-US" sz="1300" dirty="0" smtClean="0"/>
              <a:t> </a:t>
            </a:r>
            <a:r>
              <a:rPr lang="en-US" sz="1300" dirty="0" err="1"/>
              <a:t>mampu</a:t>
            </a:r>
            <a:r>
              <a:rPr lang="en-US" sz="1300" dirty="0"/>
              <a:t> </a:t>
            </a:r>
            <a:r>
              <a:rPr lang="en-US" sz="1300" dirty="0" err="1"/>
              <a:t>menjelaskan</a:t>
            </a:r>
            <a:r>
              <a:rPr lang="en-US" sz="1300" dirty="0"/>
              <a:t> </a:t>
            </a:r>
            <a:r>
              <a:rPr lang="en-US" sz="1300" dirty="0" err="1"/>
              <a:t>konsep</a:t>
            </a:r>
            <a:r>
              <a:rPr lang="en-US" sz="1300" dirty="0"/>
              <a:t> </a:t>
            </a:r>
            <a:r>
              <a:rPr lang="en-US" sz="1300" dirty="0" err="1"/>
              <a:t>dasar</a:t>
            </a:r>
            <a:r>
              <a:rPr lang="en-US" sz="1300" dirty="0"/>
              <a:t> OOP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pemrograman</a:t>
            </a:r>
            <a:r>
              <a:rPr lang="en-US" sz="1300" dirty="0"/>
              <a:t> Java</a:t>
            </a:r>
            <a:r>
              <a:rPr lang="en-US" sz="1300" dirty="0" smtClean="0"/>
              <a:t>™</a:t>
            </a:r>
            <a:endParaRPr lang="id-ID" sz="1300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mampu</a:t>
            </a:r>
            <a:r>
              <a:rPr lang="en-US" sz="1300" dirty="0"/>
              <a:t> </a:t>
            </a:r>
            <a:r>
              <a:rPr lang="en-US" sz="1300" dirty="0" err="1"/>
              <a:t>menjelaskan</a:t>
            </a:r>
            <a:r>
              <a:rPr lang="en-US" sz="1300" dirty="0"/>
              <a:t> </a:t>
            </a:r>
            <a:r>
              <a:rPr lang="en-US" sz="1300" dirty="0" err="1"/>
              <a:t>konsep</a:t>
            </a:r>
            <a:r>
              <a:rPr lang="en-US" sz="1300" dirty="0"/>
              <a:t> </a:t>
            </a:r>
            <a:r>
              <a:rPr lang="en-US" sz="1300" dirty="0" err="1"/>
              <a:t>dasar</a:t>
            </a:r>
            <a:r>
              <a:rPr lang="en-US" sz="1300" dirty="0"/>
              <a:t> OOP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pemrograman</a:t>
            </a:r>
            <a:r>
              <a:rPr lang="en-US" sz="1300" dirty="0"/>
              <a:t> Java™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mampu</a:t>
            </a:r>
            <a:r>
              <a:rPr lang="en-US" sz="1300" dirty="0"/>
              <a:t> </a:t>
            </a:r>
            <a:r>
              <a:rPr lang="en-US" sz="1300" dirty="0" err="1"/>
              <a:t>menjelaskan</a:t>
            </a:r>
            <a:r>
              <a:rPr lang="en-US" sz="1300" dirty="0"/>
              <a:t> </a:t>
            </a:r>
            <a:r>
              <a:rPr lang="en-US" sz="1300" dirty="0" err="1"/>
              <a:t>perbedaan</a:t>
            </a:r>
            <a:r>
              <a:rPr lang="en-US" sz="1300" dirty="0"/>
              <a:t> OOP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pemrograman</a:t>
            </a:r>
            <a:r>
              <a:rPr lang="en-US" sz="1300" dirty="0"/>
              <a:t> </a:t>
            </a:r>
            <a:r>
              <a:rPr lang="en-US" sz="1300" dirty="0" err="1"/>
              <a:t>prosedural</a:t>
            </a:r>
            <a:endParaRPr lang="en-US" sz="13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mampu</a:t>
            </a:r>
            <a:r>
              <a:rPr lang="en-US" sz="1300" dirty="0"/>
              <a:t> </a:t>
            </a:r>
            <a:r>
              <a:rPr lang="en-US" sz="1300" dirty="0" err="1"/>
              <a:t>menginstal</a:t>
            </a:r>
            <a:r>
              <a:rPr lang="en-US" sz="1300" dirty="0"/>
              <a:t> Java™ </a:t>
            </a:r>
            <a:r>
              <a:rPr lang="en-US" sz="1300" i="1" dirty="0"/>
              <a:t>Compiler</a:t>
            </a:r>
            <a:endParaRPr lang="en-US" sz="13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300" dirty="0" err="1"/>
              <a:t>Mahasiswa</a:t>
            </a:r>
            <a:r>
              <a:rPr lang="en-US" sz="1300" dirty="0"/>
              <a:t> </a:t>
            </a:r>
            <a:r>
              <a:rPr lang="en-US" sz="1300" dirty="0" err="1"/>
              <a:t>mampu</a:t>
            </a:r>
            <a:r>
              <a:rPr lang="en-US" sz="1300" dirty="0"/>
              <a:t> </a:t>
            </a:r>
            <a:r>
              <a:rPr lang="en-US" sz="1300" dirty="0" err="1"/>
              <a:t>menulis</a:t>
            </a:r>
            <a:r>
              <a:rPr lang="en-US" sz="1300" dirty="0"/>
              <a:t> </a:t>
            </a:r>
            <a:r>
              <a:rPr lang="en-US" sz="1300" dirty="0" err="1"/>
              <a:t>struktur</a:t>
            </a:r>
            <a:r>
              <a:rPr lang="en-US" sz="1300" dirty="0"/>
              <a:t> Java™ </a:t>
            </a:r>
            <a:r>
              <a:rPr lang="en-US" sz="1300" dirty="0" err="1"/>
              <a:t>sederhana</a:t>
            </a:r>
            <a:endParaRPr lang="en-US" sz="1300" dirty="0"/>
          </a:p>
        </p:txBody>
      </p:sp>
      <p:sp>
        <p:nvSpPr>
          <p:cNvPr id="72" name="Rectangle 71"/>
          <p:cNvSpPr/>
          <p:nvPr/>
        </p:nvSpPr>
        <p:spPr>
          <a:xfrm>
            <a:off x="3212650" y="4267200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73" name="TextBox 72">
            <a:hlinkClick r:id="" action="ppaction://noaction"/>
          </p:cNvPr>
          <p:cNvSpPr txBox="1"/>
          <p:nvPr/>
        </p:nvSpPr>
        <p:spPr>
          <a:xfrm>
            <a:off x="3200400" y="46144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lvl="0" indent="-442913"/>
            <a:r>
              <a:rPr lang="en-US" sz="1600" b="1" dirty="0" smtClean="0">
                <a:solidFill>
                  <a:srgbClr val="0070C0"/>
                </a:solidFill>
              </a:rPr>
              <a:t>1.</a:t>
            </a:r>
            <a:r>
              <a:rPr lang="id-ID" sz="1600" b="1" dirty="0" smtClean="0">
                <a:solidFill>
                  <a:srgbClr val="0070C0"/>
                </a:solidFill>
              </a:rPr>
              <a:t>	Paradigma Bahasa Pemrogrman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Tata Cara </a:t>
            </a:r>
            <a:r>
              <a:rPr lang="es-ES" dirty="0" err="1"/>
              <a:t>Instalasi</a:t>
            </a:r>
            <a:r>
              <a:rPr lang="es-ES" dirty="0"/>
              <a:t> JAVA dan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42925" indent="-542925" algn="just">
              <a:buNone/>
            </a:pPr>
            <a:r>
              <a:rPr lang="en-US" b="1" dirty="0" smtClean="0"/>
              <a:t>1.  </a:t>
            </a:r>
            <a:r>
              <a:rPr lang="en-US" b="1" dirty="0" err="1" smtClean="0"/>
              <a:t>Instalasi</a:t>
            </a:r>
            <a:r>
              <a:rPr lang="en-US" b="1" dirty="0" smtClean="0"/>
              <a:t> </a:t>
            </a:r>
            <a:r>
              <a:rPr lang="en-US" b="1" dirty="0"/>
              <a:t>J2SDK (Java 2 Software Development Kit) </a:t>
            </a:r>
            <a:r>
              <a:rPr lang="en-US" dirty="0"/>
              <a:t>: </a:t>
            </a:r>
            <a:r>
              <a:rPr lang="en-US" dirty="0" err="1"/>
              <a:t>setelah</a:t>
            </a:r>
            <a:r>
              <a:rPr lang="en-US" dirty="0"/>
              <a:t> di download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http://www.sun.com</a:t>
            </a:r>
            <a:r>
              <a:rPr lang="en-US" dirty="0"/>
              <a:t>,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 . </a:t>
            </a:r>
            <a:r>
              <a:rPr lang="en-US" dirty="0" err="1"/>
              <a:t>Contoh</a:t>
            </a:r>
            <a:r>
              <a:rPr lang="en-US" dirty="0"/>
              <a:t>  : jdk-1_5_0_04-windows-i586-p.exe,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double click </a:t>
            </a:r>
            <a:r>
              <a:rPr lang="en-US" dirty="0" err="1"/>
              <a:t>pada</a:t>
            </a:r>
            <a:r>
              <a:rPr lang="en-US" dirty="0"/>
              <a:t> file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next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  <a:p>
            <a:pPr marL="542925" indent="-542925" algn="just">
              <a:buNone/>
            </a:pPr>
            <a:endParaRPr lang="en-US" dirty="0"/>
          </a:p>
          <a:p>
            <a:pPr marL="542925" indent="-542925" algn="just">
              <a:buAutoNum type="arabicPeriod" startAt="2"/>
            </a:pPr>
            <a:r>
              <a:rPr lang="en-US" b="1" dirty="0"/>
              <a:t>Editor </a:t>
            </a:r>
            <a:r>
              <a:rPr lang="en-US" b="1" dirty="0" err="1"/>
              <a:t>JCreator</a:t>
            </a:r>
            <a:r>
              <a:rPr lang="en-US" b="1" dirty="0"/>
              <a:t> : </a:t>
            </a:r>
            <a:r>
              <a:rPr lang="en-US" dirty="0"/>
              <a:t>download  </a:t>
            </a:r>
            <a:r>
              <a:rPr lang="en-US" dirty="0" err="1"/>
              <a:t>JCreator</a:t>
            </a:r>
            <a:r>
              <a:rPr lang="en-US" dirty="0"/>
              <a:t> Pro 3.0,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serinya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tekan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next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 software </a:t>
            </a:r>
            <a:r>
              <a:rPr lang="en-US" dirty="0" err="1"/>
              <a:t>terinstall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editor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Java,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software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kompilasi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3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Konfigurasi</a:t>
            </a:r>
            <a:r>
              <a:rPr lang="en-US" dirty="0"/>
              <a:t> Editor </a:t>
            </a:r>
            <a:r>
              <a:rPr lang="en-US" dirty="0" err="1"/>
              <a:t>dengan</a:t>
            </a:r>
            <a:r>
              <a:rPr lang="en-US" dirty="0"/>
              <a:t>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/>
              <a:t>Langkah-langkah</a:t>
            </a:r>
            <a:r>
              <a:rPr lang="en-US" b="1" dirty="0"/>
              <a:t> </a:t>
            </a:r>
            <a:r>
              <a:rPr lang="en-US" b="1" dirty="0" err="1"/>
              <a:t>konfigurasi</a:t>
            </a:r>
            <a:r>
              <a:rPr lang="en-US" b="1" dirty="0"/>
              <a:t> Editor </a:t>
            </a:r>
            <a:r>
              <a:rPr lang="en-US" b="1" dirty="0" err="1"/>
              <a:t>JCreator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J2SDK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sbb</a:t>
            </a:r>
            <a:r>
              <a:rPr lang="en-US" b="1" dirty="0"/>
              <a:t> :</a:t>
            </a:r>
          </a:p>
          <a:p>
            <a:pPr marL="465138" indent="-465138" algn="just"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/>
              <a:t>menu </a:t>
            </a:r>
            <a:r>
              <a:rPr lang="en-US" b="1" dirty="0"/>
              <a:t>configure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editor </a:t>
            </a:r>
            <a:r>
              <a:rPr lang="en-US" dirty="0" err="1"/>
              <a:t>Jcreator</a:t>
            </a:r>
            <a:endParaRPr lang="en-US" dirty="0"/>
          </a:p>
          <a:p>
            <a:pPr marL="465138" indent="-465138" algn="just">
              <a:buAutoNum type="arabicPeriod"/>
            </a:pP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 menu </a:t>
            </a:r>
            <a:r>
              <a:rPr lang="en-US" b="1" dirty="0"/>
              <a:t>option</a:t>
            </a:r>
          </a:p>
          <a:p>
            <a:pPr marL="465138" indent="-465138" algn="just">
              <a:buAutoNum type="arabicPeriod"/>
            </a:pPr>
            <a:r>
              <a:rPr lang="en-US" dirty="0"/>
              <a:t>Click JDK Profile</a:t>
            </a:r>
          </a:p>
          <a:p>
            <a:pPr marL="465138" indent="-465138" algn="just">
              <a:buAutoNum type="arabicPeriod"/>
            </a:pPr>
            <a:r>
              <a:rPr lang="en-US" dirty="0" err="1"/>
              <a:t>Jika</a:t>
            </a:r>
            <a:r>
              <a:rPr lang="en-US" dirty="0"/>
              <a:t> Profile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b="1" dirty="0"/>
              <a:t>new </a:t>
            </a:r>
            <a:endParaRPr lang="en-US" dirty="0"/>
          </a:p>
          <a:p>
            <a:pPr marL="465138" indent="-465138" algn="just">
              <a:buAutoNum type="arabicPeriod"/>
            </a:pPr>
            <a:r>
              <a:rPr lang="en-US" dirty="0" err="1"/>
              <a:t>Pilih</a:t>
            </a:r>
            <a:r>
              <a:rPr lang="en-US" dirty="0"/>
              <a:t> folder j2sdk </a:t>
            </a:r>
            <a:r>
              <a:rPr lang="en-US" dirty="0" err="1"/>
              <a:t>berada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folder </a:t>
            </a:r>
            <a:r>
              <a:rPr lang="en-US" dirty="0" err="1"/>
              <a:t>berikut</a:t>
            </a:r>
            <a:r>
              <a:rPr lang="en-US" dirty="0"/>
              <a:t> : </a:t>
            </a:r>
            <a:r>
              <a:rPr lang="en-US" b="1" dirty="0"/>
              <a:t>C:\Program Files\Java\jdk1.</a:t>
            </a:r>
            <a:r>
              <a:rPr lang="id-ID" b="1" dirty="0"/>
              <a:t>7</a:t>
            </a:r>
            <a:r>
              <a:rPr lang="en-US" b="1" dirty="0"/>
              <a:t>.0_22</a:t>
            </a:r>
          </a:p>
          <a:p>
            <a:pPr marL="465138" indent="-465138" algn="just">
              <a:buAutoNum type="arabicPeriod"/>
            </a:pP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OK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0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pt-BR" dirty="0" smtClean="0"/>
              <a:t>4.	Struktur/Kerangka </a:t>
            </a:r>
            <a:r>
              <a:rPr lang="pt-BR" dirty="0"/>
              <a:t>Program OOP di Java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94642" y="1192695"/>
            <a:ext cx="9929191" cy="5353878"/>
            <a:chOff x="2514600" y="1828800"/>
            <a:chExt cx="6324600" cy="4876800"/>
          </a:xfrm>
        </p:grpSpPr>
        <p:sp>
          <p:nvSpPr>
            <p:cNvPr id="6" name="Rectangle 5"/>
            <p:cNvSpPr/>
            <p:nvPr/>
          </p:nvSpPr>
          <p:spPr>
            <a:xfrm>
              <a:off x="2514600" y="1828800"/>
              <a:ext cx="6324600" cy="487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19400" y="2133600"/>
              <a:ext cx="5791200" cy="4419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2286000"/>
              <a:ext cx="5334000" cy="3048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0" y="2667000"/>
              <a:ext cx="5334000" cy="3048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0" y="3276600"/>
              <a:ext cx="5334000" cy="17526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8000" y="5257800"/>
              <a:ext cx="5334000" cy="11430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3581400"/>
              <a:ext cx="4724400" cy="1295400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52800" y="5486400"/>
              <a:ext cx="4724400" cy="838200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3733800"/>
              <a:ext cx="4419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4114800"/>
              <a:ext cx="4419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5200" y="4495800"/>
              <a:ext cx="4419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200" y="5562600"/>
              <a:ext cx="4419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5943600"/>
              <a:ext cx="4419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3200" y="1856601"/>
              <a:ext cx="882732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NamaFile.java</a:t>
              </a:r>
              <a:endParaRPr lang="en-US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9200" y="2286000"/>
              <a:ext cx="1144941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Komentar</a:t>
              </a:r>
              <a:r>
                <a:rPr lang="en-US" sz="1600" b="1" dirty="0" smtClean="0"/>
                <a:t> Program</a:t>
              </a:r>
              <a:endParaRPr lang="en-US" sz="16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3649" y="2667000"/>
              <a:ext cx="1742142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/>
                <a:t>Deskripsi</a:t>
              </a:r>
              <a:r>
                <a:rPr lang="en-US" sz="1600" b="1" dirty="0" smtClean="0"/>
                <a:t> Program </a:t>
              </a:r>
              <a:r>
                <a:rPr lang="en-US" sz="1600" b="1" dirty="0" err="1" smtClean="0"/>
                <a:t>dan</a:t>
              </a:r>
              <a:r>
                <a:rPr lang="en-US" sz="1600" b="1" dirty="0" smtClean="0"/>
                <a:t> Import</a:t>
              </a:r>
              <a:endParaRPr lang="en-US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49492" y="2999601"/>
              <a:ext cx="509389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Kelas</a:t>
              </a:r>
              <a:r>
                <a:rPr lang="en-US" sz="1600" b="1" dirty="0" smtClean="0"/>
                <a:t> A</a:t>
              </a:r>
              <a:endParaRPr lang="en-US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4620" y="5013459"/>
              <a:ext cx="503263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Kelas</a:t>
              </a:r>
              <a:r>
                <a:rPr lang="en-US" sz="1600" b="1" dirty="0" smtClean="0"/>
                <a:t> B</a:t>
              </a:r>
              <a:endParaRPr lang="en-US" sz="16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3304401"/>
              <a:ext cx="772824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Badan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Kelas</a:t>
              </a:r>
              <a:endParaRPr lang="en-US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76600" y="5209401"/>
              <a:ext cx="772824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Badan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Kelas</a:t>
              </a:r>
              <a:endParaRPr lang="en-US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41879" y="3761601"/>
              <a:ext cx="899517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Deklarasi</a:t>
              </a:r>
              <a:r>
                <a:rPr lang="en-US" sz="1600" b="1" dirty="0" smtClean="0"/>
                <a:t> Data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600" y="4114800"/>
              <a:ext cx="863127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Main Method</a:t>
              </a:r>
              <a:endParaRPr lang="en-US" sz="16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62202" y="4523601"/>
              <a:ext cx="2086119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Deklarasi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dan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Implementasi</a:t>
              </a:r>
              <a:r>
                <a:rPr lang="en-US" sz="1600" b="1" dirty="0" smtClean="0"/>
                <a:t> Method</a:t>
              </a:r>
              <a:endParaRPr lang="en-US" sz="1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41879" y="5562600"/>
              <a:ext cx="899517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Deklarasi</a:t>
              </a:r>
              <a:r>
                <a:rPr lang="en-US" sz="1600" b="1" dirty="0" smtClean="0"/>
                <a:t> Data</a:t>
              </a:r>
              <a:endParaRPr lang="en-US" sz="1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62202" y="5971401"/>
              <a:ext cx="2086119" cy="308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Deklarasi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dan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Implementasi</a:t>
              </a:r>
              <a:r>
                <a:rPr lang="en-US" sz="1600" b="1" dirty="0" smtClean="0"/>
                <a:t> Method</a:t>
              </a:r>
              <a:endParaRPr 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34615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660" y="1361193"/>
            <a:ext cx="7311888" cy="512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894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8788" lvl="0" indent="-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/**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* My first java program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*/</a:t>
            </a:r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/>
              <a:t> </a:t>
            </a:r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public class Hello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{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	public static void main(String[] </a:t>
            </a:r>
            <a:r>
              <a:rPr lang="en-US" sz="2400" dirty="0" err="1">
                <a:ea typeface="Calibri" pitchFamily="34" charset="0"/>
                <a:cs typeface="Tahoma" pitchFamily="34" charset="0"/>
              </a:rPr>
              <a:t>args</a:t>
            </a:r>
            <a:r>
              <a:rPr lang="en-US" sz="2400" dirty="0">
                <a:ea typeface="Calibri" pitchFamily="34" charset="0"/>
                <a:cs typeface="Tahoma" pitchFamily="34" charset="0"/>
              </a:rPr>
              <a:t>) {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		//</a:t>
            </a:r>
            <a:r>
              <a:rPr lang="en-US" sz="2400" dirty="0" err="1">
                <a:ea typeface="Calibri" pitchFamily="34" charset="0"/>
                <a:cs typeface="Tahoma" pitchFamily="34" charset="0"/>
              </a:rPr>
              <a:t>Menampilkan</a:t>
            </a:r>
            <a:r>
              <a:rPr lang="en-US" sz="2400" dirty="0">
                <a:ea typeface="Calibri" pitchFamily="34" charset="0"/>
                <a:cs typeface="Tahoma" pitchFamily="34" charset="0"/>
              </a:rPr>
              <a:t> kata "Hello world" </a:t>
            </a:r>
            <a:r>
              <a:rPr lang="en-US" sz="2400" dirty="0" err="1">
                <a:ea typeface="Calibri" pitchFamily="34" charset="0"/>
                <a:cs typeface="Tahoma" pitchFamily="34" charset="0"/>
              </a:rPr>
              <a:t>dilayar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		</a:t>
            </a:r>
            <a:r>
              <a:rPr lang="en-US" sz="2400" dirty="0" err="1">
                <a:ea typeface="Calibri" pitchFamily="34" charset="0"/>
                <a:cs typeface="Tahoma" pitchFamily="34" charset="0"/>
              </a:rPr>
              <a:t>System.out.println</a:t>
            </a:r>
            <a:r>
              <a:rPr lang="en-US" sz="2400" dirty="0">
                <a:ea typeface="Calibri" pitchFamily="34" charset="0"/>
                <a:cs typeface="Tahoma" pitchFamily="34" charset="0"/>
              </a:rPr>
              <a:t>("Hello world!");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	}</a:t>
            </a:r>
            <a:endParaRPr lang="en-US" sz="2400" dirty="0"/>
          </a:p>
          <a:p>
            <a:pPr marL="458788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ea typeface="Calibri" pitchFamily="34" charset="0"/>
                <a:cs typeface="Tahoma" pitchFamily="34" charset="0"/>
              </a:rPr>
              <a:t>}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75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Penamaan Class, Method, Variabel, dan Konstanta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65138"/>
            <a:endParaRPr lang="en-US" sz="1000" dirty="0"/>
          </a:p>
          <a:p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/>
              <a:t>Penamaan</a:t>
            </a:r>
            <a:r>
              <a:rPr lang="en-US" b="1" dirty="0"/>
              <a:t> :</a:t>
            </a:r>
          </a:p>
          <a:p>
            <a:pPr marL="460375" lvl="0" indent="-460375" algn="just">
              <a:buFont typeface="+mj-lt"/>
              <a:buAutoNum type="arabicPeriod"/>
            </a:pPr>
            <a:r>
              <a:rPr lang="en-US" dirty="0"/>
              <a:t>Case-sensitive, </a:t>
            </a:r>
          </a:p>
          <a:p>
            <a:pPr marL="460375" lvl="0" indent="-460375" algn="just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reserved word  </a:t>
            </a:r>
            <a:r>
              <a:rPr lang="en-US" dirty="0" err="1"/>
              <a:t>atau</a:t>
            </a:r>
            <a:r>
              <a:rPr lang="en-US" dirty="0"/>
              <a:t> Keyword JAVA, </a:t>
            </a:r>
          </a:p>
          <a:p>
            <a:pPr marL="460375" lvl="0" indent="-460375" algn="just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symbol-</a:t>
            </a:r>
            <a:r>
              <a:rPr lang="en-US" dirty="0" err="1"/>
              <a:t>simbol</a:t>
            </a:r>
            <a:r>
              <a:rPr lang="en-US" dirty="0"/>
              <a:t> operator. </a:t>
            </a:r>
          </a:p>
          <a:p>
            <a:pPr marL="460375" lvl="0" indent="-460375" algn="just">
              <a:buFont typeface="+mj-lt"/>
              <a:buAutoNum type="arabicPeriod"/>
            </a:pP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abjad</a:t>
            </a:r>
            <a:r>
              <a:rPr lang="en-US" dirty="0"/>
              <a:t> (a, b, c, ….), </a:t>
            </a:r>
            <a:r>
              <a:rPr lang="en-US" dirty="0" err="1"/>
              <a:t>atau</a:t>
            </a:r>
            <a:r>
              <a:rPr lang="en-US" dirty="0"/>
              <a:t> underscore (_),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( $ ), </a:t>
            </a:r>
          </a:p>
          <a:p>
            <a:pPr marL="460375" lvl="0" indent="-460375" algn="just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dibolehkan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(0, 1, 2, …).</a:t>
            </a:r>
            <a:endParaRPr lang="id-ID" dirty="0"/>
          </a:p>
          <a:p>
            <a:pPr marL="460375" lvl="0" indent="-460375" algn="just">
              <a:buFont typeface="+mj-lt"/>
              <a:buAutoNum type="arabicPeriod"/>
            </a:pPr>
            <a:r>
              <a:rPr lang="id-ID" dirty="0"/>
              <a:t>Tidak Menggunakan Spasi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34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dirty="0" err="1" smtClean="0"/>
              <a:t>dalam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21132" t="27084" r="13319" b="15278"/>
          <a:stretch>
            <a:fillRect/>
          </a:stretch>
        </p:blipFill>
        <p:spPr bwMode="auto">
          <a:xfrm>
            <a:off x="1948070" y="1202048"/>
            <a:ext cx="7792278" cy="5389659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1037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“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serang</a:t>
            </a:r>
            <a:r>
              <a:rPr lang="en-US" sz="2400" dirty="0"/>
              <a:t>”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diprioritaskan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/>
              <a:t>,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keadaan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pun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1.	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013790" y="2769274"/>
            <a:ext cx="5042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endParaRPr lang="en-US" sz="2400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994740" y="3415605"/>
            <a:ext cx="48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Prosedural</a:t>
            </a:r>
            <a:endParaRPr lang="en-US" sz="2400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980452" y="4038599"/>
            <a:ext cx="4879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program. 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, </a:t>
            </a:r>
            <a:r>
              <a:rPr lang="en-US" dirty="0" err="1"/>
              <a:t>logis</a:t>
            </a:r>
            <a:r>
              <a:rPr lang="en-US" dirty="0"/>
              <a:t> 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</a:t>
            </a:r>
            <a:r>
              <a:rPr lang="id-ID" dirty="0" smtClean="0"/>
              <a:t>Program </a:t>
            </a:r>
            <a:r>
              <a:rPr lang="id-ID" dirty="0"/>
              <a:t>dapat dibagai-bagi menjadi prosedur dan fungsi.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/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proses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/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–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berulang</a:t>
            </a:r>
            <a:r>
              <a:rPr lang="en-US" dirty="0"/>
              <a:t> (Loop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: Pascal, Cobol, RPG, ADA, C.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kehandalan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progam</a:t>
            </a:r>
            <a:r>
              <a:rPr lang="en-US" dirty="0"/>
              <a:t>, Program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,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kerumitan</a:t>
            </a:r>
            <a:r>
              <a:rPr lang="en-US" dirty="0"/>
              <a:t> program, </a:t>
            </a:r>
            <a:r>
              <a:rPr lang="en-US" dirty="0" err="1"/>
              <a:t>Pemeliharaan</a:t>
            </a:r>
            <a:r>
              <a:rPr lang="en-US" dirty="0"/>
              <a:t> program,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3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P</a:t>
            </a:r>
            <a:r>
              <a:rPr lang="id-ID" dirty="0" smtClean="0"/>
              <a:t>emrograman </a:t>
            </a:r>
            <a:r>
              <a:rPr lang="id-ID" dirty="0"/>
              <a:t>prosedural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id-ID" dirty="0" smtClean="0"/>
              <a:t>paradigma pemrograman</a:t>
            </a:r>
            <a:r>
              <a:rPr lang="en-US" dirty="0" smtClean="0"/>
              <a:t> yang </a:t>
            </a:r>
            <a:r>
              <a:rPr lang="id-ID" dirty="0" smtClean="0"/>
              <a:t>berasal </a:t>
            </a:r>
            <a:r>
              <a:rPr lang="id-ID" dirty="0"/>
              <a:t>dari pemrograman terstruktur, berdasarkan konsep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Program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runtutan</a:t>
            </a:r>
            <a:r>
              <a:rPr lang="en-US" dirty="0"/>
              <a:t> (sequence)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per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pemroses</a:t>
            </a:r>
            <a:r>
              <a:rPr lang="en-US" dirty="0"/>
              <a:t>.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pencabangan</a:t>
            </a:r>
            <a:r>
              <a:rPr lang="en-US" dirty="0"/>
              <a:t> </a:t>
            </a:r>
            <a:r>
              <a:rPr lang="en-US" dirty="0" err="1"/>
              <a:t>kondisional</a:t>
            </a:r>
            <a:r>
              <a:rPr lang="en-US" dirty="0"/>
              <a:t>. Data yang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dimanipulasi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instrusi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beruntun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procedural.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procedural.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err="1" smtClean="0"/>
              <a:t>Bahasa-bahasa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/>
              <a:t>Cobol, Basic, Pascal, Fortran,   </a:t>
            </a:r>
            <a:r>
              <a:rPr lang="en-US" dirty="0" err="1"/>
              <a:t>dan</a:t>
            </a:r>
            <a:r>
              <a:rPr lang="en-US" dirty="0"/>
              <a:t> C/C++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prosedural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: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–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yang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procedure.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men-debug program </a:t>
            </a:r>
            <a:r>
              <a:rPr lang="en-US" dirty="0" err="1"/>
              <a:t>prosedural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program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bug,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mengisolasi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(</a:t>
            </a:r>
            <a:r>
              <a:rPr lang="en-US" dirty="0" err="1"/>
              <a:t>fungsi</a:t>
            </a:r>
            <a:r>
              <a:rPr lang="en-US" dirty="0"/>
              <a:t>) yang </a:t>
            </a:r>
            <a:r>
              <a:rPr lang="en-US" dirty="0" err="1"/>
              <a:t>menyebabkan</a:t>
            </a:r>
            <a:r>
              <a:rPr lang="en-US" dirty="0"/>
              <a:t> bug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3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Inggris</a:t>
            </a:r>
            <a:r>
              <a:rPr lang="en-US" dirty="0"/>
              <a:t>: object-oriented programming </a:t>
            </a:r>
            <a:r>
              <a:rPr lang="en-US" dirty="0" err="1"/>
              <a:t>disingkat</a:t>
            </a:r>
            <a:r>
              <a:rPr lang="en-US" dirty="0"/>
              <a:t> OOP)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berorientasikan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dibungkus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kelas-kelas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.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memproses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Model data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fleksibilitas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program,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>
                <a:hlinkClick r:id="rId2" tooltip="Teknik peranti lunak (halaman belum tersedia)"/>
              </a:rPr>
              <a:t>teknik</a:t>
            </a:r>
            <a:r>
              <a:rPr lang="en-US" dirty="0">
                <a:hlinkClick r:id="rId2" tooltip="Teknik peranti lunak (halaman belum tersedia)"/>
              </a:rPr>
              <a:t> </a:t>
            </a:r>
            <a:r>
              <a:rPr lang="en-US" dirty="0" err="1">
                <a:hlinkClick r:id="rId2" tooltip="Teknik peranti lunak (halaman belum tersedia)"/>
              </a:rPr>
              <a:t>peranti</a:t>
            </a:r>
            <a:r>
              <a:rPr lang="en-US" dirty="0">
                <a:hlinkClick r:id="rId2" tooltip="Teknik peranti lunak (halaman belum tersedia)"/>
              </a:rPr>
              <a:t> </a:t>
            </a:r>
            <a:r>
              <a:rPr lang="en-US" dirty="0" err="1">
                <a:hlinkClick r:id="rId2" tooltip="Teknik peranti lunak (halaman belum tersedia)"/>
              </a:rPr>
              <a:t>lunak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pendukung</a:t>
            </a:r>
            <a:r>
              <a:rPr lang="en-US" dirty="0"/>
              <a:t> OOP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OOP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OOP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6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9595" y="1163352"/>
            <a:ext cx="12033068" cy="53832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700" dirty="0"/>
              <a:t>Dari </a:t>
            </a:r>
            <a:r>
              <a:rPr lang="en-US" sz="1700" dirty="0" err="1"/>
              <a:t>pengertian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sendiri</a:t>
            </a:r>
            <a:r>
              <a:rPr lang="en-US" sz="1700" dirty="0"/>
              <a:t> </a:t>
            </a:r>
            <a:r>
              <a:rPr lang="en-US" sz="1700" dirty="0" err="1"/>
              <a:t>kita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menyimpulkan</a:t>
            </a:r>
            <a:r>
              <a:rPr lang="en-US" sz="1700" dirty="0"/>
              <a:t>, </a:t>
            </a:r>
            <a:r>
              <a:rPr lang="en-US" sz="1700" dirty="0" err="1"/>
              <a:t>apa</a:t>
            </a:r>
            <a:r>
              <a:rPr lang="en-US" sz="1700" dirty="0"/>
              <a:t> </a:t>
            </a:r>
            <a:r>
              <a:rPr lang="en-US" sz="1700" dirty="0" err="1"/>
              <a:t>perbedaan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.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(Object-Oriented Programming </a:t>
            </a:r>
            <a:r>
              <a:rPr lang="en-US" sz="1700" dirty="0" err="1"/>
              <a:t>atau</a:t>
            </a:r>
            <a:r>
              <a:rPr lang="en-US" sz="1700" dirty="0"/>
              <a:t> OOP)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paradigma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yang </a:t>
            </a:r>
            <a:r>
              <a:rPr lang="en-US" sz="1700" dirty="0" err="1"/>
              <a:t>berorientasikan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. </a:t>
            </a:r>
            <a:r>
              <a:rPr lang="en-US" sz="1700" dirty="0" err="1"/>
              <a:t>Semua</a:t>
            </a:r>
            <a:r>
              <a:rPr lang="en-US" sz="1700" dirty="0"/>
              <a:t> data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fungsi</a:t>
            </a:r>
            <a:r>
              <a:rPr lang="en-US" sz="1700" dirty="0"/>
              <a:t> di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paradigma</a:t>
            </a:r>
            <a:r>
              <a:rPr lang="en-US" sz="1700" dirty="0"/>
              <a:t> </a:t>
            </a:r>
            <a:r>
              <a:rPr lang="en-US" sz="1700" dirty="0" err="1"/>
              <a:t>ini</a:t>
            </a:r>
            <a:r>
              <a:rPr lang="en-US" sz="1700" dirty="0"/>
              <a:t> </a:t>
            </a:r>
            <a:r>
              <a:rPr lang="en-US" sz="1700" dirty="0" err="1"/>
              <a:t>dibungkus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kelas-kelas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objek-objek</a:t>
            </a:r>
            <a:r>
              <a:rPr lang="en-US" sz="1700" dirty="0"/>
              <a:t>. </a:t>
            </a:r>
            <a:r>
              <a:rPr lang="en-US" sz="1700" dirty="0" err="1"/>
              <a:t>Bandingkan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logika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. </a:t>
            </a:r>
            <a:r>
              <a:rPr lang="en-US" sz="1700" dirty="0" err="1"/>
              <a:t>Setiap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menerima</a:t>
            </a:r>
            <a:r>
              <a:rPr lang="en-US" sz="1700" dirty="0"/>
              <a:t> </a:t>
            </a:r>
            <a:r>
              <a:rPr lang="en-US" sz="1700" dirty="0" err="1"/>
              <a:t>pesan</a:t>
            </a:r>
            <a:r>
              <a:rPr lang="en-US" sz="1700" dirty="0"/>
              <a:t>, </a:t>
            </a:r>
            <a:r>
              <a:rPr lang="en-US" sz="1700" dirty="0" err="1"/>
              <a:t>memproses</a:t>
            </a:r>
            <a:r>
              <a:rPr lang="en-US" sz="1700" dirty="0"/>
              <a:t> data,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mengirim</a:t>
            </a:r>
            <a:r>
              <a:rPr lang="en-US" sz="1700" dirty="0"/>
              <a:t> </a:t>
            </a:r>
            <a:r>
              <a:rPr lang="en-US" sz="1700" dirty="0" err="1"/>
              <a:t>pesan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kebalikan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yaitu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pemrosesan</a:t>
            </a:r>
            <a:r>
              <a:rPr lang="en-US" sz="1700" dirty="0"/>
              <a:t> data yang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analisa</a:t>
            </a:r>
            <a:r>
              <a:rPr lang="en-US" sz="1700" dirty="0"/>
              <a:t>,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penulisan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. </a:t>
            </a:r>
            <a:r>
              <a:rPr lang="en-US" sz="1700" dirty="0" err="1"/>
              <a:t>Dikarenakan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pembuatannya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line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yang </a:t>
            </a:r>
            <a:r>
              <a:rPr lang="en-US" sz="1700" dirty="0" err="1"/>
              <a:t>lainnya</a:t>
            </a:r>
            <a:r>
              <a:rPr lang="en-US" sz="1700" dirty="0"/>
              <a:t> </a:t>
            </a:r>
            <a:r>
              <a:rPr lang="en-US" sz="1700" dirty="0" err="1"/>
              <a:t>berhubungan</a:t>
            </a:r>
            <a:r>
              <a:rPr lang="en-US" sz="17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700" dirty="0" err="1"/>
              <a:t>Konsep</a:t>
            </a:r>
            <a:r>
              <a:rPr lang="en-US" sz="1700" dirty="0"/>
              <a:t> </a:t>
            </a:r>
            <a:r>
              <a:rPr lang="en-US" sz="1700" dirty="0" err="1"/>
              <a:t>utama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Berbasis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terletak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kondisi</a:t>
            </a:r>
            <a:r>
              <a:rPr lang="en-US" sz="1700" dirty="0"/>
              <a:t> </a:t>
            </a:r>
            <a:r>
              <a:rPr lang="en-US" sz="1700" dirty="0" err="1"/>
              <a:t>kode</a:t>
            </a:r>
            <a:r>
              <a:rPr lang="en-US" sz="1700" dirty="0"/>
              <a:t>/line </a:t>
            </a:r>
            <a:r>
              <a:rPr lang="en-US" sz="1700" dirty="0" err="1"/>
              <a:t>pemrogramanannya</a:t>
            </a:r>
            <a:r>
              <a:rPr lang="en-US" sz="1700" dirty="0"/>
              <a:t> </a:t>
            </a:r>
            <a:r>
              <a:rPr lang="en-US" sz="1700" dirty="0" err="1"/>
              <a:t>dimana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kesatuan</a:t>
            </a:r>
            <a:r>
              <a:rPr lang="en-US" sz="1700" dirty="0"/>
              <a:t> modular. </a:t>
            </a:r>
            <a:r>
              <a:rPr lang="en-US" sz="1700" dirty="0" err="1"/>
              <a:t>Untuk</a:t>
            </a:r>
            <a:r>
              <a:rPr lang="en-US" sz="1700" dirty="0"/>
              <a:t> program yang </a:t>
            </a:r>
            <a:r>
              <a:rPr lang="en-US" sz="1700" dirty="0" err="1"/>
              <a:t>simpel</a:t>
            </a:r>
            <a:r>
              <a:rPr lang="en-US" sz="1700" dirty="0"/>
              <a:t>/</a:t>
            </a:r>
            <a:r>
              <a:rPr lang="en-US" sz="1700" dirty="0" err="1"/>
              <a:t>sederhana</a:t>
            </a:r>
            <a:r>
              <a:rPr lang="en-US" sz="1700" dirty="0"/>
              <a:t> </a:t>
            </a:r>
            <a:r>
              <a:rPr lang="en-US" sz="1700" dirty="0" err="1"/>
              <a:t>biasanya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masih</a:t>
            </a:r>
            <a:r>
              <a:rPr lang="en-US" sz="1700" dirty="0"/>
              <a:t> </a:t>
            </a: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banyak</a:t>
            </a:r>
            <a:r>
              <a:rPr lang="en-US" sz="1700" dirty="0"/>
              <a:t>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perubahan</a:t>
            </a:r>
            <a:r>
              <a:rPr lang="en-US" sz="1700" dirty="0"/>
              <a:t> yang </a:t>
            </a:r>
            <a:r>
              <a:rPr lang="en-US" sz="1700" dirty="0" err="1"/>
              <a:t>berarti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line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100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bisa</a:t>
            </a:r>
            <a:r>
              <a:rPr lang="en-US" sz="1700" dirty="0"/>
              <a:t> </a:t>
            </a:r>
            <a:r>
              <a:rPr lang="en-US" sz="1700" dirty="0" err="1"/>
              <a:t>dikatakan</a:t>
            </a:r>
            <a:r>
              <a:rPr lang="en-US" sz="1700" dirty="0"/>
              <a:t> </a:t>
            </a:r>
            <a:r>
              <a:rPr lang="en-US" sz="1700" dirty="0" err="1"/>
              <a:t>rumit</a:t>
            </a:r>
            <a:r>
              <a:rPr lang="en-US" sz="1700" dirty="0"/>
              <a:t>, </a:t>
            </a:r>
            <a:r>
              <a:rPr lang="en-US" sz="1700" dirty="0" err="1"/>
              <a:t>maka</a:t>
            </a:r>
            <a:r>
              <a:rPr lang="en-US" sz="1700" dirty="0"/>
              <a:t> </a:t>
            </a:r>
            <a:r>
              <a:rPr lang="en-US" sz="1700" dirty="0" err="1"/>
              <a:t>digunakan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.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terdiri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pemecahan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yang </a:t>
            </a:r>
            <a:r>
              <a:rPr lang="en-US" sz="1700" dirty="0" err="1"/>
              <a:t>besar</a:t>
            </a:r>
            <a:r>
              <a:rPr lang="en-US" sz="1700" dirty="0"/>
              <a:t>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yang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kecil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seterusnya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terdiri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pengkelompokan</a:t>
            </a:r>
            <a:r>
              <a:rPr lang="en-US" sz="1700" dirty="0"/>
              <a:t> </a:t>
            </a:r>
            <a:r>
              <a:rPr lang="en-US" sz="1700" dirty="0" err="1"/>
              <a:t>kode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data yang </a:t>
            </a:r>
            <a:r>
              <a:rPr lang="en-US" sz="1700" dirty="0" err="1"/>
              <a:t>mana</a:t>
            </a:r>
            <a:r>
              <a:rPr lang="en-US" sz="1700" dirty="0"/>
              <a:t> </a:t>
            </a:r>
            <a:r>
              <a:rPr lang="en-US" sz="1700" dirty="0" err="1"/>
              <a:t>setiap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berfungsi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independen</a:t>
            </a:r>
            <a:r>
              <a:rPr lang="en-US" sz="1700" dirty="0"/>
              <a:t>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setiap</a:t>
            </a:r>
            <a:r>
              <a:rPr lang="en-US" sz="1700" dirty="0"/>
              <a:t> </a:t>
            </a:r>
            <a:r>
              <a:rPr lang="en-US" sz="1700" dirty="0" err="1"/>
              <a:t>perubahan</a:t>
            </a:r>
            <a:r>
              <a:rPr lang="en-US" sz="1700" dirty="0"/>
              <a:t> </a:t>
            </a:r>
            <a:r>
              <a:rPr lang="en-US" sz="1700" dirty="0" err="1"/>
              <a:t>kode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tergantung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kode</a:t>
            </a:r>
            <a:r>
              <a:rPr lang="en-US" sz="1700" dirty="0"/>
              <a:t> yang </a:t>
            </a:r>
            <a:r>
              <a:rPr lang="en-US" sz="1700" dirty="0" err="1"/>
              <a:t>lainnya</a:t>
            </a:r>
            <a:r>
              <a:rPr lang="en-US" sz="1700" dirty="0"/>
              <a:t>,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dikenal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modular. </a:t>
            </a:r>
            <a:r>
              <a:rPr lang="en-US" sz="1700" dirty="0" err="1"/>
              <a:t>Terdapat</a:t>
            </a:r>
            <a:r>
              <a:rPr lang="en-US" sz="1700" dirty="0"/>
              <a:t> </a:t>
            </a:r>
            <a:r>
              <a:rPr lang="en-US" sz="1700" dirty="0" err="1"/>
              <a:t>juga</a:t>
            </a:r>
            <a:r>
              <a:rPr lang="en-US" sz="1700" dirty="0"/>
              <a:t> </a:t>
            </a:r>
            <a:r>
              <a:rPr lang="en-US" sz="1700" dirty="0" err="1"/>
              <a:t>perbedaan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spesifik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, </a:t>
            </a:r>
            <a:r>
              <a:rPr lang="en-US" sz="1700" dirty="0" err="1"/>
              <a:t>yaitu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kelas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.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Terstruktur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terdapat</a:t>
            </a:r>
            <a:r>
              <a:rPr lang="en-US" sz="1700" dirty="0"/>
              <a:t> </a:t>
            </a:r>
            <a:r>
              <a:rPr lang="en-US" sz="1700" dirty="0" err="1"/>
              <a:t>kelas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objek</a:t>
            </a:r>
            <a:r>
              <a:rPr lang="en-US" sz="17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700" dirty="0" err="1"/>
              <a:t>Berdasarkan</a:t>
            </a:r>
            <a:r>
              <a:rPr lang="en-US" sz="1700" dirty="0"/>
              <a:t> </a:t>
            </a:r>
            <a:r>
              <a:rPr lang="en-US" sz="1700" dirty="0" err="1"/>
              <a:t>penjelasan</a:t>
            </a:r>
            <a:r>
              <a:rPr lang="en-US" sz="1700" dirty="0"/>
              <a:t> </a:t>
            </a:r>
            <a:r>
              <a:rPr lang="en-US" sz="1700" dirty="0" err="1"/>
              <a:t>diatas</a:t>
            </a:r>
            <a:r>
              <a:rPr lang="en-US" sz="1700" dirty="0"/>
              <a:t>, </a:t>
            </a:r>
            <a:r>
              <a:rPr lang="en-US" sz="1700" dirty="0" err="1"/>
              <a:t>sangat</a:t>
            </a:r>
            <a:r>
              <a:rPr lang="en-US" sz="1700" dirty="0"/>
              <a:t> </a:t>
            </a:r>
            <a:r>
              <a:rPr lang="en-US" sz="1700" dirty="0" err="1"/>
              <a:t>jelas</a:t>
            </a:r>
            <a:r>
              <a:rPr lang="en-US" sz="1700" dirty="0"/>
              <a:t> </a:t>
            </a:r>
            <a:r>
              <a:rPr lang="en-US" sz="1700" dirty="0" err="1"/>
              <a:t>bahwa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tersktruktur</a:t>
            </a:r>
            <a:r>
              <a:rPr lang="en-US" sz="1700" dirty="0"/>
              <a:t> </a:t>
            </a:r>
            <a:r>
              <a:rPr lang="en-US" sz="1700" dirty="0" err="1"/>
              <a:t>unggul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</a:t>
            </a:r>
            <a:r>
              <a:rPr lang="en-US" sz="1700" dirty="0" err="1"/>
              <a:t>sederhana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efisien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murah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perawatannya</a:t>
            </a:r>
            <a:r>
              <a:rPr lang="en-US" sz="1700" dirty="0"/>
              <a:t> </a:t>
            </a:r>
            <a:r>
              <a:rPr lang="en-US" sz="1700" dirty="0" err="1"/>
              <a:t>tetapi</a:t>
            </a:r>
            <a:r>
              <a:rPr lang="en-US" sz="1700" dirty="0"/>
              <a:t> </a:t>
            </a:r>
            <a:r>
              <a:rPr lang="en-US" sz="1700" dirty="0" err="1"/>
              <a:t>permodelan</a:t>
            </a:r>
            <a:r>
              <a:rPr lang="en-US" sz="1700" dirty="0"/>
              <a:t> </a:t>
            </a:r>
            <a:r>
              <a:rPr lang="en-US" sz="1700" dirty="0" err="1"/>
              <a:t>ini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susah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dipahami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orang – orang </a:t>
            </a:r>
            <a:r>
              <a:rPr lang="en-US" sz="1700" dirty="0" err="1"/>
              <a:t>selain</a:t>
            </a:r>
            <a:r>
              <a:rPr lang="en-US" sz="1700" dirty="0"/>
              <a:t> </a:t>
            </a:r>
            <a:r>
              <a:rPr lang="en-US" sz="1700" dirty="0" err="1"/>
              <a:t>pembuat</a:t>
            </a:r>
            <a:r>
              <a:rPr lang="en-US" sz="1700" dirty="0"/>
              <a:t> program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sendiri</a:t>
            </a:r>
            <a:r>
              <a:rPr lang="en-US" sz="1700" dirty="0"/>
              <a:t> (</a:t>
            </a:r>
            <a:r>
              <a:rPr lang="en-US" sz="1700" dirty="0" err="1"/>
              <a:t>contohnya</a:t>
            </a:r>
            <a:r>
              <a:rPr lang="en-US" sz="1700" dirty="0"/>
              <a:t> </a:t>
            </a:r>
            <a:r>
              <a:rPr lang="en-US" sz="1700" dirty="0" err="1"/>
              <a:t>ketika</a:t>
            </a:r>
            <a:r>
              <a:rPr lang="en-US" sz="1700" dirty="0"/>
              <a:t> </a:t>
            </a:r>
            <a:r>
              <a:rPr lang="en-US" sz="1700" dirty="0" err="1"/>
              <a:t>dlakukan</a:t>
            </a:r>
            <a:r>
              <a:rPr lang="en-US" sz="1700" dirty="0"/>
              <a:t> tracing program).</a:t>
            </a:r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1711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ILUSTRASI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83" y="1425137"/>
            <a:ext cx="6583192" cy="2134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879" y="3810467"/>
            <a:ext cx="6944252" cy="253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ILUSTRASI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774" y="1255176"/>
            <a:ext cx="8949148" cy="51065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039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1796</Words>
  <Application>Microsoft Office PowerPoint</Application>
  <PresentationFormat>Widescreen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Tahoma</vt:lpstr>
      <vt:lpstr>Wingdings</vt:lpstr>
      <vt:lpstr>Office Theme</vt:lpstr>
      <vt:lpstr>Storyboard Layouts</vt:lpstr>
      <vt:lpstr>PowerPoint Presentation</vt:lpstr>
      <vt:lpstr>POKOK BAHASAN</vt:lpstr>
      <vt:lpstr>1. Paradigma Pemrograman</vt:lpstr>
      <vt:lpstr>Pemrograman Terstruktur</vt:lpstr>
      <vt:lpstr>Pemrograman Prosedural</vt:lpstr>
      <vt:lpstr>Pemrograman Berorientasi Objek</vt:lpstr>
      <vt:lpstr>PowerPoint Presentation</vt:lpstr>
      <vt:lpstr>ILUSTRASI 1</vt:lpstr>
      <vt:lpstr>ILUSTRASI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Konsep Dasar Pemrograman Berorientasi Objek</vt:lpstr>
      <vt:lpstr>Paradigma Pemrograman Berorientasi Objek</vt:lpstr>
      <vt:lpstr>Objek</vt:lpstr>
      <vt:lpstr>Objek, Kelas dan Instance (Instan)</vt:lpstr>
      <vt:lpstr>3.  Instalasi Bahasa Program dan Editor</vt:lpstr>
      <vt:lpstr>Tata Cara Instalasi JAVA dan Editor</vt:lpstr>
      <vt:lpstr>Konfigurasi Editor dengan JAVA</vt:lpstr>
      <vt:lpstr>4. Struktur/Kerangka Program OOP di Java</vt:lpstr>
      <vt:lpstr>Fase Pemrograman JAVA</vt:lpstr>
      <vt:lpstr>Contoh Program Pertama dengan JAVA</vt:lpstr>
      <vt:lpstr>Penamaan Class, Method, Variabel, dan Konstanta</vt:lpstr>
      <vt:lpstr>Keyword dalam JAVA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135</cp:revision>
  <dcterms:created xsi:type="dcterms:W3CDTF">2016-03-16T03:39:32Z</dcterms:created>
  <dcterms:modified xsi:type="dcterms:W3CDTF">2019-04-28T10:41:20Z</dcterms:modified>
</cp:coreProperties>
</file>