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3"/>
  </p:notesMasterIdLst>
  <p:sldIdLst>
    <p:sldId id="266" r:id="rId3"/>
    <p:sldId id="326" r:id="rId4"/>
    <p:sldId id="314" r:id="rId5"/>
    <p:sldId id="455" r:id="rId6"/>
    <p:sldId id="479" r:id="rId7"/>
    <p:sldId id="482" r:id="rId8"/>
    <p:sldId id="480" r:id="rId9"/>
    <p:sldId id="485" r:id="rId10"/>
    <p:sldId id="486" r:id="rId11"/>
    <p:sldId id="489" r:id="rId12"/>
    <p:sldId id="490" r:id="rId13"/>
    <p:sldId id="491" r:id="rId14"/>
    <p:sldId id="492" r:id="rId15"/>
    <p:sldId id="493" r:id="rId16"/>
    <p:sldId id="494" r:id="rId17"/>
    <p:sldId id="483" r:id="rId18"/>
    <p:sldId id="481" r:id="rId19"/>
    <p:sldId id="496" r:id="rId20"/>
    <p:sldId id="495" r:id="rId21"/>
    <p:sldId id="42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89771" autoAdjust="0"/>
  </p:normalViewPr>
  <p:slideViewPr>
    <p:cSldViewPr snapToGrid="0">
      <p:cViewPr varScale="1">
        <p:scale>
          <a:sx n="73" d="100"/>
          <a:sy n="73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Perhatikan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dideklarasikan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Alasannya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inginkan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atribut-atribut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diakses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subclasses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superclassess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mendeklarasikan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private, subclasses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menggunakannya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Catatan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superclass yang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dideklarasikan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public, protected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default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diakses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subclasses-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3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5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2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3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2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8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7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10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9581" y="2425700"/>
            <a:ext cx="9056675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TIGA PILAR OOP: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Class </a:t>
            </a:r>
            <a:r>
              <a:rPr lang="en-US" dirty="0">
                <a:solidFill>
                  <a:srgbClr val="0070C0"/>
                </a:solidFill>
              </a:rPr>
              <a:t>Mahasiswa.java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Ketika</a:t>
            </a:r>
            <a:r>
              <a:rPr lang="en-US" sz="2000" dirty="0"/>
              <a:t> object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di-</a:t>
            </a:r>
            <a:r>
              <a:rPr lang="en-US" sz="2000" i="1" dirty="0" smtClean="0"/>
              <a:t>instantiate</a:t>
            </a:r>
            <a:r>
              <a:rPr lang="en-US" sz="2000" dirty="0"/>
              <a:t>, </a:t>
            </a:r>
            <a:r>
              <a:rPr lang="en-US" sz="2000" dirty="0" smtClean="0"/>
              <a:t>superclass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mutlak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method constructor </a:t>
            </a:r>
            <a:r>
              <a:rPr lang="en-US" sz="2000" dirty="0"/>
              <a:t>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menginisialisasi</a:t>
            </a:r>
            <a:r>
              <a:rPr lang="en-US" sz="2000" dirty="0" smtClean="0"/>
              <a:t> </a:t>
            </a:r>
            <a:r>
              <a:rPr lang="en-US" sz="2000" dirty="0"/>
              <a:t>default constructor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smtClean="0"/>
              <a:t>superclass.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pernyataan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subclass </a:t>
            </a:r>
            <a:r>
              <a:rPr lang="en-US" sz="2000" dirty="0" err="1"/>
              <a:t>dieksekusi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mengilustrasikannya</a:t>
            </a:r>
            <a:r>
              <a:rPr lang="en-US" sz="2000" dirty="0" smtClean="0"/>
              <a:t>. </a:t>
            </a:r>
          </a:p>
          <a:p>
            <a:pPr marL="0" indent="0" algn="just">
              <a:buNone/>
            </a:pPr>
            <a:r>
              <a:rPr lang="en-US" sz="2000" dirty="0" err="1" smtClean="0"/>
              <a:t>Jika</a:t>
            </a:r>
            <a:r>
              <a:rPr lang="en-US" sz="2000" dirty="0" smtClean="0"/>
              <a:t> Class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mengsilkan</a:t>
            </a:r>
            <a:r>
              <a:rPr lang="en-US" sz="2000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142" y="2885901"/>
            <a:ext cx="6576622" cy="247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0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Alur</a:t>
            </a:r>
            <a:r>
              <a:rPr lang="en-US" dirty="0" smtClean="0">
                <a:solidFill>
                  <a:srgbClr val="0070C0"/>
                </a:solidFill>
              </a:rPr>
              <a:t> Program Class </a:t>
            </a:r>
            <a:r>
              <a:rPr lang="en-US" dirty="0">
                <a:solidFill>
                  <a:srgbClr val="0070C0"/>
                </a:solidFill>
              </a:rPr>
              <a:t>Mahasiswa.java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60710" y="1402647"/>
            <a:ext cx="10451142" cy="5130953"/>
            <a:chOff x="60710" y="1402647"/>
            <a:chExt cx="10451142" cy="5130953"/>
          </a:xfrm>
        </p:grpSpPr>
        <p:sp>
          <p:nvSpPr>
            <p:cNvPr id="6" name="Rectangle 5"/>
            <p:cNvSpPr/>
            <p:nvPr/>
          </p:nvSpPr>
          <p:spPr>
            <a:xfrm>
              <a:off x="3428750" y="1421672"/>
              <a:ext cx="4770870" cy="1371600"/>
            </a:xfrm>
            <a:prstGeom prst="rect">
              <a:avLst/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err="1" smtClean="0"/>
                <a:t>Konstruktor</a:t>
              </a:r>
              <a:r>
                <a:rPr lang="en-US" sz="2400" dirty="0" smtClean="0"/>
                <a:t> Person()</a:t>
              </a:r>
            </a:p>
            <a:p>
              <a:r>
                <a:rPr lang="en-US" sz="2400" dirty="0" smtClean="0"/>
                <a:t>// </a:t>
              </a:r>
              <a:r>
                <a:rPr lang="en-US" sz="2400" dirty="0" err="1" smtClean="0"/>
                <a:t>menjalankan</a:t>
              </a:r>
              <a:r>
                <a:rPr lang="en-US" sz="2400" dirty="0" smtClean="0"/>
                <a:t> block statement</a:t>
              </a:r>
            </a:p>
            <a:p>
              <a:r>
                <a:rPr lang="en-US" sz="2400" dirty="0" smtClean="0"/>
                <a:t>// </a:t>
              </a:r>
              <a:r>
                <a:rPr lang="en-US" sz="2400" dirty="0" err="1" smtClean="0"/>
                <a:t>dari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konstruktor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8750" y="3317928"/>
              <a:ext cx="4770870" cy="1371600"/>
            </a:xfrm>
            <a:prstGeom prst="rect">
              <a:avLst/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err="1" smtClean="0"/>
                <a:t>Konstruktor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Mahasiswa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smtClean="0"/>
                <a:t>// </a:t>
              </a:r>
              <a:r>
                <a:rPr lang="en-US" sz="2400" dirty="0" err="1" smtClean="0"/>
                <a:t>menjalankan</a:t>
              </a:r>
              <a:r>
                <a:rPr lang="en-US" sz="2400" dirty="0" smtClean="0"/>
                <a:t> block statement</a:t>
              </a:r>
            </a:p>
            <a:p>
              <a:r>
                <a:rPr lang="en-US" sz="2400" dirty="0" smtClean="0"/>
                <a:t>// </a:t>
              </a:r>
              <a:r>
                <a:rPr lang="en-US" sz="2400" dirty="0" err="1" smtClean="0"/>
                <a:t>dari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konstruktor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8750" y="5162000"/>
              <a:ext cx="4770870" cy="1371600"/>
            </a:xfrm>
            <a:prstGeom prst="rect">
              <a:avLst/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/>
                <a:t>main()</a:t>
              </a:r>
            </a:p>
            <a:p>
              <a:r>
                <a:rPr lang="en-US" sz="2400" dirty="0" smtClean="0"/>
                <a:t>// </a:t>
              </a:r>
              <a:r>
                <a:rPr lang="en-US" sz="2400" dirty="0" err="1" smtClean="0"/>
                <a:t>membuat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objek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Mahasiswa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710" y="5162000"/>
              <a:ext cx="3368040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 smtClean="0"/>
                <a:t>Class </a:t>
              </a:r>
              <a:r>
                <a:rPr lang="en-US" sz="2400" dirty="0" err="1" smtClean="0"/>
                <a:t>Mahasiswa</a:t>
              </a: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710" y="1402647"/>
              <a:ext cx="3368040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 smtClean="0"/>
                <a:t>Class Person</a:t>
              </a:r>
              <a:endParaRPr lang="en-US" sz="2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710" y="3345515"/>
              <a:ext cx="3368040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 smtClean="0"/>
                <a:t>Class </a:t>
              </a:r>
              <a:r>
                <a:rPr lang="en-US" sz="2400" dirty="0" err="1" smtClean="0"/>
                <a:t>Mahasiswa</a:t>
              </a:r>
              <a:endParaRPr lang="en-US" sz="2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510072" y="6190938"/>
              <a:ext cx="2460885" cy="0"/>
            </a:xfrm>
            <a:prstGeom prst="line">
              <a:avLst/>
            </a:prstGeom>
            <a:ln w="635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970957" y="3705853"/>
              <a:ext cx="0" cy="248508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35909" y="1762985"/>
              <a:ext cx="3735048" cy="0"/>
            </a:xfrm>
            <a:prstGeom prst="line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00010" y="2107472"/>
              <a:ext cx="1140504" cy="0"/>
            </a:xfrm>
            <a:prstGeom prst="line">
              <a:avLst/>
            </a:prstGeom>
            <a:ln w="63500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78051" y="3525684"/>
              <a:ext cx="3192906" cy="0"/>
            </a:xfrm>
            <a:prstGeom prst="line">
              <a:avLst/>
            </a:prstGeom>
            <a:ln w="635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6715595" y="3718842"/>
              <a:ext cx="3255362" cy="14598"/>
            </a:xfrm>
            <a:prstGeom prst="line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970957" y="1762985"/>
              <a:ext cx="0" cy="1762699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347680" y="5947403"/>
              <a:ext cx="1392834" cy="5909"/>
            </a:xfrm>
            <a:prstGeom prst="line">
              <a:avLst/>
            </a:prstGeom>
            <a:ln w="635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00009" y="4268553"/>
              <a:ext cx="1140505" cy="3644"/>
            </a:xfrm>
            <a:prstGeom prst="line">
              <a:avLst/>
            </a:prstGeom>
            <a:ln w="63500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510072" y="4003728"/>
              <a:ext cx="1230442" cy="11634"/>
            </a:xfrm>
            <a:prstGeom prst="line">
              <a:avLst/>
            </a:prstGeom>
            <a:ln w="635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740514" y="2107472"/>
              <a:ext cx="0" cy="190789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40514" y="4268553"/>
              <a:ext cx="0" cy="167885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0093627" y="4588057"/>
              <a:ext cx="418225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0093626" y="2650373"/>
              <a:ext cx="418225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79863" y="2672415"/>
              <a:ext cx="418225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779863" y="4818006"/>
              <a:ext cx="418225" cy="360338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784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/>
              <a:t>3</a:t>
            </a:r>
            <a:r>
              <a:rPr lang="en-US" dirty="0" smtClean="0"/>
              <a:t>.   Keyword Super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1555805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Subclass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memanggil</a:t>
            </a:r>
            <a:r>
              <a:rPr lang="en-US" sz="2400" dirty="0"/>
              <a:t> constructor </a:t>
            </a:r>
            <a:r>
              <a:rPr lang="en-US" sz="2400" dirty="0" err="1"/>
              <a:t>secara</a:t>
            </a:r>
            <a:r>
              <a:rPr lang="en-US" sz="2400" dirty="0"/>
              <a:t> explicit </a:t>
            </a:r>
            <a:r>
              <a:rPr lang="en-US" sz="2400" dirty="0" err="1"/>
              <a:t>dari</a:t>
            </a:r>
            <a:r>
              <a:rPr lang="en-US" sz="2400" dirty="0"/>
              <a:t> superclass </a:t>
            </a:r>
            <a:r>
              <a:rPr lang="en-US" sz="2400" dirty="0" err="1"/>
              <a:t>terdekat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pemanggil</a:t>
            </a:r>
            <a:r>
              <a:rPr lang="en-US" sz="2400" dirty="0"/>
              <a:t> </a:t>
            </a:r>
            <a:r>
              <a:rPr lang="en-US" sz="2400" dirty="0" err="1"/>
              <a:t>construktor</a:t>
            </a:r>
            <a:r>
              <a:rPr lang="en-US" sz="2400" dirty="0"/>
              <a:t> </a:t>
            </a:r>
            <a:r>
              <a:rPr lang="en-US" sz="2400" b="1" dirty="0"/>
              <a:t>super</a:t>
            </a:r>
            <a:r>
              <a:rPr lang="en-US" sz="2400" dirty="0"/>
              <a:t>. </a:t>
            </a:r>
            <a:r>
              <a:rPr lang="en-US" sz="2400" dirty="0" err="1"/>
              <a:t>Pemanggil</a:t>
            </a:r>
            <a:r>
              <a:rPr lang="en-US" sz="2400" dirty="0"/>
              <a:t> constructor super </a:t>
            </a:r>
            <a:r>
              <a:rPr lang="en-US" sz="2400" dirty="0" err="1"/>
              <a:t>dalam</a:t>
            </a:r>
            <a:r>
              <a:rPr lang="en-US" sz="2400" dirty="0"/>
              <a:t> constructor </a:t>
            </a:r>
            <a:r>
              <a:rPr lang="en-US" sz="2400" dirty="0" err="1"/>
              <a:t>dari</a:t>
            </a:r>
            <a:r>
              <a:rPr lang="en-US" sz="2400" dirty="0"/>
              <a:t> subclass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superclass constructor yang </a:t>
            </a:r>
            <a:r>
              <a:rPr lang="en-US" sz="2400" dirty="0" err="1"/>
              <a:t>bersangkutan</a:t>
            </a:r>
            <a:r>
              <a:rPr lang="en-US" sz="2400" dirty="0"/>
              <a:t>, </a:t>
            </a:r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247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704" y="407150"/>
            <a:ext cx="7524751" cy="6019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4323127" cy="62300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Class </a:t>
            </a:r>
            <a:r>
              <a:rPr lang="en-US" dirty="0">
                <a:solidFill>
                  <a:srgbClr val="0070C0"/>
                </a:solidFill>
              </a:rPr>
              <a:t>Mahasiswa.java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4323127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,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class </a:t>
            </a:r>
            <a:r>
              <a:rPr lang="en-US" sz="2000" dirty="0" err="1"/>
              <a:t>sebelumnya</a:t>
            </a:r>
            <a:r>
              <a:rPr lang="en-US" sz="2000" dirty="0"/>
              <a:t>. Person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tunjukkan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pemanggil</a:t>
            </a:r>
            <a:r>
              <a:rPr lang="en-US" sz="2000" dirty="0"/>
              <a:t> constructor super.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. </a:t>
            </a:r>
            <a:r>
              <a:rPr lang="en-US" sz="2000" dirty="0" err="1" smtClean="0"/>
              <a:t>Ubahlah</a:t>
            </a:r>
            <a:r>
              <a:rPr lang="en-US" sz="2000" dirty="0" smtClean="0"/>
              <a:t> Class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method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di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21704" y="2923082"/>
            <a:ext cx="7408186" cy="2548328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21704" y="5786203"/>
            <a:ext cx="7408186" cy="239843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507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Mahasiswa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Class </a:t>
            </a:r>
            <a:r>
              <a:rPr lang="en-US" dirty="0" err="1" smtClean="0"/>
              <a:t>Mahasiswa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window output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959" y="2303020"/>
            <a:ext cx="7156445" cy="303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13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diingat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pemanggil</a:t>
            </a:r>
            <a:r>
              <a:rPr lang="en-US" sz="2400" dirty="0"/>
              <a:t> </a:t>
            </a:r>
            <a:r>
              <a:rPr lang="en-US" sz="2400" dirty="0" err="1"/>
              <a:t>konstuktor</a:t>
            </a:r>
            <a:r>
              <a:rPr lang="en-US" sz="2400" dirty="0"/>
              <a:t> super: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Pemanggil</a:t>
            </a:r>
            <a:r>
              <a:rPr lang="en-US" sz="2400" dirty="0" smtClean="0"/>
              <a:t> </a:t>
            </a:r>
            <a:r>
              <a:rPr lang="en-US" sz="2400" dirty="0"/>
              <a:t>super() HARUS DIJADIKAN PERNYATAAN PERTAMA DALAM constructor.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Pemanggil</a:t>
            </a:r>
            <a:r>
              <a:rPr lang="en-US" sz="2400" dirty="0" smtClean="0"/>
              <a:t> </a:t>
            </a:r>
            <a:r>
              <a:rPr lang="en-US" sz="2400" dirty="0"/>
              <a:t>super()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constructor.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/>
              <a:t>constructor this()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pemanggil</a:t>
            </a:r>
            <a:r>
              <a:rPr lang="en-US" sz="2400" dirty="0"/>
              <a:t> super() TIDAK BOLEH TERJADI DALAM constructor YANG SAMA.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/>
              <a:t>lain </a:t>
            </a:r>
            <a:r>
              <a:rPr lang="en-US" sz="2400" dirty="0" err="1"/>
              <a:t>dari</a:t>
            </a:r>
            <a:r>
              <a:rPr lang="en-US" sz="2400" dirty="0"/>
              <a:t> super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superclass(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</a:t>
            </a:r>
            <a:r>
              <a:rPr lang="en-US" sz="2400" b="1" dirty="0"/>
              <a:t>this</a:t>
            </a:r>
            <a:r>
              <a:rPr lang="en-US" sz="2400" dirty="0"/>
              <a:t>).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public Student()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{ </a:t>
            </a:r>
            <a:endParaRPr lang="en-US" sz="2400" dirty="0"/>
          </a:p>
          <a:p>
            <a:pPr marL="914400" lvl="2" indent="0">
              <a:buNone/>
            </a:pPr>
            <a:r>
              <a:rPr lang="en-US" sz="2400" b="1" dirty="0" smtClean="0"/>
              <a:t>super.name </a:t>
            </a:r>
            <a:r>
              <a:rPr lang="en-US" sz="2400" b="1" dirty="0"/>
              <a:t>= “</a:t>
            </a:r>
            <a:r>
              <a:rPr lang="en-US" sz="2400" b="1" dirty="0" err="1"/>
              <a:t>somename</a:t>
            </a:r>
            <a:r>
              <a:rPr lang="en-US" sz="2400" b="1" dirty="0"/>
              <a:t>”; </a:t>
            </a:r>
            <a:endParaRPr lang="en-US" sz="2400" dirty="0"/>
          </a:p>
          <a:p>
            <a:pPr marL="914400" lvl="2" indent="0">
              <a:buNone/>
            </a:pPr>
            <a:r>
              <a:rPr lang="en-US" sz="2400" b="1" dirty="0" err="1"/>
              <a:t>super.address</a:t>
            </a:r>
            <a:r>
              <a:rPr lang="en-US" sz="2400" b="1" dirty="0"/>
              <a:t> = “some address”; 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}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1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/>
              <a:t>4</a:t>
            </a:r>
            <a:r>
              <a:rPr lang="en-US" dirty="0" smtClean="0"/>
              <a:t>.   Single Inheritance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1987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Single Inheritance </a:t>
            </a:r>
            <a:r>
              <a:rPr lang="id-ID" sz="2400" dirty="0" smtClean="0"/>
              <a:t>sangat </a:t>
            </a:r>
            <a:r>
              <a:rPr lang="id-ID" sz="2400" dirty="0"/>
              <a:t>mudah dimengerti. Ketika sebuah kelas </a:t>
            </a:r>
            <a:r>
              <a:rPr lang="en-US" sz="2400" dirty="0" err="1" smtClean="0"/>
              <a:t>meng</a:t>
            </a:r>
            <a:r>
              <a:rPr lang="en-US" sz="2400" dirty="0" smtClean="0"/>
              <a:t>-</a:t>
            </a:r>
            <a:r>
              <a:rPr lang="en-US" sz="2400" i="1" dirty="0" smtClean="0"/>
              <a:t>Extends </a:t>
            </a:r>
            <a:r>
              <a:rPr lang="id-ID" sz="2400" dirty="0" smtClean="0"/>
              <a:t>satu </a:t>
            </a:r>
            <a:r>
              <a:rPr lang="id-ID" sz="2400" dirty="0"/>
              <a:t>kelas saja, maka kita menyebutnya sebagai </a:t>
            </a:r>
            <a:r>
              <a:rPr lang="en-US" sz="2400" dirty="0" smtClean="0"/>
              <a:t>single inheritance</a:t>
            </a:r>
            <a:r>
              <a:rPr lang="id-ID" sz="2400" dirty="0" smtClean="0"/>
              <a:t>. </a:t>
            </a:r>
            <a:r>
              <a:rPr lang="en-US" sz="2400" dirty="0" smtClean="0"/>
              <a:t>Flow Diagram </a:t>
            </a:r>
            <a:r>
              <a:rPr lang="id-ID" sz="2400" dirty="0" smtClean="0"/>
              <a:t>di </a:t>
            </a:r>
            <a:r>
              <a:rPr lang="id-ID" sz="2400" dirty="0"/>
              <a:t>bawah menunjukkan bahwa kelas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id-ID" sz="2400" dirty="0" smtClean="0"/>
              <a:t>hanya </a:t>
            </a:r>
            <a:r>
              <a:rPr lang="id-ID" sz="2400" dirty="0"/>
              <a:t>memiliki satu kelas yaitu </a:t>
            </a:r>
            <a:r>
              <a:rPr lang="en-US" sz="2400" dirty="0" smtClean="0"/>
              <a:t>Class Person</a:t>
            </a:r>
            <a:r>
              <a:rPr lang="id-ID" sz="2400" dirty="0" smtClean="0"/>
              <a:t>. </a:t>
            </a:r>
            <a:r>
              <a:rPr lang="id-ID" sz="2400" dirty="0"/>
              <a:t>Disini </a:t>
            </a:r>
            <a:r>
              <a:rPr lang="en-US" sz="2400" dirty="0" smtClean="0"/>
              <a:t>Person</a:t>
            </a:r>
            <a:r>
              <a:rPr lang="id-ID" sz="2400" dirty="0" smtClean="0"/>
              <a:t> </a:t>
            </a:r>
            <a:r>
              <a:rPr lang="id-ID" sz="2400" dirty="0"/>
              <a:t>adalah kelas induk </a:t>
            </a:r>
            <a:r>
              <a:rPr lang="en-US" sz="2400" dirty="0" err="1" smtClean="0"/>
              <a:t>Mahasiswa</a:t>
            </a:r>
            <a:r>
              <a:rPr lang="id-ID" sz="2400" dirty="0" smtClean="0"/>
              <a:t> </a:t>
            </a:r>
            <a:r>
              <a:rPr lang="id-ID" sz="2400" dirty="0"/>
              <a:t>dan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Class </a:t>
            </a:r>
            <a:r>
              <a:rPr lang="en-US" sz="2400" dirty="0" err="1" smtClean="0"/>
              <a:t>Mahasiswa</a:t>
            </a:r>
            <a:r>
              <a:rPr lang="id-ID" sz="2400" dirty="0" smtClean="0"/>
              <a:t> </a:t>
            </a:r>
            <a:r>
              <a:rPr lang="id-ID" sz="2400" dirty="0"/>
              <a:t>akan menjadi kelas anak </a:t>
            </a:r>
            <a:r>
              <a:rPr lang="en-US" sz="2400" dirty="0" smtClean="0"/>
              <a:t>Person</a:t>
            </a:r>
            <a:r>
              <a:rPr lang="id-ID" sz="2400" dirty="0" smtClean="0"/>
              <a:t>.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875013" y="3267857"/>
            <a:ext cx="3234665" cy="1546486"/>
            <a:chOff x="4875013" y="3267857"/>
            <a:chExt cx="3234665" cy="1546486"/>
          </a:xfrm>
        </p:grpSpPr>
        <p:sp>
          <p:nvSpPr>
            <p:cNvPr id="2" name="Rectangle 1"/>
            <p:cNvSpPr/>
            <p:nvPr/>
          </p:nvSpPr>
          <p:spPr>
            <a:xfrm>
              <a:off x="4875013" y="3267857"/>
              <a:ext cx="3234665" cy="539646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/>
                <a:t>Person</a:t>
              </a:r>
              <a:endParaRPr lang="en-US" sz="2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5013" y="4285940"/>
              <a:ext cx="3234665" cy="528403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dirty="0" err="1" smtClean="0"/>
                <a:t>Mahasiswa</a:t>
              </a:r>
              <a:endParaRPr lang="en-US" sz="2600" dirty="0"/>
            </a:p>
          </p:txBody>
        </p:sp>
        <p:cxnSp>
          <p:nvCxnSpPr>
            <p:cNvPr id="7" name="Straight Arrow Connector 6"/>
            <p:cNvCxnSpPr>
              <a:stCxn id="2" idx="2"/>
              <a:endCxn id="6" idx="0"/>
            </p:cNvCxnSpPr>
            <p:nvPr/>
          </p:nvCxnSpPr>
          <p:spPr>
            <a:xfrm>
              <a:off x="6492346" y="3807503"/>
              <a:ext cx="0" cy="47843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995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/>
              <a:t>5</a:t>
            </a:r>
            <a:r>
              <a:rPr lang="en-US" dirty="0" smtClean="0"/>
              <a:t>.   Multilevel Inheritance (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Multilevel Inheritance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OO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mewarisi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Flow Diagram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. Class </a:t>
            </a:r>
            <a:r>
              <a:rPr lang="en-US" sz="2400" dirty="0" err="1" smtClean="0"/>
              <a:t>MahasiswaKaryawan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/>
              <a:t>subclass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smtClean="0"/>
              <a:t>Person.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rincian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slide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75013" y="3267857"/>
            <a:ext cx="3234665" cy="53964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Person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875013" y="4285940"/>
            <a:ext cx="3234665" cy="528403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/>
              <a:t>Mahasiswa</a:t>
            </a:r>
            <a:endParaRPr lang="en-US" sz="2600" dirty="0"/>
          </a:p>
        </p:txBody>
      </p:sp>
      <p:cxnSp>
        <p:nvCxnSpPr>
          <p:cNvPr id="8" name="Straight Arrow Connector 7"/>
          <p:cNvCxnSpPr>
            <a:stCxn id="6" idx="2"/>
            <a:endCxn id="7" idx="0"/>
          </p:cNvCxnSpPr>
          <p:nvPr/>
        </p:nvCxnSpPr>
        <p:spPr>
          <a:xfrm>
            <a:off x="6492346" y="3807503"/>
            <a:ext cx="0" cy="47843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5013" y="5294724"/>
            <a:ext cx="3234665" cy="528403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/>
              <a:t>MahasiswaKaryawan</a:t>
            </a:r>
            <a:endParaRPr lang="en-US" sz="2600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>
            <a:off x="6492345" y="4825586"/>
            <a:ext cx="1" cy="46913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375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4053304" cy="62300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Membuat</a:t>
            </a:r>
            <a:r>
              <a:rPr lang="en-US" dirty="0" smtClean="0">
                <a:solidFill>
                  <a:srgbClr val="0070C0"/>
                </a:solidFill>
              </a:rPr>
              <a:t> Class MahasiswaKaryawan.java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3438707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Class Person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kali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Class </a:t>
            </a:r>
            <a:r>
              <a:rPr lang="en-US" sz="2000" dirty="0" err="1" smtClean="0"/>
              <a:t>MahasiswaKaryawan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449" y="487340"/>
            <a:ext cx="8233794" cy="583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20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Class </a:t>
            </a:r>
            <a:r>
              <a:rPr lang="en-US" dirty="0">
                <a:solidFill>
                  <a:srgbClr val="0070C0"/>
                </a:solidFill>
              </a:rPr>
              <a:t>Mahasiswa.java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050" y="1496105"/>
            <a:ext cx="6048157" cy="3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9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3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4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3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3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5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6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3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7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5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4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6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>
            <a:stCxn id="87" idx="0"/>
          </p:cNvCxnSpPr>
          <p:nvPr/>
        </p:nvCxnSpPr>
        <p:spPr>
          <a:xfrm flipV="1">
            <a:off x="2514600" y="1600200"/>
            <a:ext cx="381000" cy="289560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95600" y="16002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1366749"/>
            <a:ext cx="665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TIGA PILAR OOP: INHERITANCE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>
            <a:hlinkClick r:id="" action="ppaction://noaction"/>
          </p:cNvPr>
          <p:cNvSpPr txBox="1"/>
          <p:nvPr/>
        </p:nvSpPr>
        <p:spPr>
          <a:xfrm>
            <a:off x="3124200" y="5410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Keyword Super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24200" y="48006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1.	</a:t>
            </a: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Inheritance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TextBox 56">
            <a:hlinkClick r:id="" action="ppaction://noaction"/>
          </p:cNvPr>
          <p:cNvSpPr txBox="1"/>
          <p:nvPr/>
        </p:nvSpPr>
        <p:spPr>
          <a:xfrm>
            <a:off x="3124200" y="51054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2.	</a:t>
            </a:r>
            <a:r>
              <a:rPr lang="en-US" sz="1600" b="1" dirty="0" err="1" smtClean="0">
                <a:solidFill>
                  <a:srgbClr val="0070C0"/>
                </a:solidFill>
              </a:rPr>
              <a:t>Mendefinisikan</a:t>
            </a:r>
            <a:r>
              <a:rPr lang="en-US" sz="1600" b="1" dirty="0" smtClean="0">
                <a:solidFill>
                  <a:srgbClr val="0070C0"/>
                </a:solidFill>
              </a:rPr>
              <a:t> Super Class </a:t>
            </a:r>
            <a:r>
              <a:rPr lang="en-US" sz="1600" b="1" dirty="0" err="1" smtClean="0">
                <a:solidFill>
                  <a:srgbClr val="0070C0"/>
                </a:solidFill>
              </a:rPr>
              <a:t>dan</a:t>
            </a:r>
            <a:r>
              <a:rPr lang="en-US" sz="1600" b="1" dirty="0" smtClean="0">
                <a:solidFill>
                  <a:srgbClr val="0070C0"/>
                </a:solidFill>
              </a:rPr>
              <a:t> Sub Class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0400" y="1828800"/>
            <a:ext cx="506991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menjelaskan</a:t>
            </a:r>
            <a:r>
              <a:rPr lang="en-US" sz="1400" dirty="0" smtClean="0"/>
              <a:t> </a:t>
            </a:r>
            <a:r>
              <a:rPr lang="en-US" sz="1400" dirty="0" err="1" smtClean="0"/>
              <a:t>konsep</a:t>
            </a:r>
            <a:r>
              <a:rPr lang="en-US" sz="1400" dirty="0" smtClean="0"/>
              <a:t> OOP</a:t>
            </a:r>
            <a:endParaRPr lang="id-ID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/>
              <a:t>Mahasiswa 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</a:t>
            </a:r>
            <a:r>
              <a:rPr lang="en-US" sz="1400" dirty="0" err="1" smtClean="0"/>
              <a:t>pewarisan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</a:t>
            </a:r>
            <a:r>
              <a:rPr lang="id-ID" sz="1400" dirty="0"/>
              <a:t>Single </a:t>
            </a:r>
            <a:r>
              <a:rPr lang="id-ID" sz="1400" dirty="0" smtClean="0"/>
              <a:t>Inheritas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</a:t>
            </a:r>
            <a:r>
              <a:rPr lang="en-US" sz="1400" dirty="0" smtClean="0"/>
              <a:t>constructor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</a:t>
            </a:r>
            <a:r>
              <a:rPr lang="en-US" sz="1400" dirty="0" err="1" smtClean="0"/>
              <a:t>aksesibilitas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keyword </a:t>
            </a:r>
            <a:r>
              <a:rPr lang="en-US" sz="1400" dirty="0" smtClean="0"/>
              <a:t>super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</a:t>
            </a:r>
            <a:r>
              <a:rPr lang="en-US" sz="1400" dirty="0"/>
              <a:t> </a:t>
            </a:r>
            <a:r>
              <a:rPr lang="en-US" sz="1400" dirty="0" err="1"/>
              <a:t>mengimplementasikan</a:t>
            </a:r>
            <a:r>
              <a:rPr lang="en-US" sz="1400" dirty="0"/>
              <a:t> </a:t>
            </a:r>
            <a:r>
              <a:rPr lang="en-US" sz="1400" dirty="0" err="1"/>
              <a:t>inheritas</a:t>
            </a:r>
            <a:r>
              <a:rPr lang="en-US" sz="1400" dirty="0"/>
              <a:t> </a:t>
            </a:r>
            <a:r>
              <a:rPr lang="en-US" sz="1400" dirty="0" err="1"/>
              <a:t>bertingkat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24200" y="456640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36" name="TextBox 35">
            <a:hlinkClick r:id="" action="ppaction://noaction"/>
          </p:cNvPr>
          <p:cNvSpPr txBox="1"/>
          <p:nvPr/>
        </p:nvSpPr>
        <p:spPr>
          <a:xfrm>
            <a:off x="3124200" y="5752475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Single Inheritance (</a:t>
            </a:r>
            <a:r>
              <a:rPr lang="en-US" sz="1600" b="1" dirty="0" err="1" smtClean="0">
                <a:solidFill>
                  <a:srgbClr val="0070C0"/>
                </a:solidFill>
              </a:rPr>
              <a:t>Pewarisan</a:t>
            </a:r>
            <a:r>
              <a:rPr lang="en-US" sz="1600" b="1" dirty="0" smtClean="0">
                <a:solidFill>
                  <a:srgbClr val="0070C0"/>
                </a:solidFill>
              </a:rPr>
              <a:t> Tunggal)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hlinkClick r:id="" action="ppaction://noaction"/>
          </p:cNvPr>
          <p:cNvSpPr txBox="1"/>
          <p:nvPr/>
        </p:nvSpPr>
        <p:spPr>
          <a:xfrm>
            <a:off x="3124200" y="6062246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</a:t>
            </a:r>
            <a:r>
              <a:rPr lang="en-US" sz="1600" b="1" dirty="0" err="1" smtClean="0">
                <a:solidFill>
                  <a:srgbClr val="0070C0"/>
                </a:solidFill>
              </a:rPr>
              <a:t>Multilever</a:t>
            </a:r>
            <a:r>
              <a:rPr lang="en-US" sz="1600" b="1" dirty="0" smtClean="0">
                <a:solidFill>
                  <a:srgbClr val="0070C0"/>
                </a:solidFill>
              </a:rPr>
              <a:t> Inheritance (</a:t>
            </a:r>
            <a:r>
              <a:rPr lang="en-US" sz="1600" b="1" dirty="0" err="1" smtClean="0">
                <a:solidFill>
                  <a:srgbClr val="0070C0"/>
                </a:solidFill>
              </a:rPr>
              <a:t>Pewarisan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Bertingkat</a:t>
            </a:r>
            <a:r>
              <a:rPr lang="en-US" sz="1600" b="1" dirty="0" smtClean="0">
                <a:solidFill>
                  <a:srgbClr val="0070C0"/>
                </a:solidFill>
              </a:rPr>
              <a:t>)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</a:t>
            </a:r>
            <a:r>
              <a:rPr lang="en-US" dirty="0" err="1" smtClean="0"/>
              <a:t>Konsep</a:t>
            </a:r>
            <a:r>
              <a:rPr lang="en-US" dirty="0" smtClean="0"/>
              <a:t> Inheritance (</a:t>
            </a:r>
            <a:r>
              <a:rPr lang="en-US" dirty="0" err="1" smtClean="0"/>
              <a:t>Pewarisan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id-ID" sz="2400" dirty="0" smtClean="0"/>
              <a:t>Inheritance a</a:t>
            </a:r>
            <a:r>
              <a:rPr lang="en-US" sz="2400" dirty="0" err="1" smtClean="0"/>
              <a:t>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pewarisan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lain.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super (</a:t>
            </a:r>
            <a:r>
              <a:rPr lang="en-US" sz="2400" b="1" i="1" dirty="0" smtClean="0"/>
              <a:t>super class</a:t>
            </a:r>
            <a:r>
              <a:rPr lang="en-US" sz="2400" dirty="0" smtClean="0"/>
              <a:t>),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subkelas</a:t>
            </a:r>
            <a:r>
              <a:rPr lang="en-US" sz="2400" dirty="0" smtClean="0"/>
              <a:t> (</a:t>
            </a:r>
            <a:r>
              <a:rPr lang="en-US" sz="2400" b="1" i="1" dirty="0" smtClean="0"/>
              <a:t>sub class</a:t>
            </a:r>
            <a:r>
              <a:rPr lang="en-US" sz="2400" dirty="0" smtClean="0"/>
              <a:t>). </a:t>
            </a:r>
          </a:p>
          <a:p>
            <a:pPr algn="just"/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super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</a:t>
            </a:r>
            <a:r>
              <a:rPr lang="en-US" sz="2400" dirty="0" smtClean="0"/>
              <a:t>,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subkelas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Anak</a:t>
            </a:r>
            <a:r>
              <a:rPr lang="en-US" sz="2400" b="1" dirty="0" smtClean="0"/>
              <a:t>.</a:t>
            </a:r>
          </a:p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pewarisan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field </a:t>
            </a:r>
            <a:r>
              <a:rPr lang="en-US" sz="2400" dirty="0" err="1"/>
              <a:t>dan</a:t>
            </a:r>
            <a:r>
              <a:rPr lang="en-US" sz="2400" dirty="0"/>
              <a:t> method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induk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field </a:t>
            </a:r>
            <a:r>
              <a:rPr lang="en-US" sz="2400" dirty="0" err="1"/>
              <a:t>dan</a:t>
            </a:r>
            <a:r>
              <a:rPr lang="en-US" sz="2400" dirty="0"/>
              <a:t> method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.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disediakan</a:t>
            </a:r>
            <a:r>
              <a:rPr lang="en-US" sz="2400" dirty="0"/>
              <a:t> OOP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menghemat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lama (</a:t>
            </a:r>
            <a:r>
              <a:rPr lang="en-US" sz="2400" i="1" dirty="0"/>
              <a:t>reuse component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fitur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Inheritance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921020" y="689327"/>
            <a:ext cx="9992306" cy="5731325"/>
            <a:chOff x="1386303" y="730271"/>
            <a:chExt cx="9992306" cy="5731325"/>
          </a:xfrm>
        </p:grpSpPr>
        <p:grpSp>
          <p:nvGrpSpPr>
            <p:cNvPr id="33" name="Group 32"/>
            <p:cNvGrpSpPr/>
            <p:nvPr/>
          </p:nvGrpSpPr>
          <p:grpSpPr>
            <a:xfrm>
              <a:off x="4476635" y="730271"/>
              <a:ext cx="2472266" cy="1643105"/>
              <a:chOff x="4191042" y="883387"/>
              <a:chExt cx="2472266" cy="164310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191042" y="1344410"/>
                <a:ext cx="2472266" cy="1182082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belokKiri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belokKanan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191042" y="1222098"/>
                <a:ext cx="2472266" cy="676597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/>
                  <a:t>k</a:t>
                </a:r>
                <a:r>
                  <a:rPr lang="en-US" sz="1600" b="1" dirty="0" err="1" smtClean="0"/>
                  <a:t>ecepatan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warna</a:t>
                </a:r>
                <a:endParaRPr lang="en-US" sz="1600" b="1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191042" y="88338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KENDARAAN</a:t>
                </a:r>
                <a:endParaRPr lang="en-US" b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386303" y="2787823"/>
              <a:ext cx="2472266" cy="1213611"/>
              <a:chOff x="754081" y="2796348"/>
              <a:chExt cx="2472266" cy="121361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4081" y="3257371"/>
                <a:ext cx="2472266" cy="752588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bunyiBel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54081" y="3135059"/>
                <a:ext cx="2472266" cy="536189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endParaRPr lang="en-US" sz="1600" b="1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54081" y="2796348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Sepeda</a:t>
                </a:r>
                <a:endParaRPr lang="en-US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75519" y="2787823"/>
              <a:ext cx="2472266" cy="1643105"/>
              <a:chOff x="7798600" y="2382267"/>
              <a:chExt cx="2472266" cy="164310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7798600" y="2843290"/>
                <a:ext cx="2472266" cy="1182082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getUkuranMesin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belokKanan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798600" y="2720978"/>
                <a:ext cx="2472266" cy="676597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ukuranMesin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nomorPolisi</a:t>
                </a:r>
                <a:endParaRPr lang="en-US" sz="1600" b="1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798600" y="238226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KendaraanBermotor</a:t>
                </a:r>
                <a:endParaRPr lang="en-US" b="1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2768" y="4940803"/>
              <a:ext cx="2472266" cy="1416148"/>
              <a:chOff x="5726416" y="4654200"/>
              <a:chExt cx="2472266" cy="1416148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5726416" y="5115223"/>
                <a:ext cx="2472266" cy="955125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isHelmIn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5726416" y="4992912"/>
                <a:ext cx="2472266" cy="598774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endParaRPr lang="en-US" sz="1600" b="1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726416" y="4654200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SepedaMotor</a:t>
                </a:r>
                <a:endParaRPr lang="en-US" b="1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8906343" y="4940803"/>
              <a:ext cx="2472266" cy="1520793"/>
              <a:chOff x="8919991" y="4654200"/>
              <a:chExt cx="2472266" cy="1520793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919991" y="5115223"/>
                <a:ext cx="2472266" cy="105977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switchAirConditioner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getJumlahPintu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919991" y="4992911"/>
                <a:ext cx="2472266" cy="554285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jumlahPintu</a:t>
                </a:r>
                <a:endParaRPr lang="en-US" sz="1600" b="1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919991" y="4654200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Mobil</a:t>
                </a:r>
                <a:endParaRPr lang="en-US" b="1" dirty="0"/>
              </a:p>
            </p:txBody>
          </p:sp>
        </p:grpSp>
        <p:cxnSp>
          <p:nvCxnSpPr>
            <p:cNvPr id="29" name="Elbow Connector 28"/>
            <p:cNvCxnSpPr>
              <a:stCxn id="16" idx="2"/>
              <a:endCxn id="21" idx="0"/>
            </p:cNvCxnSpPr>
            <p:nvPr/>
          </p:nvCxnSpPr>
          <p:spPr>
            <a:xfrm rot="5400000">
              <a:off x="7525340" y="3854490"/>
              <a:ext cx="509875" cy="1662751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16" idx="2"/>
              <a:endCxn id="24" idx="0"/>
            </p:cNvCxnSpPr>
            <p:nvPr/>
          </p:nvCxnSpPr>
          <p:spPr>
            <a:xfrm rot="16200000" flipH="1">
              <a:off x="9122127" y="3920453"/>
              <a:ext cx="509875" cy="153082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9" idx="2"/>
              <a:endCxn id="15" idx="0"/>
            </p:cNvCxnSpPr>
            <p:nvPr/>
          </p:nvCxnSpPr>
          <p:spPr>
            <a:xfrm rot="5400000">
              <a:off x="3960379" y="1035433"/>
              <a:ext cx="414447" cy="309033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9" idx="2"/>
              <a:endCxn id="18" idx="0"/>
            </p:cNvCxnSpPr>
            <p:nvPr/>
          </p:nvCxnSpPr>
          <p:spPr>
            <a:xfrm rot="16200000" flipH="1">
              <a:off x="6954987" y="1131157"/>
              <a:ext cx="414447" cy="28988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633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Inheritance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05388" y="1494545"/>
            <a:ext cx="8461482" cy="3853286"/>
            <a:chOff x="1852781" y="689327"/>
            <a:chExt cx="8461482" cy="3853286"/>
          </a:xfrm>
        </p:grpSpPr>
        <p:grpSp>
          <p:nvGrpSpPr>
            <p:cNvPr id="33" name="Group 32"/>
            <p:cNvGrpSpPr/>
            <p:nvPr/>
          </p:nvGrpSpPr>
          <p:grpSpPr>
            <a:xfrm>
              <a:off x="5011352" y="689327"/>
              <a:ext cx="2472266" cy="2107022"/>
              <a:chOff x="4191042" y="883387"/>
              <a:chExt cx="2472266" cy="2107022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191042" y="1344409"/>
                <a:ext cx="2472266" cy="164600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getNama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getAlamat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getUmur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191042" y="1222098"/>
                <a:ext cx="2472266" cy="8999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nama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Alamat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umur</a:t>
                </a:r>
                <a:endParaRPr lang="en-US" sz="1600" b="1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191042" y="88338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PERSON</a:t>
                </a:r>
                <a:endParaRPr lang="en-US" b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852781" y="3230110"/>
              <a:ext cx="2472266" cy="1312503"/>
              <a:chOff x="754081" y="2796348"/>
              <a:chExt cx="2472266" cy="131250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4081" y="3257371"/>
                <a:ext cx="2472266" cy="85148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getIdDosen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54081" y="3135059"/>
                <a:ext cx="2472266" cy="5296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idDosen</a:t>
                </a:r>
                <a:endParaRPr lang="en-US" sz="1600" b="1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54081" y="2796348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Dosen</a:t>
                </a:r>
                <a:endParaRPr lang="en-US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841997" y="3230110"/>
              <a:ext cx="2472266" cy="1312503"/>
              <a:chOff x="7798600" y="2382267"/>
              <a:chExt cx="2472266" cy="131250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7798600" y="2843290"/>
                <a:ext cx="2472266" cy="85148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getNimMahasiswa</a:t>
                </a:r>
                <a:endParaRPr lang="en-US" sz="1600" b="1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798600" y="2720979"/>
                <a:ext cx="2472266" cy="5296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nim</a:t>
                </a:r>
                <a:endParaRPr lang="en-US" sz="1600" b="1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798600" y="238226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Mahasiswa</a:t>
                </a:r>
                <a:endParaRPr lang="en-US" b="1" dirty="0"/>
              </a:p>
            </p:txBody>
          </p:sp>
        </p:grpSp>
        <p:cxnSp>
          <p:nvCxnSpPr>
            <p:cNvPr id="35" name="Elbow Connector 34"/>
            <p:cNvCxnSpPr>
              <a:stCxn id="9" idx="2"/>
              <a:endCxn id="15" idx="0"/>
            </p:cNvCxnSpPr>
            <p:nvPr/>
          </p:nvCxnSpPr>
          <p:spPr>
            <a:xfrm rot="5400000">
              <a:off x="4451320" y="1433944"/>
              <a:ext cx="433761" cy="315857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9" idx="2"/>
              <a:endCxn id="18" idx="0"/>
            </p:cNvCxnSpPr>
            <p:nvPr/>
          </p:nvCxnSpPr>
          <p:spPr>
            <a:xfrm rot="16200000" flipH="1">
              <a:off x="7445927" y="1597906"/>
              <a:ext cx="433761" cy="283064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62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Java, </a:t>
            </a:r>
            <a:r>
              <a:rPr lang="en-US" dirty="0" err="1"/>
              <a:t>semua</a:t>
            </a:r>
            <a:r>
              <a:rPr lang="en-US" dirty="0"/>
              <a:t> class, </a:t>
            </a:r>
            <a:r>
              <a:rPr lang="en-US" dirty="0" err="1"/>
              <a:t>termasuk</a:t>
            </a:r>
            <a:r>
              <a:rPr lang="en-US" dirty="0"/>
              <a:t> class yang </a:t>
            </a:r>
            <a:r>
              <a:rPr lang="en-US" dirty="0" err="1"/>
              <a:t>membangun</a:t>
            </a:r>
            <a:r>
              <a:rPr lang="en-US" dirty="0"/>
              <a:t> Java API, </a:t>
            </a:r>
            <a:r>
              <a:rPr lang="en-US" dirty="0" err="1"/>
              <a:t>adalah</a:t>
            </a:r>
            <a:r>
              <a:rPr lang="en-US" dirty="0"/>
              <a:t> subclasses </a:t>
            </a:r>
            <a:r>
              <a:rPr lang="en-US" dirty="0" err="1"/>
              <a:t>dari</a:t>
            </a:r>
            <a:r>
              <a:rPr lang="en-US" dirty="0"/>
              <a:t> superclass Object.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class </a:t>
            </a:r>
            <a:r>
              <a:rPr lang="en-US" dirty="0" err="1"/>
              <a:t>diperlihatkan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 err="1"/>
              <a:t>Beberapa</a:t>
            </a:r>
            <a:r>
              <a:rPr lang="en-US" dirty="0"/>
              <a:t> class di </a:t>
            </a:r>
            <a:r>
              <a:rPr lang="en-US" dirty="0" err="1"/>
              <a:t>atas</a:t>
            </a:r>
            <a:r>
              <a:rPr lang="en-US" dirty="0"/>
              <a:t> class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class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superclass.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class di </a:t>
            </a:r>
            <a:r>
              <a:rPr lang="en-US" dirty="0" err="1"/>
              <a:t>bawah</a:t>
            </a:r>
            <a:r>
              <a:rPr lang="en-US" dirty="0"/>
              <a:t> class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class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subclass </a:t>
            </a:r>
            <a:r>
              <a:rPr lang="en-US" dirty="0" err="1"/>
              <a:t>dari</a:t>
            </a:r>
            <a:r>
              <a:rPr lang="en-US" dirty="0"/>
              <a:t> class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26" y="3051435"/>
            <a:ext cx="8569099" cy="346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3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/>
              <a:t>2.   </a:t>
            </a:r>
            <a:r>
              <a:rPr lang="en-US" dirty="0" err="1" smtClean="0"/>
              <a:t>Mendefinisikan</a:t>
            </a:r>
            <a:r>
              <a:rPr lang="en-US" dirty="0" smtClean="0"/>
              <a:t> Super Class </a:t>
            </a:r>
            <a:r>
              <a:rPr lang="en-US" dirty="0" err="1" smtClean="0"/>
              <a:t>dan</a:t>
            </a:r>
            <a:r>
              <a:rPr lang="en-US" dirty="0" smtClean="0"/>
              <a:t> Sub Class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1555805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class,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b="1" dirty="0"/>
              <a:t>extend</a:t>
            </a:r>
            <a:r>
              <a:rPr lang="en-US" sz="2400" dirty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mengilustrasikan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class </a:t>
            </a:r>
            <a:r>
              <a:rPr lang="en-US" sz="2400" dirty="0" err="1" smtClean="0"/>
              <a:t>induk</a:t>
            </a:r>
            <a:r>
              <a:rPr lang="en-US" sz="2400" dirty="0" smtClean="0"/>
              <a:t>. </a:t>
            </a:r>
            <a:r>
              <a:rPr lang="en-US" sz="2400" dirty="0" err="1" smtClean="0"/>
              <a:t>Dimisalkan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class </a:t>
            </a:r>
            <a:r>
              <a:rPr lang="en-US" sz="2400" dirty="0" err="1" smtClean="0"/>
              <a:t>induk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Person. Dan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class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namakan</a:t>
            </a:r>
            <a:r>
              <a:rPr lang="en-US" sz="2400" dirty="0" smtClean="0"/>
              <a:t> Student.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325218" y="3359871"/>
            <a:ext cx="8865704" cy="1371600"/>
            <a:chOff x="3148011" y="3876705"/>
            <a:chExt cx="3962400" cy="1371600"/>
          </a:xfrm>
        </p:grpSpPr>
        <p:sp>
          <p:nvSpPr>
            <p:cNvPr id="8" name="Rounded Rectangle 7"/>
            <p:cNvSpPr/>
            <p:nvPr/>
          </p:nvSpPr>
          <p:spPr>
            <a:xfrm>
              <a:off x="3148011" y="3876705"/>
              <a:ext cx="1752600" cy="533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Class Person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19611" y="4714905"/>
              <a:ext cx="2590800" cy="533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Class Student 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extends</a:t>
              </a:r>
              <a:r>
                <a:rPr lang="en-US" sz="2800" dirty="0" smtClean="0">
                  <a:solidFill>
                    <a:schemeClr val="tx1"/>
                  </a:solidFill>
                </a:rPr>
                <a:t> Person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hape 22"/>
            <p:cNvCxnSpPr>
              <a:stCxn id="8" idx="2"/>
              <a:endCxn id="9" idx="1"/>
            </p:cNvCxnSpPr>
            <p:nvPr/>
          </p:nvCxnSpPr>
          <p:spPr>
            <a:xfrm rot="16200000" flipH="1">
              <a:off x="3986211" y="4448205"/>
              <a:ext cx="571500" cy="49530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473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Class Person.java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32" y="1110343"/>
            <a:ext cx="5859605" cy="53573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1031" y="1361193"/>
            <a:ext cx="5769219" cy="46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2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Class Mahasiswa.java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Sekarang</a:t>
            </a:r>
            <a:r>
              <a:rPr lang="en-US" sz="2000" dirty="0"/>
              <a:t>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class lain </a:t>
            </a:r>
            <a:r>
              <a:rPr lang="en-US" sz="2000" dirty="0" err="1"/>
              <a:t>bernama</a:t>
            </a:r>
            <a:r>
              <a:rPr lang="en-US" sz="2000" dirty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.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Person,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putuskan</a:t>
            </a:r>
            <a:r>
              <a:rPr lang="en-US" sz="2000" dirty="0"/>
              <a:t> </a:t>
            </a:r>
            <a:r>
              <a:rPr lang="en-US" sz="2000" dirty="0" err="1" smtClean="0"/>
              <a:t>meng</a:t>
            </a:r>
            <a:r>
              <a:rPr lang="en-US" sz="2000" dirty="0" smtClean="0"/>
              <a:t>-</a:t>
            </a:r>
            <a:r>
              <a:rPr lang="en-US" sz="2000" i="1" dirty="0" smtClean="0"/>
              <a:t>extend </a:t>
            </a:r>
            <a:r>
              <a:rPr lang="en-US" sz="2000" dirty="0"/>
              <a:t>class Person,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mewariskan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properti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method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class </a:t>
            </a:r>
            <a:r>
              <a:rPr lang="en-US" sz="2000" dirty="0" smtClean="0"/>
              <a:t>Person yang </a:t>
            </a:r>
            <a:r>
              <a:rPr lang="en-US" sz="2000" dirty="0" err="1"/>
              <a:t>ada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098" y="2303778"/>
            <a:ext cx="6935528" cy="416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942</Words>
  <Application>Microsoft Office PowerPoint</Application>
  <PresentationFormat>Widescreen</PresentationFormat>
  <Paragraphs>144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Franklin Gothic Heavy</vt:lpstr>
      <vt:lpstr>Office Theme</vt:lpstr>
      <vt:lpstr>Storyboard Layouts</vt:lpstr>
      <vt:lpstr>PowerPoint Presentation</vt:lpstr>
      <vt:lpstr>Pokok Bahasan</vt:lpstr>
      <vt:lpstr>1.   Konsep Inheritance (Pewarisan)</vt:lpstr>
      <vt:lpstr>Contoh Inheritance</vt:lpstr>
      <vt:lpstr>Contoh Inheritance</vt:lpstr>
      <vt:lpstr>PowerPoint Presentation</vt:lpstr>
      <vt:lpstr>2.   Mendefinisikan Super Class dan Sub Class</vt:lpstr>
      <vt:lpstr>Contoh Class Person.java</vt:lpstr>
      <vt:lpstr>Contoh Class Mahasiswa.java</vt:lpstr>
      <vt:lpstr>Menjalankan Class Mahasiswa.java</vt:lpstr>
      <vt:lpstr>Alur Program Class Mahasiswa.java</vt:lpstr>
      <vt:lpstr>3.   Keyword Super</vt:lpstr>
      <vt:lpstr>Menjalankan Class Mahasiswa.java</vt:lpstr>
      <vt:lpstr>PowerPoint Presentation</vt:lpstr>
      <vt:lpstr>PowerPoint Presentation</vt:lpstr>
      <vt:lpstr>4.   Single Inheritance</vt:lpstr>
      <vt:lpstr>5.   Multilevel Inheritance (Pewarisan Bertingkat)</vt:lpstr>
      <vt:lpstr>Membuat Class MahasiswaKaryawan.java</vt:lpstr>
      <vt:lpstr>Menjalankan Class Mahasiswa.java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515</cp:revision>
  <dcterms:created xsi:type="dcterms:W3CDTF">2016-03-16T03:39:32Z</dcterms:created>
  <dcterms:modified xsi:type="dcterms:W3CDTF">2019-04-28T10:43:00Z</dcterms:modified>
</cp:coreProperties>
</file>