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26" r:id="rId2"/>
  </p:sldMasterIdLst>
  <p:notesMasterIdLst>
    <p:notesMasterId r:id="rId31"/>
  </p:notesMasterIdLst>
  <p:sldIdLst>
    <p:sldId id="266" r:id="rId3"/>
    <p:sldId id="326" r:id="rId4"/>
    <p:sldId id="480" r:id="rId5"/>
    <p:sldId id="475" r:id="rId6"/>
    <p:sldId id="474" r:id="rId7"/>
    <p:sldId id="492" r:id="rId8"/>
    <p:sldId id="493" r:id="rId9"/>
    <p:sldId id="481" r:id="rId10"/>
    <p:sldId id="484" r:id="rId11"/>
    <p:sldId id="486" r:id="rId12"/>
    <p:sldId id="485" r:id="rId13"/>
    <p:sldId id="482" r:id="rId14"/>
    <p:sldId id="487" r:id="rId15"/>
    <p:sldId id="488" r:id="rId16"/>
    <p:sldId id="489" r:id="rId17"/>
    <p:sldId id="483" r:id="rId18"/>
    <p:sldId id="496" r:id="rId19"/>
    <p:sldId id="494" r:id="rId20"/>
    <p:sldId id="498" r:id="rId21"/>
    <p:sldId id="499" r:id="rId22"/>
    <p:sldId id="490" r:id="rId23"/>
    <p:sldId id="491" r:id="rId24"/>
    <p:sldId id="500" r:id="rId25"/>
    <p:sldId id="502" r:id="rId26"/>
    <p:sldId id="501" r:id="rId27"/>
    <p:sldId id="503" r:id="rId28"/>
    <p:sldId id="504" r:id="rId29"/>
    <p:sldId id="42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91609-E31B-49E3-A37B-E96345A1D831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6639A-76FE-403E-9EB1-D1481513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31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364526"/>
            <a:ext cx="11754394" cy="62300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183681"/>
            <a:ext cx="11754394" cy="528401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2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400"/>
            </a:lvl4pPr>
            <a:lvl5pPr>
              <a:lnSpc>
                <a:spcPct val="100000"/>
              </a:lnSpc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8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 userDrawn="1"/>
          </p:nvSpPr>
          <p:spPr>
            <a:xfrm flipH="1">
              <a:off x="0" y="38903"/>
              <a:ext cx="12192000" cy="8754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l"/>
              <a:endParaRPr lang="en-US" sz="32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  <a:lvl2pPr>
              <a:lnSpc>
                <a:spcPct val="100000"/>
              </a:lnSpc>
              <a:defRPr sz="2600"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47681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64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61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/>
          </p:nvSpPr>
          <p:spPr>
            <a:xfrm flipH="1">
              <a:off x="0" y="38903"/>
              <a:ext cx="12192000" cy="85564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3" y="114038"/>
            <a:ext cx="11864930" cy="421539"/>
          </a:xfrm>
        </p:spPr>
        <p:txBody>
          <a:bodyPr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98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40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56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9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4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54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14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4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30" r:id="rId12"/>
    <p:sldLayoutId id="214748373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41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28.xml"/><Relationship Id="rId5" Type="http://schemas.openxmlformats.org/officeDocument/2006/relationships/slide" Target="slide8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099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212034" y="2252869"/>
            <a:ext cx="1603513" cy="1470992"/>
          </a:xfrm>
          <a:prstGeom prst="homePlat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1292086" y="2252869"/>
            <a:ext cx="1285461" cy="1470992"/>
          </a:xfrm>
          <a:prstGeom prst="chevron">
            <a:avLst>
              <a:gd name="adj" fmla="val 57216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027581" y="2252869"/>
            <a:ext cx="9939132" cy="1470992"/>
          </a:xfrm>
          <a:prstGeom prst="chevron">
            <a:avLst>
              <a:gd name="adj" fmla="val 45495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034" y="1662595"/>
            <a:ext cx="4271066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PERTEMUAN 11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1" y="204083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94401" y="377576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15547" y="3907734"/>
            <a:ext cx="9563653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sz="2600" b="1" spc="5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PEMROGRAMAN </a:t>
            </a:r>
            <a:r>
              <a:rPr lang="en-US" sz="2600" b="1" spc="5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BERORIENTASI OBJEK </a:t>
            </a:r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(PBO)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89581" y="2425700"/>
            <a:ext cx="9056675" cy="1041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TIGA PILAR OOP:</a:t>
            </a:r>
          </a:p>
          <a:p>
            <a:r>
              <a:rPr lang="en-US" sz="24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Polymorphism</a:t>
            </a:r>
          </a:p>
        </p:txBody>
      </p:sp>
    </p:spTree>
    <p:extLst>
      <p:ext uri="{BB962C8B-B14F-4D97-AF65-F5344CB8AC3E}">
        <p14:creationId xmlns:p14="http://schemas.microsoft.com/office/powerpoint/2010/main" val="37144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Contoh</a:t>
            </a:r>
            <a:r>
              <a:rPr lang="en-US" dirty="0" smtClean="0">
                <a:solidFill>
                  <a:srgbClr val="0070C0"/>
                </a:solidFill>
              </a:rPr>
              <a:t> Overloading Method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20129" y="1110344"/>
            <a:ext cx="7377208" cy="5357354"/>
          </a:xfrm>
          <a:prstGeom prst="roundRect">
            <a:avLst/>
          </a:prstGeom>
          <a:noFill/>
          <a:ln>
            <a:solidFill>
              <a:schemeClr val="accent1">
                <a:shade val="50000"/>
                <a:alpha val="9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0" rIns="360000" rtlCol="0" anchor="t" anchorCtr="0"/>
          <a:lstStyle/>
          <a:p>
            <a:pPr marL="465138" indent="-465138" algn="just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tx1"/>
                </a:solidFill>
              </a:rPr>
              <a:t>public class </a:t>
            </a:r>
            <a:r>
              <a:rPr lang="en-US" sz="2400" b="1" dirty="0" err="1">
                <a:solidFill>
                  <a:schemeClr val="tx1"/>
                </a:solidFill>
              </a:rPr>
              <a:t>OverloadingMethod</a:t>
            </a:r>
            <a:r>
              <a:rPr lang="en-US" sz="2400" b="1" dirty="0">
                <a:solidFill>
                  <a:schemeClr val="tx1"/>
                </a:solidFill>
              </a:rPr>
              <a:t>{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tx1"/>
                </a:solidFill>
              </a:rPr>
              <a:t>    public </a:t>
            </a:r>
            <a:r>
              <a:rPr lang="en-US" sz="2400" b="1" dirty="0" smtClean="0">
                <a:solidFill>
                  <a:schemeClr val="tx1"/>
                </a:solidFill>
              </a:rPr>
              <a:t>void </a:t>
            </a:r>
            <a:r>
              <a:rPr lang="en-US" sz="2400" b="1" dirty="0" err="1">
                <a:solidFill>
                  <a:srgbClr val="C00000"/>
                </a:solidFill>
              </a:rPr>
              <a:t>cetak</a:t>
            </a:r>
            <a:r>
              <a:rPr lang="en-US" sz="2400" b="1" dirty="0">
                <a:solidFill>
                  <a:srgbClr val="C00000"/>
                </a:solidFill>
              </a:rPr>
              <a:t>(</a:t>
            </a:r>
            <a:r>
              <a:rPr lang="en-US" sz="2400" b="1" dirty="0" err="1">
                <a:solidFill>
                  <a:srgbClr val="C00000"/>
                </a:solidFill>
              </a:rPr>
              <a:t>int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uts</a:t>
            </a:r>
            <a:r>
              <a:rPr lang="en-US" sz="2400" b="1" dirty="0">
                <a:solidFill>
                  <a:srgbClr val="C00000"/>
                </a:solidFill>
              </a:rPr>
              <a:t>) </a:t>
            </a:r>
            <a:r>
              <a:rPr lang="en-US" sz="2400" b="1" dirty="0">
                <a:solidFill>
                  <a:schemeClr val="tx1"/>
                </a:solidFill>
              </a:rPr>
              <a:t>{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tx1"/>
                </a:solidFill>
              </a:rPr>
              <a:t>            </a:t>
            </a:r>
            <a:r>
              <a:rPr lang="en-US" sz="2400" b="1" dirty="0" err="1">
                <a:solidFill>
                  <a:schemeClr val="tx1"/>
                </a:solidFill>
              </a:rPr>
              <a:t>System.out.println</a:t>
            </a:r>
            <a:r>
              <a:rPr lang="en-US" sz="2400" b="1" dirty="0">
                <a:solidFill>
                  <a:schemeClr val="tx1"/>
                </a:solidFill>
              </a:rPr>
              <a:t>("</a:t>
            </a:r>
            <a:r>
              <a:rPr lang="en-US" sz="2400" b="1" dirty="0" err="1">
                <a:solidFill>
                  <a:schemeClr val="tx1"/>
                </a:solidFill>
              </a:rPr>
              <a:t>Nilai</a:t>
            </a:r>
            <a:r>
              <a:rPr lang="en-US" sz="2400" b="1" dirty="0">
                <a:solidFill>
                  <a:schemeClr val="tx1"/>
                </a:solidFill>
              </a:rPr>
              <a:t> UTS : " + </a:t>
            </a:r>
            <a:r>
              <a:rPr lang="en-US" sz="2400" b="1" dirty="0" err="1">
                <a:solidFill>
                  <a:schemeClr val="tx1"/>
                </a:solidFill>
              </a:rPr>
              <a:t>uts</a:t>
            </a:r>
            <a:r>
              <a:rPr lang="en-US" sz="2400" b="1" dirty="0">
                <a:solidFill>
                  <a:schemeClr val="tx1"/>
                </a:solidFill>
              </a:rPr>
              <a:t>);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tx1"/>
                </a:solidFill>
              </a:rPr>
              <a:t>    </a:t>
            </a:r>
            <a:r>
              <a:rPr lang="en-US" sz="2400" b="1" dirty="0" smtClean="0">
                <a:solidFill>
                  <a:schemeClr val="tx1"/>
                </a:solidFill>
              </a:rPr>
              <a:t>}</a:t>
            </a:r>
          </a:p>
          <a:p>
            <a:pPr marL="465138" indent="-465138" algn="just">
              <a:lnSpc>
                <a:spcPct val="80000"/>
              </a:lnSpc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tx1"/>
                </a:solidFill>
              </a:rPr>
              <a:t>    public </a:t>
            </a:r>
            <a:r>
              <a:rPr lang="en-US" sz="2400" b="1" dirty="0" smtClean="0">
                <a:solidFill>
                  <a:schemeClr val="tx1"/>
                </a:solidFill>
              </a:rPr>
              <a:t>void </a:t>
            </a:r>
            <a:r>
              <a:rPr lang="en-US" sz="2400" b="1" dirty="0" err="1">
                <a:solidFill>
                  <a:srgbClr val="C00000"/>
                </a:solidFill>
              </a:rPr>
              <a:t>cetak</a:t>
            </a:r>
            <a:r>
              <a:rPr lang="en-US" sz="2400" b="1" dirty="0">
                <a:solidFill>
                  <a:srgbClr val="C00000"/>
                </a:solidFill>
              </a:rPr>
              <a:t>(String </a:t>
            </a:r>
            <a:r>
              <a:rPr lang="en-US" sz="2400" b="1" dirty="0" err="1">
                <a:solidFill>
                  <a:srgbClr val="C00000"/>
                </a:solidFill>
              </a:rPr>
              <a:t>nama</a:t>
            </a:r>
            <a:r>
              <a:rPr lang="en-US" sz="2400" b="1" dirty="0">
                <a:solidFill>
                  <a:srgbClr val="C00000"/>
                </a:solidFill>
              </a:rPr>
              <a:t>)</a:t>
            </a:r>
            <a:r>
              <a:rPr lang="en-US" sz="2400" b="1" dirty="0">
                <a:solidFill>
                  <a:schemeClr val="tx1"/>
                </a:solidFill>
              </a:rPr>
              <a:t> {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tx1"/>
                </a:solidFill>
              </a:rPr>
              <a:t>            </a:t>
            </a:r>
            <a:r>
              <a:rPr lang="en-US" sz="2400" b="1" dirty="0" err="1">
                <a:solidFill>
                  <a:schemeClr val="tx1"/>
                </a:solidFill>
              </a:rPr>
              <a:t>System.out.println</a:t>
            </a:r>
            <a:r>
              <a:rPr lang="en-US" sz="2400" b="1" dirty="0">
                <a:solidFill>
                  <a:schemeClr val="tx1"/>
                </a:solidFill>
              </a:rPr>
              <a:t>("</a:t>
            </a:r>
            <a:r>
              <a:rPr lang="en-US" sz="2400" b="1" dirty="0" err="1">
                <a:solidFill>
                  <a:schemeClr val="tx1"/>
                </a:solidFill>
              </a:rPr>
              <a:t>Nama</a:t>
            </a:r>
            <a:r>
              <a:rPr lang="en-US" sz="2400" b="1" dirty="0">
                <a:solidFill>
                  <a:schemeClr val="tx1"/>
                </a:solidFill>
              </a:rPr>
              <a:t>  : " + </a:t>
            </a:r>
            <a:r>
              <a:rPr lang="en-US" sz="2400" b="1" dirty="0" err="1">
                <a:solidFill>
                  <a:schemeClr val="tx1"/>
                </a:solidFill>
              </a:rPr>
              <a:t>nama</a:t>
            </a:r>
            <a:r>
              <a:rPr lang="en-US" sz="2400" b="1" dirty="0">
                <a:solidFill>
                  <a:schemeClr val="tx1"/>
                </a:solidFill>
              </a:rPr>
              <a:t>);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tx1"/>
                </a:solidFill>
              </a:rPr>
              <a:t>    </a:t>
            </a:r>
            <a:r>
              <a:rPr lang="en-US" sz="2400" b="1" dirty="0" smtClean="0">
                <a:solidFill>
                  <a:schemeClr val="tx1"/>
                </a:solidFill>
              </a:rPr>
              <a:t>}</a:t>
            </a:r>
          </a:p>
          <a:p>
            <a:pPr marL="465138" indent="-465138" algn="just">
              <a:lnSpc>
                <a:spcPct val="80000"/>
              </a:lnSpc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tx1"/>
                </a:solidFill>
              </a:rPr>
              <a:t>    public </a:t>
            </a:r>
            <a:r>
              <a:rPr lang="en-US" sz="2400" b="1" dirty="0" smtClean="0">
                <a:solidFill>
                  <a:schemeClr val="tx1"/>
                </a:solidFill>
              </a:rPr>
              <a:t>void </a:t>
            </a:r>
            <a:r>
              <a:rPr lang="en-US" sz="2400" b="1" dirty="0" err="1">
                <a:solidFill>
                  <a:srgbClr val="C00000"/>
                </a:solidFill>
              </a:rPr>
              <a:t>cetak</a:t>
            </a:r>
            <a:r>
              <a:rPr lang="en-US" sz="2400" b="1" dirty="0">
                <a:solidFill>
                  <a:srgbClr val="C00000"/>
                </a:solidFill>
              </a:rPr>
              <a:t>(String </a:t>
            </a:r>
            <a:r>
              <a:rPr lang="en-US" sz="2400" b="1" dirty="0" err="1">
                <a:solidFill>
                  <a:srgbClr val="C00000"/>
                </a:solidFill>
              </a:rPr>
              <a:t>nama</a:t>
            </a:r>
            <a:r>
              <a:rPr lang="en-US" sz="2400" b="1" dirty="0">
                <a:solidFill>
                  <a:srgbClr val="C00000"/>
                </a:solidFill>
              </a:rPr>
              <a:t>, </a:t>
            </a:r>
            <a:r>
              <a:rPr lang="en-US" sz="2400" b="1" dirty="0" err="1">
                <a:solidFill>
                  <a:srgbClr val="C00000"/>
                </a:solidFill>
              </a:rPr>
              <a:t>int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uts</a:t>
            </a:r>
            <a:r>
              <a:rPr lang="en-US" sz="2400" b="1" dirty="0">
                <a:solidFill>
                  <a:srgbClr val="C00000"/>
                </a:solidFill>
              </a:rPr>
              <a:t>) </a:t>
            </a:r>
            <a:r>
              <a:rPr lang="en-US" sz="2400" b="1" dirty="0">
                <a:solidFill>
                  <a:schemeClr val="tx1"/>
                </a:solidFill>
              </a:rPr>
              <a:t>{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tx1"/>
                </a:solidFill>
              </a:rPr>
              <a:t>            </a:t>
            </a:r>
            <a:r>
              <a:rPr lang="en-US" sz="2400" b="1" dirty="0" err="1">
                <a:solidFill>
                  <a:schemeClr val="tx1"/>
                </a:solidFill>
              </a:rPr>
              <a:t>System.out.println</a:t>
            </a:r>
            <a:r>
              <a:rPr lang="en-US" sz="2400" b="1" dirty="0">
                <a:solidFill>
                  <a:schemeClr val="tx1"/>
                </a:solidFill>
              </a:rPr>
              <a:t>("</a:t>
            </a:r>
            <a:r>
              <a:rPr lang="en-US" sz="2400" b="1" dirty="0" err="1">
                <a:solidFill>
                  <a:schemeClr val="tx1"/>
                </a:solidFill>
              </a:rPr>
              <a:t>Nama</a:t>
            </a:r>
            <a:r>
              <a:rPr lang="en-US" sz="2400" b="1" dirty="0">
                <a:solidFill>
                  <a:schemeClr val="tx1"/>
                </a:solidFill>
              </a:rPr>
              <a:t>  : " + </a:t>
            </a:r>
            <a:r>
              <a:rPr lang="en-US" sz="2400" b="1" dirty="0" err="1">
                <a:solidFill>
                  <a:schemeClr val="tx1"/>
                </a:solidFill>
              </a:rPr>
              <a:t>nama</a:t>
            </a:r>
            <a:r>
              <a:rPr lang="en-US" sz="2400" b="1" dirty="0">
                <a:solidFill>
                  <a:schemeClr val="tx1"/>
                </a:solidFill>
              </a:rPr>
              <a:t>);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tx1"/>
                </a:solidFill>
              </a:rPr>
              <a:t>    </a:t>
            </a:r>
            <a:r>
              <a:rPr lang="en-US" sz="2400" b="1" dirty="0" smtClean="0">
                <a:solidFill>
                  <a:schemeClr val="tx1"/>
                </a:solidFill>
              </a:rPr>
              <a:t>}</a:t>
            </a:r>
          </a:p>
          <a:p>
            <a:pPr marL="465138" indent="-465138" algn="just">
              <a:lnSpc>
                <a:spcPct val="80000"/>
              </a:lnSpc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tx1"/>
                </a:solidFill>
              </a:rPr>
              <a:t>    public </a:t>
            </a:r>
            <a:r>
              <a:rPr lang="en-US" sz="2400" b="1" dirty="0" smtClean="0">
                <a:solidFill>
                  <a:schemeClr val="tx1"/>
                </a:solidFill>
              </a:rPr>
              <a:t>void </a:t>
            </a:r>
            <a:r>
              <a:rPr lang="en-US" sz="2400" b="1" dirty="0" err="1">
                <a:solidFill>
                  <a:srgbClr val="C00000"/>
                </a:solidFill>
              </a:rPr>
              <a:t>cetak</a:t>
            </a:r>
            <a:r>
              <a:rPr lang="en-US" sz="2400" b="1" dirty="0">
                <a:solidFill>
                  <a:srgbClr val="C00000"/>
                </a:solidFill>
              </a:rPr>
              <a:t>(</a:t>
            </a:r>
            <a:r>
              <a:rPr lang="en-US" sz="2400" b="1" dirty="0" err="1">
                <a:solidFill>
                  <a:srgbClr val="C00000"/>
                </a:solidFill>
              </a:rPr>
              <a:t>int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uts</a:t>
            </a:r>
            <a:r>
              <a:rPr lang="en-US" sz="2400" b="1" dirty="0">
                <a:solidFill>
                  <a:srgbClr val="C00000"/>
                </a:solidFill>
              </a:rPr>
              <a:t>, String </a:t>
            </a:r>
            <a:r>
              <a:rPr lang="en-US" sz="2400" b="1" dirty="0" err="1">
                <a:solidFill>
                  <a:srgbClr val="C00000"/>
                </a:solidFill>
              </a:rPr>
              <a:t>nama</a:t>
            </a:r>
            <a:r>
              <a:rPr lang="en-US" sz="2400" b="1" dirty="0">
                <a:solidFill>
                  <a:srgbClr val="C00000"/>
                </a:solidFill>
              </a:rPr>
              <a:t>)</a:t>
            </a:r>
            <a:r>
              <a:rPr lang="en-US" sz="2400" b="1" dirty="0">
                <a:solidFill>
                  <a:schemeClr val="tx1"/>
                </a:solidFill>
              </a:rPr>
              <a:t> {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tx1"/>
                </a:solidFill>
              </a:rPr>
              <a:t>            </a:t>
            </a:r>
            <a:r>
              <a:rPr lang="en-US" sz="2400" b="1" dirty="0" err="1">
                <a:solidFill>
                  <a:schemeClr val="tx1"/>
                </a:solidFill>
              </a:rPr>
              <a:t>System.out.println</a:t>
            </a:r>
            <a:r>
              <a:rPr lang="en-US" sz="2400" b="1" dirty="0">
                <a:solidFill>
                  <a:schemeClr val="tx1"/>
                </a:solidFill>
              </a:rPr>
              <a:t>("</a:t>
            </a:r>
            <a:r>
              <a:rPr lang="en-US" sz="2400" b="1" dirty="0" err="1">
                <a:solidFill>
                  <a:schemeClr val="tx1"/>
                </a:solidFill>
              </a:rPr>
              <a:t>Nama</a:t>
            </a:r>
            <a:r>
              <a:rPr lang="en-US" sz="2400" b="1" dirty="0">
                <a:solidFill>
                  <a:schemeClr val="tx1"/>
                </a:solidFill>
              </a:rPr>
              <a:t>  : " + </a:t>
            </a:r>
            <a:r>
              <a:rPr lang="en-US" sz="2400" b="1" dirty="0" err="1">
                <a:solidFill>
                  <a:schemeClr val="tx1"/>
                </a:solidFill>
              </a:rPr>
              <a:t>nama</a:t>
            </a:r>
            <a:r>
              <a:rPr lang="en-US" sz="2400" b="1" dirty="0">
                <a:solidFill>
                  <a:schemeClr val="tx1"/>
                </a:solidFill>
              </a:rPr>
              <a:t>);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tx1"/>
                </a:solidFill>
              </a:rPr>
              <a:t>    }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1" name="Explosion 1 10"/>
          <p:cNvSpPr/>
          <p:nvPr/>
        </p:nvSpPr>
        <p:spPr>
          <a:xfrm>
            <a:off x="7858534" y="195665"/>
            <a:ext cx="4215989" cy="1937134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2029 w 21600"/>
              <a:gd name="connsiteY20" fmla="*/ 5442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2029 w 21600"/>
              <a:gd name="connsiteY20" fmla="*/ 5442 h 21600"/>
              <a:gd name="connsiteX21" fmla="*/ 370 w 21600"/>
              <a:gd name="connsiteY21" fmla="*/ 2295 h 21600"/>
              <a:gd name="connsiteX22" fmla="*/ 4334 w 21600"/>
              <a:gd name="connsiteY22" fmla="*/ 458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1370 w 21600"/>
              <a:gd name="connsiteY0" fmla="*/ 3915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2029 w 21600"/>
              <a:gd name="connsiteY20" fmla="*/ 5442 h 21600"/>
              <a:gd name="connsiteX21" fmla="*/ 370 w 21600"/>
              <a:gd name="connsiteY21" fmla="*/ 2295 h 21600"/>
              <a:gd name="connsiteX22" fmla="*/ 4334 w 21600"/>
              <a:gd name="connsiteY22" fmla="*/ 4580 h 21600"/>
              <a:gd name="connsiteX23" fmla="*/ 8352 w 21600"/>
              <a:gd name="connsiteY23" fmla="*/ 2295 h 21600"/>
              <a:gd name="connsiteX24" fmla="*/ 11370 w 21600"/>
              <a:gd name="connsiteY24" fmla="*/ 3915 h 21600"/>
              <a:gd name="connsiteX0" fmla="*/ 11370 w 21600"/>
              <a:gd name="connsiteY0" fmla="*/ 3915 h 21600"/>
              <a:gd name="connsiteX1" fmla="*/ 14522 w 21600"/>
              <a:gd name="connsiteY1" fmla="*/ 0 h 21600"/>
              <a:gd name="connsiteX2" fmla="*/ 15232 w 21600"/>
              <a:gd name="connsiteY2" fmla="*/ 416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2029 w 21600"/>
              <a:gd name="connsiteY20" fmla="*/ 5442 h 21600"/>
              <a:gd name="connsiteX21" fmla="*/ 370 w 21600"/>
              <a:gd name="connsiteY21" fmla="*/ 2295 h 21600"/>
              <a:gd name="connsiteX22" fmla="*/ 4334 w 21600"/>
              <a:gd name="connsiteY22" fmla="*/ 4580 h 21600"/>
              <a:gd name="connsiteX23" fmla="*/ 8352 w 21600"/>
              <a:gd name="connsiteY23" fmla="*/ 2295 h 21600"/>
              <a:gd name="connsiteX24" fmla="*/ 11370 w 21600"/>
              <a:gd name="connsiteY24" fmla="*/ 3915 h 21600"/>
              <a:gd name="connsiteX0" fmla="*/ 11370 w 21600"/>
              <a:gd name="connsiteY0" fmla="*/ 3915 h 21600"/>
              <a:gd name="connsiteX1" fmla="*/ 14522 w 21600"/>
              <a:gd name="connsiteY1" fmla="*/ 0 h 21600"/>
              <a:gd name="connsiteX2" fmla="*/ 15232 w 21600"/>
              <a:gd name="connsiteY2" fmla="*/ 4165 h 21600"/>
              <a:gd name="connsiteX3" fmla="*/ 18380 w 21600"/>
              <a:gd name="connsiteY3" fmla="*/ 4457 h 21600"/>
              <a:gd name="connsiteX4" fmla="*/ 17589 w 21600"/>
              <a:gd name="connsiteY4" fmla="*/ 760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2029 w 21600"/>
              <a:gd name="connsiteY20" fmla="*/ 5442 h 21600"/>
              <a:gd name="connsiteX21" fmla="*/ 370 w 21600"/>
              <a:gd name="connsiteY21" fmla="*/ 2295 h 21600"/>
              <a:gd name="connsiteX22" fmla="*/ 4334 w 21600"/>
              <a:gd name="connsiteY22" fmla="*/ 4580 h 21600"/>
              <a:gd name="connsiteX23" fmla="*/ 8352 w 21600"/>
              <a:gd name="connsiteY23" fmla="*/ 2295 h 21600"/>
              <a:gd name="connsiteX24" fmla="*/ 11370 w 21600"/>
              <a:gd name="connsiteY24" fmla="*/ 3915 h 21600"/>
              <a:gd name="connsiteX0" fmla="*/ 11370 w 21600"/>
              <a:gd name="connsiteY0" fmla="*/ 3915 h 21600"/>
              <a:gd name="connsiteX1" fmla="*/ 14522 w 21600"/>
              <a:gd name="connsiteY1" fmla="*/ 0 h 21600"/>
              <a:gd name="connsiteX2" fmla="*/ 15232 w 21600"/>
              <a:gd name="connsiteY2" fmla="*/ 4165 h 21600"/>
              <a:gd name="connsiteX3" fmla="*/ 18380 w 21600"/>
              <a:gd name="connsiteY3" fmla="*/ 4457 h 21600"/>
              <a:gd name="connsiteX4" fmla="*/ 17589 w 21600"/>
              <a:gd name="connsiteY4" fmla="*/ 7605 h 21600"/>
              <a:gd name="connsiteX5" fmla="*/ 21097 w 21600"/>
              <a:gd name="connsiteY5" fmla="*/ 8137 h 21600"/>
              <a:gd name="connsiteX6" fmla="*/ 18874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2029 w 21600"/>
              <a:gd name="connsiteY20" fmla="*/ 5442 h 21600"/>
              <a:gd name="connsiteX21" fmla="*/ 370 w 21600"/>
              <a:gd name="connsiteY21" fmla="*/ 2295 h 21600"/>
              <a:gd name="connsiteX22" fmla="*/ 4334 w 21600"/>
              <a:gd name="connsiteY22" fmla="*/ 4580 h 21600"/>
              <a:gd name="connsiteX23" fmla="*/ 8352 w 21600"/>
              <a:gd name="connsiteY23" fmla="*/ 2295 h 21600"/>
              <a:gd name="connsiteX24" fmla="*/ 11370 w 21600"/>
              <a:gd name="connsiteY24" fmla="*/ 3915 h 21600"/>
              <a:gd name="connsiteX0" fmla="*/ 11370 w 21600"/>
              <a:gd name="connsiteY0" fmla="*/ 3915 h 21600"/>
              <a:gd name="connsiteX1" fmla="*/ 14522 w 21600"/>
              <a:gd name="connsiteY1" fmla="*/ 0 h 21600"/>
              <a:gd name="connsiteX2" fmla="*/ 15232 w 21600"/>
              <a:gd name="connsiteY2" fmla="*/ 4165 h 21600"/>
              <a:gd name="connsiteX3" fmla="*/ 18380 w 21600"/>
              <a:gd name="connsiteY3" fmla="*/ 4457 h 21600"/>
              <a:gd name="connsiteX4" fmla="*/ 17589 w 21600"/>
              <a:gd name="connsiteY4" fmla="*/ 7605 h 21600"/>
              <a:gd name="connsiteX5" fmla="*/ 21097 w 21600"/>
              <a:gd name="connsiteY5" fmla="*/ 8137 h 21600"/>
              <a:gd name="connsiteX6" fmla="*/ 18874 w 21600"/>
              <a:gd name="connsiteY6" fmla="*/ 10475 h 21600"/>
              <a:gd name="connsiteX7" fmla="*/ 21600 w 21600"/>
              <a:gd name="connsiteY7" fmla="*/ 13290 h 21600"/>
              <a:gd name="connsiteX8" fmla="*/ 17977 w 21600"/>
              <a:gd name="connsiteY8" fmla="*/ 14537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2029 w 21600"/>
              <a:gd name="connsiteY20" fmla="*/ 5442 h 21600"/>
              <a:gd name="connsiteX21" fmla="*/ 370 w 21600"/>
              <a:gd name="connsiteY21" fmla="*/ 2295 h 21600"/>
              <a:gd name="connsiteX22" fmla="*/ 4334 w 21600"/>
              <a:gd name="connsiteY22" fmla="*/ 4580 h 21600"/>
              <a:gd name="connsiteX23" fmla="*/ 8352 w 21600"/>
              <a:gd name="connsiteY23" fmla="*/ 2295 h 21600"/>
              <a:gd name="connsiteX24" fmla="*/ 11370 w 21600"/>
              <a:gd name="connsiteY24" fmla="*/ 3915 h 21600"/>
              <a:gd name="connsiteX0" fmla="*/ 11370 w 21600"/>
              <a:gd name="connsiteY0" fmla="*/ 3915 h 21600"/>
              <a:gd name="connsiteX1" fmla="*/ 14522 w 21600"/>
              <a:gd name="connsiteY1" fmla="*/ 0 h 21600"/>
              <a:gd name="connsiteX2" fmla="*/ 15232 w 21600"/>
              <a:gd name="connsiteY2" fmla="*/ 4165 h 21600"/>
              <a:gd name="connsiteX3" fmla="*/ 18380 w 21600"/>
              <a:gd name="connsiteY3" fmla="*/ 4457 h 21600"/>
              <a:gd name="connsiteX4" fmla="*/ 17589 w 21600"/>
              <a:gd name="connsiteY4" fmla="*/ 7605 h 21600"/>
              <a:gd name="connsiteX5" fmla="*/ 21097 w 21600"/>
              <a:gd name="connsiteY5" fmla="*/ 8137 h 21600"/>
              <a:gd name="connsiteX6" fmla="*/ 18874 w 21600"/>
              <a:gd name="connsiteY6" fmla="*/ 10475 h 21600"/>
              <a:gd name="connsiteX7" fmla="*/ 21600 w 21600"/>
              <a:gd name="connsiteY7" fmla="*/ 13290 h 21600"/>
              <a:gd name="connsiteX8" fmla="*/ 17977 w 21600"/>
              <a:gd name="connsiteY8" fmla="*/ 14537 h 21600"/>
              <a:gd name="connsiteX9" fmla="*/ 18145 w 21600"/>
              <a:gd name="connsiteY9" fmla="*/ 18095 h 21600"/>
              <a:gd name="connsiteX10" fmla="*/ 14970 w 21600"/>
              <a:gd name="connsiteY10" fmla="*/ 16632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2029 w 21600"/>
              <a:gd name="connsiteY20" fmla="*/ 5442 h 21600"/>
              <a:gd name="connsiteX21" fmla="*/ 370 w 21600"/>
              <a:gd name="connsiteY21" fmla="*/ 2295 h 21600"/>
              <a:gd name="connsiteX22" fmla="*/ 4334 w 21600"/>
              <a:gd name="connsiteY22" fmla="*/ 4580 h 21600"/>
              <a:gd name="connsiteX23" fmla="*/ 8352 w 21600"/>
              <a:gd name="connsiteY23" fmla="*/ 2295 h 21600"/>
              <a:gd name="connsiteX24" fmla="*/ 11370 w 21600"/>
              <a:gd name="connsiteY24" fmla="*/ 3915 h 21600"/>
              <a:gd name="connsiteX0" fmla="*/ 11370 w 21600"/>
              <a:gd name="connsiteY0" fmla="*/ 3915 h 21600"/>
              <a:gd name="connsiteX1" fmla="*/ 14522 w 21600"/>
              <a:gd name="connsiteY1" fmla="*/ 0 h 21600"/>
              <a:gd name="connsiteX2" fmla="*/ 15232 w 21600"/>
              <a:gd name="connsiteY2" fmla="*/ 4165 h 21600"/>
              <a:gd name="connsiteX3" fmla="*/ 18380 w 21600"/>
              <a:gd name="connsiteY3" fmla="*/ 4457 h 21600"/>
              <a:gd name="connsiteX4" fmla="*/ 17589 w 21600"/>
              <a:gd name="connsiteY4" fmla="*/ 7605 h 21600"/>
              <a:gd name="connsiteX5" fmla="*/ 21097 w 21600"/>
              <a:gd name="connsiteY5" fmla="*/ 8137 h 21600"/>
              <a:gd name="connsiteX6" fmla="*/ 18874 w 21600"/>
              <a:gd name="connsiteY6" fmla="*/ 10475 h 21600"/>
              <a:gd name="connsiteX7" fmla="*/ 21600 w 21600"/>
              <a:gd name="connsiteY7" fmla="*/ 13290 h 21600"/>
              <a:gd name="connsiteX8" fmla="*/ 17977 w 21600"/>
              <a:gd name="connsiteY8" fmla="*/ 14537 h 21600"/>
              <a:gd name="connsiteX9" fmla="*/ 18145 w 21600"/>
              <a:gd name="connsiteY9" fmla="*/ 18095 h 21600"/>
              <a:gd name="connsiteX10" fmla="*/ 14970 w 21600"/>
              <a:gd name="connsiteY10" fmla="*/ 16632 h 21600"/>
              <a:gd name="connsiteX11" fmla="*/ 13247 w 21600"/>
              <a:gd name="connsiteY11" fmla="*/ 19737 h 21600"/>
              <a:gd name="connsiteX12" fmla="*/ 10785 w 21600"/>
              <a:gd name="connsiteY12" fmla="*/ 17544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2029 w 21600"/>
              <a:gd name="connsiteY20" fmla="*/ 5442 h 21600"/>
              <a:gd name="connsiteX21" fmla="*/ 370 w 21600"/>
              <a:gd name="connsiteY21" fmla="*/ 2295 h 21600"/>
              <a:gd name="connsiteX22" fmla="*/ 4334 w 21600"/>
              <a:gd name="connsiteY22" fmla="*/ 4580 h 21600"/>
              <a:gd name="connsiteX23" fmla="*/ 8352 w 21600"/>
              <a:gd name="connsiteY23" fmla="*/ 2295 h 21600"/>
              <a:gd name="connsiteX24" fmla="*/ 11370 w 21600"/>
              <a:gd name="connsiteY24" fmla="*/ 3915 h 21600"/>
              <a:gd name="connsiteX0" fmla="*/ 11370 w 21600"/>
              <a:gd name="connsiteY0" fmla="*/ 3915 h 21600"/>
              <a:gd name="connsiteX1" fmla="*/ 14522 w 21600"/>
              <a:gd name="connsiteY1" fmla="*/ 0 h 21600"/>
              <a:gd name="connsiteX2" fmla="*/ 15232 w 21600"/>
              <a:gd name="connsiteY2" fmla="*/ 4165 h 21600"/>
              <a:gd name="connsiteX3" fmla="*/ 18380 w 21600"/>
              <a:gd name="connsiteY3" fmla="*/ 4457 h 21600"/>
              <a:gd name="connsiteX4" fmla="*/ 17589 w 21600"/>
              <a:gd name="connsiteY4" fmla="*/ 7605 h 21600"/>
              <a:gd name="connsiteX5" fmla="*/ 21097 w 21600"/>
              <a:gd name="connsiteY5" fmla="*/ 8137 h 21600"/>
              <a:gd name="connsiteX6" fmla="*/ 18874 w 21600"/>
              <a:gd name="connsiteY6" fmla="*/ 10475 h 21600"/>
              <a:gd name="connsiteX7" fmla="*/ 21600 w 21600"/>
              <a:gd name="connsiteY7" fmla="*/ 13290 h 21600"/>
              <a:gd name="connsiteX8" fmla="*/ 17977 w 21600"/>
              <a:gd name="connsiteY8" fmla="*/ 14537 h 21600"/>
              <a:gd name="connsiteX9" fmla="*/ 18145 w 21600"/>
              <a:gd name="connsiteY9" fmla="*/ 18095 h 21600"/>
              <a:gd name="connsiteX10" fmla="*/ 14970 w 21600"/>
              <a:gd name="connsiteY10" fmla="*/ 16632 h 21600"/>
              <a:gd name="connsiteX11" fmla="*/ 13247 w 21600"/>
              <a:gd name="connsiteY11" fmla="*/ 19737 h 21600"/>
              <a:gd name="connsiteX12" fmla="*/ 10785 w 21600"/>
              <a:gd name="connsiteY12" fmla="*/ 17544 h 21600"/>
              <a:gd name="connsiteX13" fmla="*/ 8485 w 21600"/>
              <a:gd name="connsiteY13" fmla="*/ 21600 h 21600"/>
              <a:gd name="connsiteX14" fmla="*/ 7335 w 21600"/>
              <a:gd name="connsiteY14" fmla="*/ 17222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2029 w 21600"/>
              <a:gd name="connsiteY20" fmla="*/ 5442 h 21600"/>
              <a:gd name="connsiteX21" fmla="*/ 370 w 21600"/>
              <a:gd name="connsiteY21" fmla="*/ 2295 h 21600"/>
              <a:gd name="connsiteX22" fmla="*/ 4334 w 21600"/>
              <a:gd name="connsiteY22" fmla="*/ 4580 h 21600"/>
              <a:gd name="connsiteX23" fmla="*/ 8352 w 21600"/>
              <a:gd name="connsiteY23" fmla="*/ 2295 h 21600"/>
              <a:gd name="connsiteX24" fmla="*/ 11370 w 21600"/>
              <a:gd name="connsiteY24" fmla="*/ 3915 h 21600"/>
              <a:gd name="connsiteX0" fmla="*/ 11370 w 21600"/>
              <a:gd name="connsiteY0" fmla="*/ 3915 h 21600"/>
              <a:gd name="connsiteX1" fmla="*/ 14522 w 21600"/>
              <a:gd name="connsiteY1" fmla="*/ 0 h 21600"/>
              <a:gd name="connsiteX2" fmla="*/ 15232 w 21600"/>
              <a:gd name="connsiteY2" fmla="*/ 4165 h 21600"/>
              <a:gd name="connsiteX3" fmla="*/ 18380 w 21600"/>
              <a:gd name="connsiteY3" fmla="*/ 4457 h 21600"/>
              <a:gd name="connsiteX4" fmla="*/ 17589 w 21600"/>
              <a:gd name="connsiteY4" fmla="*/ 7605 h 21600"/>
              <a:gd name="connsiteX5" fmla="*/ 21097 w 21600"/>
              <a:gd name="connsiteY5" fmla="*/ 8137 h 21600"/>
              <a:gd name="connsiteX6" fmla="*/ 18874 w 21600"/>
              <a:gd name="connsiteY6" fmla="*/ 10475 h 21600"/>
              <a:gd name="connsiteX7" fmla="*/ 21600 w 21600"/>
              <a:gd name="connsiteY7" fmla="*/ 13290 h 21600"/>
              <a:gd name="connsiteX8" fmla="*/ 17977 w 21600"/>
              <a:gd name="connsiteY8" fmla="*/ 14537 h 21600"/>
              <a:gd name="connsiteX9" fmla="*/ 18145 w 21600"/>
              <a:gd name="connsiteY9" fmla="*/ 18095 h 21600"/>
              <a:gd name="connsiteX10" fmla="*/ 14970 w 21600"/>
              <a:gd name="connsiteY10" fmla="*/ 16632 h 21600"/>
              <a:gd name="connsiteX11" fmla="*/ 13247 w 21600"/>
              <a:gd name="connsiteY11" fmla="*/ 19737 h 21600"/>
              <a:gd name="connsiteX12" fmla="*/ 10785 w 21600"/>
              <a:gd name="connsiteY12" fmla="*/ 17544 h 21600"/>
              <a:gd name="connsiteX13" fmla="*/ 8485 w 21600"/>
              <a:gd name="connsiteY13" fmla="*/ 21600 h 21600"/>
              <a:gd name="connsiteX14" fmla="*/ 7335 w 21600"/>
              <a:gd name="connsiteY14" fmla="*/ 17222 h 21600"/>
              <a:gd name="connsiteX15" fmla="*/ 4762 w 21600"/>
              <a:gd name="connsiteY15" fmla="*/ 17617 h 21600"/>
              <a:gd name="connsiteX16" fmla="*/ 4210 w 21600"/>
              <a:gd name="connsiteY16" fmla="*/ 14662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2029 w 21600"/>
              <a:gd name="connsiteY20" fmla="*/ 5442 h 21600"/>
              <a:gd name="connsiteX21" fmla="*/ 370 w 21600"/>
              <a:gd name="connsiteY21" fmla="*/ 2295 h 21600"/>
              <a:gd name="connsiteX22" fmla="*/ 4334 w 21600"/>
              <a:gd name="connsiteY22" fmla="*/ 4580 h 21600"/>
              <a:gd name="connsiteX23" fmla="*/ 8352 w 21600"/>
              <a:gd name="connsiteY23" fmla="*/ 2295 h 21600"/>
              <a:gd name="connsiteX24" fmla="*/ 11370 w 21600"/>
              <a:gd name="connsiteY24" fmla="*/ 3915 h 21600"/>
              <a:gd name="connsiteX0" fmla="*/ 11370 w 21600"/>
              <a:gd name="connsiteY0" fmla="*/ 3915 h 21600"/>
              <a:gd name="connsiteX1" fmla="*/ 14522 w 21600"/>
              <a:gd name="connsiteY1" fmla="*/ 0 h 21600"/>
              <a:gd name="connsiteX2" fmla="*/ 15232 w 21600"/>
              <a:gd name="connsiteY2" fmla="*/ 4165 h 21600"/>
              <a:gd name="connsiteX3" fmla="*/ 18380 w 21600"/>
              <a:gd name="connsiteY3" fmla="*/ 4457 h 21600"/>
              <a:gd name="connsiteX4" fmla="*/ 17589 w 21600"/>
              <a:gd name="connsiteY4" fmla="*/ 7605 h 21600"/>
              <a:gd name="connsiteX5" fmla="*/ 21097 w 21600"/>
              <a:gd name="connsiteY5" fmla="*/ 8137 h 21600"/>
              <a:gd name="connsiteX6" fmla="*/ 18874 w 21600"/>
              <a:gd name="connsiteY6" fmla="*/ 10475 h 21600"/>
              <a:gd name="connsiteX7" fmla="*/ 21600 w 21600"/>
              <a:gd name="connsiteY7" fmla="*/ 13290 h 21600"/>
              <a:gd name="connsiteX8" fmla="*/ 17977 w 21600"/>
              <a:gd name="connsiteY8" fmla="*/ 14537 h 21600"/>
              <a:gd name="connsiteX9" fmla="*/ 18145 w 21600"/>
              <a:gd name="connsiteY9" fmla="*/ 18095 h 21600"/>
              <a:gd name="connsiteX10" fmla="*/ 14970 w 21600"/>
              <a:gd name="connsiteY10" fmla="*/ 16632 h 21600"/>
              <a:gd name="connsiteX11" fmla="*/ 13247 w 21600"/>
              <a:gd name="connsiteY11" fmla="*/ 19737 h 21600"/>
              <a:gd name="connsiteX12" fmla="*/ 10785 w 21600"/>
              <a:gd name="connsiteY12" fmla="*/ 17544 h 21600"/>
              <a:gd name="connsiteX13" fmla="*/ 8485 w 21600"/>
              <a:gd name="connsiteY13" fmla="*/ 21600 h 21600"/>
              <a:gd name="connsiteX14" fmla="*/ 7335 w 21600"/>
              <a:gd name="connsiteY14" fmla="*/ 17222 h 21600"/>
              <a:gd name="connsiteX15" fmla="*/ 4762 w 21600"/>
              <a:gd name="connsiteY15" fmla="*/ 17617 h 21600"/>
              <a:gd name="connsiteX16" fmla="*/ 4210 w 21600"/>
              <a:gd name="connsiteY16" fmla="*/ 14662 h 21600"/>
              <a:gd name="connsiteX17" fmla="*/ 135 w 21600"/>
              <a:gd name="connsiteY17" fmla="*/ 14587 h 21600"/>
              <a:gd name="connsiteX18" fmla="*/ 2201 w 21600"/>
              <a:gd name="connsiteY18" fmla="*/ 10905 h 21600"/>
              <a:gd name="connsiteX19" fmla="*/ 0 w 21600"/>
              <a:gd name="connsiteY19" fmla="*/ 8615 h 21600"/>
              <a:gd name="connsiteX20" fmla="*/ 2029 w 21600"/>
              <a:gd name="connsiteY20" fmla="*/ 5442 h 21600"/>
              <a:gd name="connsiteX21" fmla="*/ 370 w 21600"/>
              <a:gd name="connsiteY21" fmla="*/ 2295 h 21600"/>
              <a:gd name="connsiteX22" fmla="*/ 4334 w 21600"/>
              <a:gd name="connsiteY22" fmla="*/ 4580 h 21600"/>
              <a:gd name="connsiteX23" fmla="*/ 8352 w 21600"/>
              <a:gd name="connsiteY23" fmla="*/ 2295 h 21600"/>
              <a:gd name="connsiteX24" fmla="*/ 11370 w 21600"/>
              <a:gd name="connsiteY24" fmla="*/ 3915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600" h="21600">
                <a:moveTo>
                  <a:pt x="11370" y="3915"/>
                </a:moveTo>
                <a:lnTo>
                  <a:pt x="14522" y="0"/>
                </a:lnTo>
                <a:cubicBezTo>
                  <a:pt x="14400" y="1775"/>
                  <a:pt x="15354" y="2390"/>
                  <a:pt x="15232" y="4165"/>
                </a:cubicBezTo>
                <a:lnTo>
                  <a:pt x="18380" y="4457"/>
                </a:lnTo>
                <a:lnTo>
                  <a:pt x="17589" y="7605"/>
                </a:lnTo>
                <a:lnTo>
                  <a:pt x="21097" y="8137"/>
                </a:lnTo>
                <a:lnTo>
                  <a:pt x="18874" y="10475"/>
                </a:lnTo>
                <a:lnTo>
                  <a:pt x="21600" y="13290"/>
                </a:lnTo>
                <a:lnTo>
                  <a:pt x="17977" y="14537"/>
                </a:lnTo>
                <a:lnTo>
                  <a:pt x="18145" y="18095"/>
                </a:lnTo>
                <a:lnTo>
                  <a:pt x="14970" y="16632"/>
                </a:lnTo>
                <a:lnTo>
                  <a:pt x="13247" y="19737"/>
                </a:lnTo>
                <a:lnTo>
                  <a:pt x="10785" y="17544"/>
                </a:lnTo>
                <a:lnTo>
                  <a:pt x="8485" y="21600"/>
                </a:lnTo>
                <a:cubicBezTo>
                  <a:pt x="8228" y="19609"/>
                  <a:pt x="7592" y="19213"/>
                  <a:pt x="7335" y="17222"/>
                </a:cubicBezTo>
                <a:lnTo>
                  <a:pt x="4762" y="17617"/>
                </a:lnTo>
                <a:lnTo>
                  <a:pt x="4210" y="14662"/>
                </a:lnTo>
                <a:lnTo>
                  <a:pt x="135" y="14587"/>
                </a:lnTo>
                <a:lnTo>
                  <a:pt x="2201" y="10905"/>
                </a:lnTo>
                <a:lnTo>
                  <a:pt x="0" y="8615"/>
                </a:lnTo>
                <a:lnTo>
                  <a:pt x="2029" y="5442"/>
                </a:lnTo>
                <a:lnTo>
                  <a:pt x="370" y="2295"/>
                </a:lnTo>
                <a:lnTo>
                  <a:pt x="4334" y="4580"/>
                </a:lnTo>
                <a:lnTo>
                  <a:pt x="8352" y="2295"/>
                </a:lnTo>
                <a:lnTo>
                  <a:pt x="11370" y="3915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Semua</a:t>
            </a:r>
            <a:r>
              <a:rPr lang="en-US" sz="2400" dirty="0" smtClean="0">
                <a:solidFill>
                  <a:srgbClr val="FF0000"/>
                </a:solidFill>
              </a:rPr>
              <a:t> method </a:t>
            </a: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memliki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nama</a:t>
            </a:r>
            <a:r>
              <a:rPr lang="en-US" sz="2400" dirty="0" smtClean="0">
                <a:solidFill>
                  <a:srgbClr val="FF0000"/>
                </a:solidFill>
              </a:rPr>
              <a:t> yang </a:t>
            </a:r>
            <a:r>
              <a:rPr lang="en-US" sz="2400" dirty="0" err="1" smtClean="0">
                <a:solidFill>
                  <a:srgbClr val="FF0000"/>
                </a:solidFill>
              </a:rPr>
              <a:t>sama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Yaitu</a:t>
            </a:r>
            <a:r>
              <a:rPr lang="en-US" sz="2400" b="1" dirty="0" smtClean="0">
                <a:solidFill>
                  <a:srgbClr val="FF0000"/>
                </a:solidFill>
              </a:rPr>
              <a:t> “</a:t>
            </a:r>
            <a:r>
              <a:rPr lang="en-US" sz="2400" b="1" dirty="0" err="1" smtClean="0">
                <a:solidFill>
                  <a:srgbClr val="FF0000"/>
                </a:solidFill>
              </a:rPr>
              <a:t>Cetak</a:t>
            </a:r>
            <a:r>
              <a:rPr lang="en-US" sz="2400" b="1" dirty="0" smtClean="0">
                <a:solidFill>
                  <a:srgbClr val="FF0000"/>
                </a:solidFill>
              </a:rPr>
              <a:t>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Line Callout 1 (Border and Accent Bar) 11"/>
          <p:cNvSpPr/>
          <p:nvPr/>
        </p:nvSpPr>
        <p:spPr>
          <a:xfrm>
            <a:off x="8209710" y="2235333"/>
            <a:ext cx="3703613" cy="781914"/>
          </a:xfrm>
          <a:prstGeom prst="accentBorderCallout1">
            <a:avLst>
              <a:gd name="adj1" fmla="val 53659"/>
              <a:gd name="adj2" fmla="val -2938"/>
              <a:gd name="adj3" fmla="val 1915"/>
              <a:gd name="adj4" fmla="val -25311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parameternya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653887" y="1801503"/>
            <a:ext cx="2606722" cy="13649"/>
          </a:xfrm>
          <a:prstGeom prst="line">
            <a:avLst/>
          </a:prstGeom>
          <a:ln w="38100">
            <a:solidFill>
              <a:srgbClr val="FF00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429233" y="2835922"/>
            <a:ext cx="1831376" cy="2273"/>
          </a:xfrm>
          <a:prstGeom prst="line">
            <a:avLst/>
          </a:prstGeom>
          <a:ln w="38100">
            <a:solidFill>
              <a:srgbClr val="FF00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260609" y="1801504"/>
            <a:ext cx="0" cy="10344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29233" y="3017247"/>
            <a:ext cx="1831376" cy="0"/>
          </a:xfrm>
          <a:prstGeom prst="line">
            <a:avLst/>
          </a:prstGeom>
          <a:ln w="38100">
            <a:solidFill>
              <a:srgbClr val="FF00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344921" y="4037081"/>
            <a:ext cx="915688" cy="1"/>
          </a:xfrm>
          <a:prstGeom prst="line">
            <a:avLst/>
          </a:prstGeom>
          <a:ln w="38100">
            <a:solidFill>
              <a:srgbClr val="FF00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260609" y="3017247"/>
            <a:ext cx="0" cy="10198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Line Callout 1 (Border and Accent Bar) 29"/>
          <p:cNvSpPr/>
          <p:nvPr/>
        </p:nvSpPr>
        <p:spPr>
          <a:xfrm>
            <a:off x="8209709" y="3484906"/>
            <a:ext cx="3703613" cy="781914"/>
          </a:xfrm>
          <a:prstGeom prst="accentBorderCallout1">
            <a:avLst>
              <a:gd name="adj1" fmla="val 46677"/>
              <a:gd name="adj2" fmla="val -2570"/>
              <a:gd name="adj3" fmla="val 12387"/>
              <a:gd name="adj4" fmla="val -25311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parameternya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endParaRPr lang="en-US" dirty="0"/>
          </a:p>
        </p:txBody>
      </p:sp>
      <p:sp>
        <p:nvSpPr>
          <p:cNvPr id="31" name="Line Callout 1 (Border and Accent Bar) 30"/>
          <p:cNvSpPr/>
          <p:nvPr/>
        </p:nvSpPr>
        <p:spPr>
          <a:xfrm>
            <a:off x="8209711" y="4734480"/>
            <a:ext cx="3703613" cy="1733218"/>
          </a:xfrm>
          <a:prstGeom prst="accentBorderCallout1">
            <a:avLst>
              <a:gd name="adj1" fmla="val 18750"/>
              <a:gd name="adj2" fmla="val -2570"/>
              <a:gd name="adj3" fmla="val 1313"/>
              <a:gd name="adj4" fmla="val -2531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parameter yang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string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posisinya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method </a:t>
            </a:r>
            <a:r>
              <a:rPr lang="en-US" dirty="0" err="1" smtClean="0"/>
              <a:t>lainnya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6344921" y="4200671"/>
            <a:ext cx="915688" cy="184"/>
          </a:xfrm>
          <a:prstGeom prst="line">
            <a:avLst/>
          </a:prstGeom>
          <a:ln w="38100">
            <a:solidFill>
              <a:srgbClr val="FF00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344921" y="5334000"/>
            <a:ext cx="915688" cy="184"/>
          </a:xfrm>
          <a:prstGeom prst="line">
            <a:avLst/>
          </a:prstGeom>
          <a:ln w="38100">
            <a:solidFill>
              <a:srgbClr val="FF0000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260609" y="4200671"/>
            <a:ext cx="0" cy="11335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291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b</a:t>
            </a:r>
            <a:r>
              <a:rPr lang="en-US" dirty="0" smtClean="0">
                <a:solidFill>
                  <a:srgbClr val="0070C0"/>
                </a:solidFill>
              </a:rPr>
              <a:t>.   Overloading Constructor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58932" y="987531"/>
            <a:ext cx="11754394" cy="1804742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Konstruktor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method yang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kali di </a:t>
            </a:r>
            <a:r>
              <a:rPr lang="en-US" sz="2800" dirty="0" err="1" smtClean="0"/>
              <a:t>eksekusi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/>
              <a:t> </a:t>
            </a:r>
            <a:r>
              <a:rPr lang="en-US" sz="2800" dirty="0" err="1" smtClean="0"/>
              <a:t>meng-inisialisasi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Sebuah</a:t>
            </a:r>
            <a:r>
              <a:rPr lang="en-US" sz="2800" dirty="0" smtClean="0"/>
              <a:t> Class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b="1" dirty="0" err="1" smtClean="0"/>
              <a:t>konstruktor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lebih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satu</a:t>
            </a:r>
            <a:r>
              <a:rPr lang="en-US" sz="2800" b="1" dirty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memiliki</a:t>
            </a:r>
            <a:r>
              <a:rPr lang="en-US" sz="2800" b="1" dirty="0" smtClean="0"/>
              <a:t> parameter yang </a:t>
            </a:r>
            <a:r>
              <a:rPr lang="en-US" sz="2800" b="1" dirty="0" err="1" smtClean="0"/>
              <a:t>berbeda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  <a:r>
              <a:rPr lang="en-US" sz="2800" dirty="0" err="1" smtClean="0"/>
              <a:t>Inilah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Overloading Constructor.</a:t>
            </a:r>
          </a:p>
          <a:p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320130" y="2947916"/>
            <a:ext cx="7566569" cy="3519782"/>
          </a:xfrm>
          <a:prstGeom prst="roundRect">
            <a:avLst/>
          </a:prstGeom>
          <a:noFill/>
          <a:ln>
            <a:solidFill>
              <a:schemeClr val="accent1">
                <a:shade val="50000"/>
                <a:alpha val="9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540000" rIns="360000" rtlCol="0" anchor="ctr"/>
          <a:lstStyle/>
          <a:p>
            <a:pPr marL="465138" indent="-465138" algn="just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tx1"/>
                </a:solidFill>
              </a:rPr>
              <a:t>class </a:t>
            </a:r>
            <a:r>
              <a:rPr lang="en-US" sz="2400" b="1" dirty="0" err="1">
                <a:solidFill>
                  <a:srgbClr val="C00000"/>
                </a:solidFill>
              </a:rPr>
              <a:t>Cetak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{</a:t>
            </a:r>
          </a:p>
          <a:p>
            <a:pPr marL="865188" lvl="1" indent="-465138" algn="just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tx1"/>
                </a:solidFill>
              </a:rPr>
              <a:t>	public </a:t>
            </a:r>
            <a:r>
              <a:rPr lang="en-US" sz="2400" b="1" dirty="0" err="1">
                <a:solidFill>
                  <a:srgbClr val="C00000"/>
                </a:solidFill>
              </a:rPr>
              <a:t>Cetak</a:t>
            </a:r>
            <a:r>
              <a:rPr lang="en-US" sz="2400" b="1" dirty="0">
                <a:solidFill>
                  <a:srgbClr val="C00000"/>
                </a:solidFill>
              </a:rPr>
              <a:t>(</a:t>
            </a:r>
            <a:r>
              <a:rPr lang="en-US" sz="2400" b="1" dirty="0" err="1">
                <a:solidFill>
                  <a:srgbClr val="C00000"/>
                </a:solidFill>
              </a:rPr>
              <a:t>int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bil</a:t>
            </a:r>
            <a:r>
              <a:rPr lang="en-US" sz="2400" b="1" dirty="0">
                <a:solidFill>
                  <a:srgbClr val="C00000"/>
                </a:solidFill>
              </a:rPr>
              <a:t>)</a:t>
            </a:r>
            <a:r>
              <a:rPr lang="en-US" sz="2400" b="1" dirty="0">
                <a:solidFill>
                  <a:schemeClr val="tx1"/>
                </a:solidFill>
              </a:rPr>
              <a:t>{</a:t>
            </a:r>
          </a:p>
          <a:p>
            <a:pPr marL="1379538" lvl="1" indent="-979488" algn="just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b="1" dirty="0" err="1">
                <a:solidFill>
                  <a:schemeClr val="tx1"/>
                </a:solidFill>
              </a:rPr>
              <a:t>System.out.println</a:t>
            </a:r>
            <a:r>
              <a:rPr lang="en-US" sz="2400" b="1" dirty="0">
                <a:solidFill>
                  <a:schemeClr val="tx1"/>
                </a:solidFill>
              </a:rPr>
              <a:t>(“</a:t>
            </a:r>
            <a:r>
              <a:rPr lang="en-US" sz="2400" b="1" dirty="0" err="1">
                <a:solidFill>
                  <a:schemeClr val="tx1"/>
                </a:solidFill>
              </a:rPr>
              <a:t>Nilai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dikirim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adalah</a:t>
            </a:r>
            <a:r>
              <a:rPr lang="en-US" sz="2400" b="1" dirty="0">
                <a:solidFill>
                  <a:schemeClr val="tx1"/>
                </a:solidFill>
              </a:rPr>
              <a:t> “+</a:t>
            </a:r>
            <a:r>
              <a:rPr lang="en-US" sz="2400" b="1" dirty="0" err="1">
                <a:solidFill>
                  <a:schemeClr val="tx1"/>
                </a:solidFill>
              </a:rPr>
              <a:t>bil</a:t>
            </a:r>
            <a:r>
              <a:rPr lang="en-US" sz="2400" b="1" dirty="0">
                <a:solidFill>
                  <a:schemeClr val="tx1"/>
                </a:solidFill>
              </a:rPr>
              <a:t>);</a:t>
            </a:r>
          </a:p>
          <a:p>
            <a:pPr marL="865188" lvl="1" indent="-465138" algn="just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tx1"/>
                </a:solidFill>
              </a:rPr>
              <a:t>	}</a:t>
            </a:r>
          </a:p>
          <a:p>
            <a:pPr marL="865188" lvl="1" indent="-465138" algn="just">
              <a:lnSpc>
                <a:spcPct val="80000"/>
              </a:lnSpc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865188" lvl="1" indent="-465138" algn="just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tx1"/>
                </a:solidFill>
              </a:rPr>
              <a:t>	public </a:t>
            </a:r>
            <a:r>
              <a:rPr lang="en-US" sz="2400" b="1" dirty="0" err="1">
                <a:solidFill>
                  <a:srgbClr val="C00000"/>
                </a:solidFill>
              </a:rPr>
              <a:t>Cetak</a:t>
            </a:r>
            <a:r>
              <a:rPr lang="en-US" sz="2400" b="1" dirty="0">
                <a:solidFill>
                  <a:srgbClr val="C00000"/>
                </a:solidFill>
              </a:rPr>
              <a:t>(String </a:t>
            </a:r>
            <a:r>
              <a:rPr lang="en-US" sz="2400" b="1" dirty="0" err="1">
                <a:solidFill>
                  <a:srgbClr val="C00000"/>
                </a:solidFill>
              </a:rPr>
              <a:t>nama</a:t>
            </a:r>
            <a:r>
              <a:rPr lang="en-US" sz="2400" b="1" dirty="0">
                <a:solidFill>
                  <a:srgbClr val="C00000"/>
                </a:solidFill>
              </a:rPr>
              <a:t>)</a:t>
            </a:r>
            <a:r>
              <a:rPr lang="en-US" sz="2400" b="1" dirty="0">
                <a:solidFill>
                  <a:schemeClr val="tx1"/>
                </a:solidFill>
              </a:rPr>
              <a:t>{</a:t>
            </a:r>
          </a:p>
          <a:p>
            <a:pPr marL="1379538" lvl="1" indent="-979488" algn="just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b="1" dirty="0" err="1">
                <a:solidFill>
                  <a:schemeClr val="tx1"/>
                </a:solidFill>
              </a:rPr>
              <a:t>System.out.println</a:t>
            </a:r>
            <a:r>
              <a:rPr lang="en-US" sz="2400" b="1" dirty="0">
                <a:solidFill>
                  <a:schemeClr val="tx1"/>
                </a:solidFill>
              </a:rPr>
              <a:t>(“</a:t>
            </a:r>
            <a:r>
              <a:rPr lang="en-US" sz="2400" b="1" dirty="0" err="1">
                <a:solidFill>
                  <a:schemeClr val="tx1"/>
                </a:solidFill>
              </a:rPr>
              <a:t>Mana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dikirim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adalah</a:t>
            </a:r>
            <a:r>
              <a:rPr lang="en-US" sz="2400" b="1" dirty="0">
                <a:solidFill>
                  <a:schemeClr val="tx1"/>
                </a:solidFill>
              </a:rPr>
              <a:t>  “+</a:t>
            </a:r>
            <a:r>
              <a:rPr lang="en-US" sz="2400" b="1" dirty="0" err="1">
                <a:solidFill>
                  <a:schemeClr val="tx1"/>
                </a:solidFill>
              </a:rPr>
              <a:t>Nama</a:t>
            </a:r>
            <a:r>
              <a:rPr lang="en-US" sz="2400" b="1" dirty="0">
                <a:solidFill>
                  <a:schemeClr val="tx1"/>
                </a:solidFill>
              </a:rPr>
              <a:t>);</a:t>
            </a:r>
          </a:p>
          <a:p>
            <a:pPr marL="865188" lvl="1" indent="-465138" algn="just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tx1"/>
                </a:solidFill>
              </a:rPr>
              <a:t>	}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}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Explosion 1 5"/>
          <p:cNvSpPr/>
          <p:nvPr/>
        </p:nvSpPr>
        <p:spPr>
          <a:xfrm>
            <a:off x="8696416" y="2792273"/>
            <a:ext cx="3030764" cy="203350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rgbClr val="FF0000"/>
                </a:solidFill>
              </a:rPr>
              <a:t>Memiliki </a:t>
            </a:r>
            <a:r>
              <a:rPr lang="id-ID" sz="2400" b="1" dirty="0" smtClean="0">
                <a:solidFill>
                  <a:srgbClr val="FF0000"/>
                </a:solidFill>
              </a:rPr>
              <a:t>Nama Sama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7" name="Elbow Connector 6"/>
          <p:cNvCxnSpPr/>
          <p:nvPr/>
        </p:nvCxnSpPr>
        <p:spPr>
          <a:xfrm>
            <a:off x="2497540" y="3310251"/>
            <a:ext cx="6537278" cy="75316"/>
          </a:xfrm>
          <a:prstGeom prst="bentConnector3">
            <a:avLst/>
          </a:prstGeom>
          <a:ln w="254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>
            <a:off x="4353636" y="3647847"/>
            <a:ext cx="4342780" cy="533510"/>
          </a:xfrm>
          <a:prstGeom prst="bentConnector3">
            <a:avLst>
              <a:gd name="adj1" fmla="val 74198"/>
            </a:avLst>
          </a:prstGeom>
          <a:ln w="254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 flipV="1">
            <a:off x="5145206" y="4443637"/>
            <a:ext cx="4227394" cy="631797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28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542925" algn="l"/>
              </a:tabLst>
            </a:pPr>
            <a:r>
              <a:rPr lang="en-US" sz="3200" dirty="0"/>
              <a:t>3</a:t>
            </a:r>
            <a:r>
              <a:rPr lang="en-US" sz="3200" dirty="0" smtClean="0"/>
              <a:t>.   Overriding</a:t>
            </a:r>
            <a:endParaRPr lang="en-US" sz="32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280160"/>
            <a:ext cx="11864929" cy="4940018"/>
          </a:xfrm>
        </p:spPr>
        <p:txBody>
          <a:bodyPr>
            <a:noAutofit/>
          </a:bodyPr>
          <a:lstStyle/>
          <a:p>
            <a:pPr algn="just"/>
            <a:r>
              <a:rPr lang="en-US" sz="3200" dirty="0" err="1" smtClean="0"/>
              <a:t>Selain</a:t>
            </a:r>
            <a:r>
              <a:rPr lang="en-US" sz="3200" dirty="0" smtClean="0"/>
              <a:t> overloading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penerapan</a:t>
            </a:r>
            <a:r>
              <a:rPr lang="en-US" sz="3200" dirty="0" smtClean="0"/>
              <a:t> </a:t>
            </a:r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dirty="0" err="1" smtClean="0"/>
              <a:t>polimorfisme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overriding</a:t>
            </a:r>
            <a:endParaRPr lang="en-US" sz="3200" dirty="0"/>
          </a:p>
          <a:p>
            <a:pPr algn="just"/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pertimbangan</a:t>
            </a:r>
            <a:r>
              <a:rPr lang="en-US" sz="3200" dirty="0"/>
              <a:t>, </a:t>
            </a:r>
            <a:r>
              <a:rPr lang="en-US" sz="3200" dirty="0" err="1"/>
              <a:t>kadang-kadang</a:t>
            </a:r>
            <a:r>
              <a:rPr lang="en-US" sz="3200" dirty="0"/>
              <a:t> class </a:t>
            </a:r>
            <a:r>
              <a:rPr lang="en-US" sz="3200" dirty="0" err="1" smtClean="0"/>
              <a:t>anak</a:t>
            </a:r>
            <a:r>
              <a:rPr lang="en-US" sz="3200" dirty="0" smtClean="0"/>
              <a:t> </a:t>
            </a:r>
            <a:r>
              <a:rPr lang="en-US" sz="3200" dirty="0" err="1" smtClean="0"/>
              <a:t>perlu</a:t>
            </a:r>
            <a:r>
              <a:rPr lang="en-US" sz="3200" dirty="0" smtClean="0"/>
              <a:t> </a:t>
            </a:r>
            <a:r>
              <a:rPr lang="en-US" sz="3200" dirty="0" err="1"/>
              <a:t>mempunyai</a:t>
            </a:r>
            <a:r>
              <a:rPr lang="en-US" sz="3200" dirty="0"/>
              <a:t> </a:t>
            </a:r>
            <a:r>
              <a:rPr lang="en-US" sz="3200" dirty="0" err="1"/>
              <a:t>implementasi</a:t>
            </a:r>
            <a:r>
              <a:rPr lang="en-US" sz="3200" dirty="0"/>
              <a:t> </a:t>
            </a:r>
            <a:r>
              <a:rPr lang="en-US" sz="3200" dirty="0" err="1"/>
              <a:t>berbeda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method yang </a:t>
            </a:r>
            <a:r>
              <a:rPr lang="en-US" sz="3200" dirty="0" err="1"/>
              <a:t>khusus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i="1" dirty="0"/>
              <a:t>superclass </a:t>
            </a:r>
            <a:r>
              <a:rPr lang="en-US" sz="3200" dirty="0" err="1"/>
              <a:t>tersebut</a:t>
            </a:r>
            <a:r>
              <a:rPr lang="en-US" sz="3200" dirty="0"/>
              <a:t>.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itulah</a:t>
            </a:r>
            <a:r>
              <a:rPr lang="en-US" sz="3200" dirty="0"/>
              <a:t>, method overriding </a:t>
            </a:r>
            <a:r>
              <a:rPr lang="en-US" sz="3200" dirty="0" err="1"/>
              <a:t>digunakan</a:t>
            </a:r>
            <a:r>
              <a:rPr lang="en-US" sz="3200" dirty="0"/>
              <a:t>. </a:t>
            </a:r>
            <a:r>
              <a:rPr lang="en-US" sz="3200" i="1" dirty="0"/>
              <a:t>Subclass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mengesampingkan</a:t>
            </a:r>
            <a:r>
              <a:rPr lang="en-US" sz="3200" dirty="0"/>
              <a:t> method yang </a:t>
            </a:r>
            <a:r>
              <a:rPr lang="en-US" sz="3200" dirty="0" err="1"/>
              <a:t>didefinisikan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i="1" dirty="0"/>
              <a:t>superclass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menyediakan</a:t>
            </a:r>
            <a:r>
              <a:rPr lang="en-US" sz="3200" dirty="0"/>
              <a:t> </a:t>
            </a:r>
            <a:r>
              <a:rPr lang="en-US" sz="3200" dirty="0" err="1"/>
              <a:t>implementasi</a:t>
            </a:r>
            <a:r>
              <a:rPr lang="en-US" sz="3200" dirty="0"/>
              <a:t> </a:t>
            </a:r>
            <a:r>
              <a:rPr lang="en-US" sz="3200" dirty="0" err="1"/>
              <a:t>baru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method </a:t>
            </a:r>
            <a:r>
              <a:rPr lang="en-US" sz="3200" dirty="0" err="1"/>
              <a:t>tersebut</a:t>
            </a:r>
            <a:r>
              <a:rPr lang="en-US" sz="3200" dirty="0"/>
              <a:t>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85954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4" y="282472"/>
            <a:ext cx="8248090" cy="623004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Contoh</a:t>
            </a:r>
            <a:r>
              <a:rPr lang="en-US" dirty="0" smtClean="0">
                <a:solidFill>
                  <a:srgbClr val="0070C0"/>
                </a:solidFill>
              </a:rPr>
              <a:t> Overriding Method</a:t>
            </a:r>
            <a:endParaRPr lang="en-US" dirty="0"/>
          </a:p>
        </p:txBody>
      </p:sp>
      <p:sp>
        <p:nvSpPr>
          <p:cNvPr id="30" name="Line Callout 1 (Border and Accent Bar) 29"/>
          <p:cNvSpPr/>
          <p:nvPr/>
        </p:nvSpPr>
        <p:spPr>
          <a:xfrm>
            <a:off x="9122939" y="4012442"/>
            <a:ext cx="2749443" cy="1228298"/>
          </a:xfrm>
          <a:prstGeom prst="accentBorderCallout1">
            <a:avLst>
              <a:gd name="adj1" fmla="val 46677"/>
              <a:gd name="adj2" fmla="val -4556"/>
              <a:gd name="adj3" fmla="val 46492"/>
              <a:gd name="adj4" fmla="val -10771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Tambahkan</a:t>
            </a:r>
            <a:r>
              <a:rPr lang="en-US" dirty="0" smtClean="0"/>
              <a:t> Method </a:t>
            </a:r>
            <a:r>
              <a:rPr lang="en-US" dirty="0" err="1" smtClean="0"/>
              <a:t>getNama</a:t>
            </a:r>
            <a:r>
              <a:rPr lang="en-US" dirty="0" smtClean="0"/>
              <a:t>() </a:t>
            </a:r>
            <a:r>
              <a:rPr lang="en-US" dirty="0" err="1" smtClean="0"/>
              <a:t>pada</a:t>
            </a:r>
            <a:r>
              <a:rPr lang="en-US" dirty="0" smtClean="0"/>
              <a:t> Class </a:t>
            </a:r>
            <a:r>
              <a:rPr lang="en-US" dirty="0" err="1" smtClean="0"/>
              <a:t>Mahasiswa</a:t>
            </a:r>
            <a:endParaRPr lang="en-US" dirty="0"/>
          </a:p>
        </p:txBody>
      </p:sp>
      <p:sp>
        <p:nvSpPr>
          <p:cNvPr id="1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6774" y="859517"/>
            <a:ext cx="11745608" cy="192706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,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b="1" dirty="0" err="1" smtClean="0"/>
              <a:t>Pertemuan</a:t>
            </a:r>
            <a:r>
              <a:rPr lang="en-US" sz="2400" b="1" dirty="0" smtClean="0"/>
              <a:t> 11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b="1" dirty="0" smtClean="0"/>
              <a:t>Inheritance</a:t>
            </a:r>
            <a:r>
              <a:rPr lang="en-US" sz="2400" dirty="0" smtClean="0"/>
              <a:t>. Kita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Class </a:t>
            </a:r>
            <a:r>
              <a:rPr lang="en-US" sz="2400" dirty="0" err="1" smtClean="0"/>
              <a:t>yaitu</a:t>
            </a:r>
            <a:r>
              <a:rPr lang="en-US" sz="2400" dirty="0" smtClean="0"/>
              <a:t> Class Person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. </a:t>
            </a:r>
            <a:r>
              <a:rPr lang="en-US" sz="2400" dirty="0" err="1" smtClean="0"/>
              <a:t>Sekarang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overriding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Pada</a:t>
            </a:r>
            <a:r>
              <a:rPr lang="en-US" sz="2400" dirty="0" smtClean="0"/>
              <a:t> Class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Tambahkan</a:t>
            </a:r>
            <a:r>
              <a:rPr lang="en-US" sz="2400" dirty="0" smtClean="0"/>
              <a:t> Method </a:t>
            </a:r>
            <a:r>
              <a:rPr lang="en-US" sz="2400" dirty="0" err="1" smtClean="0"/>
              <a:t>getNama</a:t>
            </a:r>
            <a:r>
              <a:rPr lang="en-US" sz="2400" dirty="0" smtClean="0"/>
              <a:t>()</a:t>
            </a:r>
            <a:endParaRPr lang="en-US" sz="2400" dirty="0"/>
          </a:p>
        </p:txBody>
      </p:sp>
      <p:sp>
        <p:nvSpPr>
          <p:cNvPr id="21" name="Rounded Rectangle 20"/>
          <p:cNvSpPr/>
          <p:nvPr/>
        </p:nvSpPr>
        <p:spPr>
          <a:xfrm>
            <a:off x="126775" y="2606721"/>
            <a:ext cx="8662384" cy="3985147"/>
          </a:xfrm>
          <a:prstGeom prst="roundRect">
            <a:avLst/>
          </a:prstGeom>
          <a:noFill/>
          <a:ln>
            <a:solidFill>
              <a:schemeClr val="accent1">
                <a:shade val="50000"/>
                <a:alpha val="9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0" rIns="360000" rtlCol="0" anchor="ctr"/>
          <a:lstStyle/>
          <a:p>
            <a:pPr marL="465138" indent="-465138" algn="just">
              <a:lnSpc>
                <a:spcPct val="80000"/>
              </a:lnSpc>
              <a:buNone/>
            </a:pPr>
            <a:r>
              <a:rPr lang="en-US" b="1" dirty="0">
                <a:solidFill>
                  <a:schemeClr val="tx1"/>
                </a:solidFill>
              </a:rPr>
              <a:t>package pertemuan12;</a:t>
            </a:r>
          </a:p>
          <a:p>
            <a:pPr marL="465138" indent="-465138" algn="just">
              <a:lnSpc>
                <a:spcPct val="80000"/>
              </a:lnSpc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b="1" dirty="0">
                <a:solidFill>
                  <a:schemeClr val="tx1"/>
                </a:solidFill>
              </a:rPr>
              <a:t>public class </a:t>
            </a:r>
            <a:r>
              <a:rPr lang="en-US" b="1" dirty="0" err="1">
                <a:solidFill>
                  <a:schemeClr val="tx1"/>
                </a:solidFill>
              </a:rPr>
              <a:t>Mahasiswa</a:t>
            </a:r>
            <a:r>
              <a:rPr lang="en-US" b="1" dirty="0">
                <a:solidFill>
                  <a:schemeClr val="tx1"/>
                </a:solidFill>
              </a:rPr>
              <a:t> extends Person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b="1" dirty="0">
                <a:solidFill>
                  <a:schemeClr val="tx1"/>
                </a:solidFill>
              </a:rPr>
              <a:t>{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b="1" dirty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:   </a:t>
            </a:r>
            <a:endParaRPr lang="en-US" b="1" dirty="0">
              <a:solidFill>
                <a:schemeClr val="tx1"/>
              </a:solidFill>
            </a:endParaRP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b="1" dirty="0">
                <a:solidFill>
                  <a:schemeClr val="tx1"/>
                </a:solidFill>
              </a:rPr>
              <a:t>    </a:t>
            </a:r>
            <a:r>
              <a:rPr lang="en-US" b="1" dirty="0">
                <a:solidFill>
                  <a:srgbClr val="C00000"/>
                </a:solidFill>
              </a:rPr>
              <a:t>public String  </a:t>
            </a:r>
            <a:r>
              <a:rPr lang="en-US" b="1" dirty="0" err="1">
                <a:solidFill>
                  <a:srgbClr val="C00000"/>
                </a:solidFill>
              </a:rPr>
              <a:t>getNama</a:t>
            </a:r>
            <a:r>
              <a:rPr lang="en-US" b="1" dirty="0">
                <a:solidFill>
                  <a:srgbClr val="C00000"/>
                </a:solidFill>
              </a:rPr>
              <a:t>(){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b="1" dirty="0">
                <a:solidFill>
                  <a:srgbClr val="C00000"/>
                </a:solidFill>
              </a:rPr>
              <a:t>        </a:t>
            </a:r>
            <a:r>
              <a:rPr lang="en-US" b="1" dirty="0" err="1">
                <a:solidFill>
                  <a:srgbClr val="C00000"/>
                </a:solidFill>
              </a:rPr>
              <a:t>System.out.println</a:t>
            </a:r>
            <a:r>
              <a:rPr lang="en-US" b="1" dirty="0">
                <a:solidFill>
                  <a:srgbClr val="C00000"/>
                </a:solidFill>
              </a:rPr>
              <a:t>("Class </a:t>
            </a:r>
            <a:r>
              <a:rPr lang="en-US" b="1" dirty="0" err="1">
                <a:solidFill>
                  <a:srgbClr val="C00000"/>
                </a:solidFill>
              </a:rPr>
              <a:t>Mahasiswa</a:t>
            </a:r>
            <a:r>
              <a:rPr lang="en-US" b="1" dirty="0">
                <a:solidFill>
                  <a:srgbClr val="C00000"/>
                </a:solidFill>
              </a:rPr>
              <a:t>: </a:t>
            </a:r>
            <a:r>
              <a:rPr lang="en-US" b="1" dirty="0" err="1">
                <a:solidFill>
                  <a:srgbClr val="C00000"/>
                </a:solidFill>
              </a:rPr>
              <a:t>getName</a:t>
            </a:r>
            <a:r>
              <a:rPr lang="en-US" b="1" dirty="0">
                <a:solidFill>
                  <a:srgbClr val="C00000"/>
                </a:solidFill>
              </a:rPr>
              <a:t>()");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b="1" dirty="0">
                <a:solidFill>
                  <a:srgbClr val="C00000"/>
                </a:solidFill>
              </a:rPr>
              <a:t>        </a:t>
            </a:r>
            <a:r>
              <a:rPr lang="en-US" b="1" dirty="0" smtClean="0">
                <a:solidFill>
                  <a:srgbClr val="C00000"/>
                </a:solidFill>
              </a:rPr>
              <a:t>return </a:t>
            </a:r>
            <a:r>
              <a:rPr lang="en-US" b="1" dirty="0" err="1" smtClean="0">
                <a:solidFill>
                  <a:srgbClr val="C00000"/>
                </a:solidFill>
              </a:rPr>
              <a:t>nama</a:t>
            </a:r>
            <a:r>
              <a:rPr lang="en-US" b="1" dirty="0" smtClean="0">
                <a:solidFill>
                  <a:srgbClr val="C00000"/>
                </a:solidFill>
              </a:rPr>
              <a:t>;</a:t>
            </a:r>
            <a:endParaRPr lang="en-US" b="1" dirty="0">
              <a:solidFill>
                <a:srgbClr val="C00000"/>
              </a:solidFill>
            </a:endParaRP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b="1" dirty="0">
                <a:solidFill>
                  <a:srgbClr val="C00000"/>
                </a:solidFill>
              </a:rPr>
              <a:t>    }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b="1" dirty="0">
                <a:solidFill>
                  <a:schemeClr val="tx1"/>
                </a:solidFill>
              </a:rPr>
              <a:t>      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b="1" dirty="0">
                <a:solidFill>
                  <a:schemeClr val="tx1"/>
                </a:solidFill>
              </a:rPr>
              <a:t>    public static void main(String </a:t>
            </a:r>
            <a:r>
              <a:rPr lang="en-US" b="1" dirty="0" err="1">
                <a:solidFill>
                  <a:schemeClr val="tx1"/>
                </a:solidFill>
              </a:rPr>
              <a:t>args</a:t>
            </a:r>
            <a:r>
              <a:rPr lang="en-US" b="1" dirty="0">
                <a:solidFill>
                  <a:schemeClr val="tx1"/>
                </a:solidFill>
              </a:rPr>
              <a:t>[]){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b="1" dirty="0">
                <a:solidFill>
                  <a:schemeClr val="tx1"/>
                </a:solidFill>
              </a:rPr>
              <a:t>        </a:t>
            </a:r>
            <a:r>
              <a:rPr lang="en-US" b="1" dirty="0" err="1">
                <a:solidFill>
                  <a:schemeClr val="tx1"/>
                </a:solidFill>
              </a:rPr>
              <a:t>Mahasiswa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mhs</a:t>
            </a:r>
            <a:r>
              <a:rPr lang="en-US" b="1" dirty="0">
                <a:solidFill>
                  <a:schemeClr val="tx1"/>
                </a:solidFill>
              </a:rPr>
              <a:t> = new </a:t>
            </a:r>
            <a:r>
              <a:rPr lang="en-US" b="1" dirty="0" err="1">
                <a:solidFill>
                  <a:schemeClr val="tx1"/>
                </a:solidFill>
              </a:rPr>
              <a:t>Mahasiswa</a:t>
            </a:r>
            <a:r>
              <a:rPr lang="en-US" b="1" dirty="0">
                <a:solidFill>
                  <a:schemeClr val="tx1"/>
                </a:solidFill>
              </a:rPr>
              <a:t>("0811502378","Defan", "Jl. AMD", 18);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b="1" dirty="0">
                <a:solidFill>
                  <a:schemeClr val="tx1"/>
                </a:solidFill>
              </a:rPr>
              <a:t>        </a:t>
            </a:r>
            <a:r>
              <a:rPr lang="en-US" b="1" dirty="0" err="1">
                <a:solidFill>
                  <a:srgbClr val="C00000"/>
                </a:solidFill>
              </a:rPr>
              <a:t>mhs.getNama</a:t>
            </a:r>
            <a:r>
              <a:rPr lang="en-US" b="1" dirty="0">
                <a:solidFill>
                  <a:srgbClr val="C00000"/>
                </a:solidFill>
              </a:rPr>
              <a:t>();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b="1" dirty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}</a:t>
            </a:r>
            <a:endParaRPr lang="en-US" b="1" dirty="0">
              <a:solidFill>
                <a:schemeClr val="tx1"/>
              </a:solidFill>
            </a:endParaRP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b="1" dirty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4024" y="4107976"/>
            <a:ext cx="5677469" cy="10099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67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4" y="282472"/>
            <a:ext cx="8248090" cy="623004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Contoh</a:t>
            </a:r>
            <a:r>
              <a:rPr lang="en-US" dirty="0" smtClean="0">
                <a:solidFill>
                  <a:srgbClr val="0070C0"/>
                </a:solidFill>
              </a:rPr>
              <a:t> Overriding Method … (</a:t>
            </a:r>
            <a:r>
              <a:rPr lang="en-US" dirty="0" err="1" smtClean="0">
                <a:solidFill>
                  <a:srgbClr val="0070C0"/>
                </a:solidFill>
              </a:rPr>
              <a:t>Lanjutan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/>
          </a:p>
        </p:txBody>
      </p:sp>
      <p:sp>
        <p:nvSpPr>
          <p:cNvPr id="30" name="Line Callout 1 (Border and Accent Bar) 29"/>
          <p:cNvSpPr/>
          <p:nvPr/>
        </p:nvSpPr>
        <p:spPr>
          <a:xfrm>
            <a:off x="8279329" y="1487607"/>
            <a:ext cx="3566927" cy="4114800"/>
          </a:xfrm>
          <a:prstGeom prst="accentBorderCallout1">
            <a:avLst>
              <a:gd name="adj1" fmla="val 46677"/>
              <a:gd name="adj2" fmla="val -4556"/>
              <a:gd name="adj3" fmla="val 61554"/>
              <a:gd name="adj4" fmla="val -4087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Class Person.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method </a:t>
            </a:r>
            <a:r>
              <a:rPr lang="en-US" dirty="0" err="1" smtClean="0"/>
              <a:t>getNama</a:t>
            </a:r>
            <a:r>
              <a:rPr lang="en-US" dirty="0" smtClean="0"/>
              <a:t>(). </a:t>
            </a:r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Class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tambahkan</a:t>
            </a:r>
            <a:r>
              <a:rPr lang="en-US" dirty="0" smtClean="0"/>
              <a:t> method </a:t>
            </a:r>
            <a:r>
              <a:rPr lang="en-US" dirty="0" err="1" smtClean="0"/>
              <a:t>getNama</a:t>
            </a:r>
            <a:r>
              <a:rPr lang="en-US" dirty="0" smtClean="0"/>
              <a:t>(),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memanggil</a:t>
            </a:r>
            <a:r>
              <a:rPr lang="en-US" dirty="0" smtClean="0"/>
              <a:t> method </a:t>
            </a:r>
            <a:r>
              <a:rPr lang="en-US" dirty="0" err="1" smtClean="0"/>
              <a:t>getNama</a:t>
            </a:r>
            <a:r>
              <a:rPr lang="en-US" dirty="0" smtClean="0"/>
              <a:t>() </a:t>
            </a:r>
            <a:r>
              <a:rPr lang="en-US" dirty="0" err="1" smtClean="0"/>
              <a:t>maka</a:t>
            </a:r>
            <a:r>
              <a:rPr lang="en-US" dirty="0" smtClean="0"/>
              <a:t> method </a:t>
            </a:r>
            <a:r>
              <a:rPr lang="en-US" dirty="0" err="1" smtClean="0"/>
              <a:t>getNama</a:t>
            </a:r>
            <a:r>
              <a:rPr lang="en-US" dirty="0" smtClean="0"/>
              <a:t>()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Class Person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diabaikan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 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26774" y="905476"/>
            <a:ext cx="7584211" cy="5618154"/>
          </a:xfrm>
          <a:prstGeom prst="roundRect">
            <a:avLst/>
          </a:prstGeom>
          <a:noFill/>
          <a:ln>
            <a:solidFill>
              <a:schemeClr val="accent1">
                <a:shade val="50000"/>
                <a:alpha val="9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0" rIns="360000" rtlCol="0" anchor="ctr"/>
          <a:lstStyle/>
          <a:p>
            <a:pPr marL="465138" indent="-465138" algn="just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1"/>
                </a:solidFill>
              </a:rPr>
              <a:t>package pertemuan12;</a:t>
            </a:r>
          </a:p>
          <a:p>
            <a:pPr marL="465138" indent="-465138" algn="just">
              <a:lnSpc>
                <a:spcPct val="80000"/>
              </a:lnSpc>
              <a:buNone/>
            </a:pPr>
            <a:endParaRPr lang="en-US" sz="2200" b="1" dirty="0">
              <a:solidFill>
                <a:schemeClr val="tx1"/>
              </a:solidFill>
            </a:endParaRP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1"/>
                </a:solidFill>
              </a:rPr>
              <a:t>public class Person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{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    :</a:t>
            </a:r>
            <a:endParaRPr lang="en-US" sz="2200" b="1" dirty="0">
              <a:solidFill>
                <a:schemeClr val="tx1"/>
              </a:solidFill>
            </a:endParaRP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    :</a:t>
            </a:r>
            <a:endParaRPr lang="en-US" sz="2200" b="1" dirty="0">
              <a:solidFill>
                <a:schemeClr val="tx1"/>
              </a:solidFill>
            </a:endParaRP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    /**</a:t>
            </a:r>
            <a:endParaRPr lang="en-US" sz="2200" b="1" dirty="0">
              <a:solidFill>
                <a:schemeClr val="tx1"/>
              </a:solidFill>
            </a:endParaRP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1"/>
                </a:solidFill>
              </a:rPr>
              <a:t>    * Method </a:t>
            </a:r>
            <a:r>
              <a:rPr lang="en-US" sz="2200" b="1" dirty="0" err="1">
                <a:solidFill>
                  <a:schemeClr val="tx1"/>
                </a:solidFill>
              </a:rPr>
              <a:t>accessor</a:t>
            </a:r>
            <a:endParaRPr lang="en-US" sz="2200" b="1" dirty="0">
              <a:solidFill>
                <a:schemeClr val="tx1"/>
              </a:solidFill>
            </a:endParaRP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1"/>
                </a:solidFill>
              </a:rPr>
              <a:t>    */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1"/>
                </a:solidFill>
              </a:rPr>
              <a:t>    public String </a:t>
            </a:r>
            <a:r>
              <a:rPr lang="en-US" sz="2200" b="1" dirty="0" err="1">
                <a:solidFill>
                  <a:schemeClr val="tx1"/>
                </a:solidFill>
              </a:rPr>
              <a:t>getNama</a:t>
            </a:r>
            <a:r>
              <a:rPr lang="en-US" sz="2200" b="1" dirty="0">
                <a:solidFill>
                  <a:schemeClr val="tx1"/>
                </a:solidFill>
              </a:rPr>
              <a:t>(){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1"/>
                </a:solidFill>
              </a:rPr>
              <a:t>        </a:t>
            </a:r>
            <a:r>
              <a:rPr lang="en-US" sz="2200" b="1" dirty="0" err="1">
                <a:solidFill>
                  <a:schemeClr val="tx1"/>
                </a:solidFill>
              </a:rPr>
              <a:t>System.out.println</a:t>
            </a:r>
            <a:r>
              <a:rPr lang="en-US" sz="2200" b="1" dirty="0">
                <a:solidFill>
                  <a:schemeClr val="tx1"/>
                </a:solidFill>
              </a:rPr>
              <a:t>("Class Person : </a:t>
            </a:r>
            <a:r>
              <a:rPr lang="en-US" sz="2200" b="1" dirty="0" err="1">
                <a:solidFill>
                  <a:schemeClr val="tx1"/>
                </a:solidFill>
              </a:rPr>
              <a:t>getNama</a:t>
            </a:r>
            <a:r>
              <a:rPr lang="en-US" sz="2200" b="1" dirty="0">
                <a:solidFill>
                  <a:schemeClr val="tx1"/>
                </a:solidFill>
              </a:rPr>
              <a:t>()");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1"/>
                </a:solidFill>
              </a:rPr>
              <a:t>        return </a:t>
            </a:r>
            <a:r>
              <a:rPr lang="en-US" sz="2200" b="1" dirty="0" err="1">
                <a:solidFill>
                  <a:schemeClr val="tx1"/>
                </a:solidFill>
              </a:rPr>
              <a:t>nama</a:t>
            </a:r>
            <a:r>
              <a:rPr lang="en-US" sz="2200" b="1" dirty="0">
                <a:solidFill>
                  <a:schemeClr val="tx1"/>
                </a:solidFill>
              </a:rPr>
              <a:t>;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1"/>
                </a:solidFill>
              </a:rPr>
              <a:t>    }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1"/>
                </a:solidFill>
              </a:rPr>
              <a:t>    public String </a:t>
            </a:r>
            <a:r>
              <a:rPr lang="en-US" sz="2200" b="1" dirty="0" err="1">
                <a:solidFill>
                  <a:schemeClr val="tx1"/>
                </a:solidFill>
              </a:rPr>
              <a:t>getAlamat</a:t>
            </a:r>
            <a:r>
              <a:rPr lang="en-US" sz="2200" b="1" dirty="0">
                <a:solidFill>
                  <a:schemeClr val="tx1"/>
                </a:solidFill>
              </a:rPr>
              <a:t>(){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1"/>
                </a:solidFill>
              </a:rPr>
              <a:t>        return </a:t>
            </a:r>
            <a:r>
              <a:rPr lang="en-US" sz="2200" b="1" dirty="0" err="1">
                <a:solidFill>
                  <a:schemeClr val="tx1"/>
                </a:solidFill>
              </a:rPr>
              <a:t>alamat</a:t>
            </a:r>
            <a:r>
              <a:rPr lang="en-US" sz="2200" b="1" dirty="0">
                <a:solidFill>
                  <a:schemeClr val="tx1"/>
                </a:solidFill>
              </a:rPr>
              <a:t>;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1"/>
                </a:solidFill>
              </a:rPr>
              <a:t>    </a:t>
            </a:r>
            <a:r>
              <a:rPr lang="en-US" sz="2200" b="1" dirty="0" smtClean="0">
                <a:solidFill>
                  <a:schemeClr val="tx1"/>
                </a:solidFill>
              </a:rPr>
              <a:t>}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   :</a:t>
            </a: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   :</a:t>
            </a:r>
            <a:endParaRPr lang="en-US" sz="2200" b="1" dirty="0">
              <a:solidFill>
                <a:schemeClr val="tx1"/>
              </a:solidFill>
            </a:endParaRPr>
          </a:p>
          <a:p>
            <a:pPr marL="465138" indent="-465138" algn="just">
              <a:lnSpc>
                <a:spcPct val="80000"/>
              </a:lnSpc>
              <a:buNone/>
            </a:pPr>
            <a:r>
              <a:rPr lang="en-US" sz="2200" b="1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532263" y="3534771"/>
            <a:ext cx="6277970" cy="10918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8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4" y="282472"/>
            <a:ext cx="8248090" cy="623004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Menjalankan</a:t>
            </a:r>
            <a:r>
              <a:rPr lang="en-US" dirty="0" smtClean="0">
                <a:solidFill>
                  <a:srgbClr val="0070C0"/>
                </a:solidFill>
              </a:rPr>
              <a:t> Class </a:t>
            </a:r>
            <a:r>
              <a:rPr lang="en-US" dirty="0" err="1" smtClean="0">
                <a:solidFill>
                  <a:srgbClr val="0070C0"/>
                </a:solidFill>
              </a:rPr>
              <a:t>Mahasiswa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6772" y="1078923"/>
            <a:ext cx="11864929" cy="72606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 class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output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di </a:t>
            </a:r>
            <a:r>
              <a:rPr lang="en-US" sz="2400" dirty="0" err="1" smtClean="0"/>
              <a:t>bawah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251" y="1617224"/>
            <a:ext cx="6277969" cy="30408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2995" y="5391616"/>
            <a:ext cx="7756068" cy="954593"/>
          </a:xfrm>
          <a:prstGeom prst="rect">
            <a:avLst/>
          </a:prstGeom>
        </p:spPr>
      </p:pic>
      <p:sp>
        <p:nvSpPr>
          <p:cNvPr id="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6772" y="4665555"/>
            <a:ext cx="11864929" cy="72606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memanggil</a:t>
            </a:r>
            <a:r>
              <a:rPr lang="en-US" sz="2400" dirty="0" smtClean="0"/>
              <a:t> method </a:t>
            </a:r>
            <a:r>
              <a:rPr lang="en-US" sz="2400" dirty="0" err="1" smtClean="0"/>
              <a:t>getNama</a:t>
            </a:r>
            <a:r>
              <a:rPr lang="en-US" sz="2400" dirty="0" smtClean="0"/>
              <a:t>(), </a:t>
            </a:r>
            <a:r>
              <a:rPr lang="en-US" sz="2400" dirty="0" err="1" smtClean="0"/>
              <a:t>maka</a:t>
            </a:r>
            <a:r>
              <a:rPr lang="en-US" sz="2400" dirty="0" smtClean="0"/>
              <a:t> method </a:t>
            </a:r>
            <a:r>
              <a:rPr lang="en-US" sz="2400" dirty="0" err="1" smtClean="0"/>
              <a:t>getNama</a:t>
            </a:r>
            <a:r>
              <a:rPr lang="en-US" sz="2400" dirty="0" smtClean="0"/>
              <a:t>()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di class Person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dipanggil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diabaikan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2674962" y="5872019"/>
            <a:ext cx="2006221" cy="2729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89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542925" algn="l"/>
              </a:tabLst>
            </a:pPr>
            <a:r>
              <a:rPr lang="en-US" sz="3200" dirty="0" smtClean="0"/>
              <a:t>4</a:t>
            </a:r>
            <a:r>
              <a:rPr lang="en-US" sz="3200" dirty="0"/>
              <a:t>. </a:t>
            </a:r>
            <a:r>
              <a:rPr lang="en-US" sz="3200" dirty="0" smtClean="0"/>
              <a:t>  Heterogeneous Collection</a:t>
            </a:r>
            <a:endParaRPr lang="en-US" sz="32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4" y="1337480"/>
            <a:ext cx="11864929" cy="2162397"/>
          </a:xfrm>
        </p:spPr>
        <p:txBody>
          <a:bodyPr>
            <a:noAutofit/>
          </a:bodyPr>
          <a:lstStyle/>
          <a:p>
            <a:r>
              <a:rPr lang="en-US" sz="3200" dirty="0"/>
              <a:t>Array : </a:t>
            </a:r>
            <a:r>
              <a:rPr lang="en-US" sz="3200" dirty="0" err="1"/>
              <a:t>kumpulan</a:t>
            </a:r>
            <a:r>
              <a:rPr lang="en-US" sz="3200" dirty="0"/>
              <a:t> </a:t>
            </a:r>
            <a:r>
              <a:rPr lang="en-US" sz="3200" dirty="0" err="1"/>
              <a:t>obyek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tipe</a:t>
            </a:r>
            <a:r>
              <a:rPr lang="en-US" sz="3200" dirty="0"/>
              <a:t> class  yang </a:t>
            </a:r>
            <a:r>
              <a:rPr lang="en-US" sz="3200" dirty="0" err="1"/>
              <a:t>sama</a:t>
            </a:r>
            <a:r>
              <a:rPr lang="en-US" sz="3200" dirty="0"/>
              <a:t> (homogeneous collection)</a:t>
            </a:r>
          </a:p>
          <a:p>
            <a:r>
              <a:rPr lang="en-US" sz="3200" dirty="0"/>
              <a:t>Heterogeneous collection : </a:t>
            </a:r>
            <a:r>
              <a:rPr lang="en-US" sz="3200" dirty="0" err="1"/>
              <a:t>kumpulan</a:t>
            </a:r>
            <a:r>
              <a:rPr lang="en-US" sz="3200" dirty="0"/>
              <a:t> </a:t>
            </a:r>
            <a:r>
              <a:rPr lang="en-US" sz="3200" dirty="0" err="1"/>
              <a:t>obyek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tipe</a:t>
            </a:r>
            <a:r>
              <a:rPr lang="en-US" sz="3200" dirty="0"/>
              <a:t> class yang </a:t>
            </a:r>
            <a:r>
              <a:rPr lang="en-US" sz="3200" dirty="0" err="1"/>
              <a:t>berbeda</a:t>
            </a:r>
            <a:endParaRPr lang="en-US" sz="3200" dirty="0"/>
          </a:p>
          <a:p>
            <a:pPr>
              <a:buFontTx/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667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4" y="282472"/>
            <a:ext cx="8248090" cy="623004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Contoh</a:t>
            </a:r>
            <a:r>
              <a:rPr lang="en-US" dirty="0" smtClean="0">
                <a:solidFill>
                  <a:srgbClr val="0070C0"/>
                </a:solidFill>
              </a:rPr>
              <a:t> HeterogeneousCollection.java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6774" y="1405720"/>
            <a:ext cx="11864929" cy="439457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class </a:t>
            </a:r>
            <a:r>
              <a:rPr lang="en-US" dirty="0" err="1"/>
              <a:t>HeterogeneousCollection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public static void main 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Person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/>
              <a:t>[]</a:t>
            </a:r>
            <a:r>
              <a:rPr lang="en-US" dirty="0" err="1"/>
              <a:t>manusia</a:t>
            </a:r>
            <a:r>
              <a:rPr lang="en-US" dirty="0"/>
              <a:t> =  </a:t>
            </a:r>
            <a:r>
              <a:rPr lang="en-US" b="1" dirty="0"/>
              <a:t>new </a:t>
            </a:r>
            <a:r>
              <a:rPr lang="en-US" b="1" dirty="0" err="1">
                <a:solidFill>
                  <a:srgbClr val="FF0000"/>
                </a:solidFill>
              </a:rPr>
              <a:t>Mahasiswa</a:t>
            </a:r>
            <a:r>
              <a:rPr lang="en-US" b="1" dirty="0"/>
              <a:t>[100];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manusia</a:t>
            </a:r>
            <a:r>
              <a:rPr lang="en-US" dirty="0"/>
              <a:t>[0] = new </a:t>
            </a:r>
            <a:r>
              <a:rPr lang="en-US" b="1" dirty="0" err="1">
                <a:solidFill>
                  <a:srgbClr val="FF0000"/>
                </a:solidFill>
              </a:rPr>
              <a:t>Mahasiswa</a:t>
            </a:r>
            <a:r>
              <a:rPr lang="en-US" dirty="0"/>
              <a:t>("0811513739", "</a:t>
            </a:r>
            <a:r>
              <a:rPr lang="en-US" dirty="0" err="1"/>
              <a:t>Defandra</a:t>
            </a:r>
            <a:r>
              <a:rPr lang="en-US" dirty="0"/>
              <a:t>", "Jl. AMD", 18);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manusia</a:t>
            </a:r>
            <a:r>
              <a:rPr lang="en-US" dirty="0"/>
              <a:t>[1] = new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Person</a:t>
            </a:r>
            <a:r>
              <a:rPr lang="en-US" dirty="0"/>
              <a:t>("</a:t>
            </a:r>
            <a:r>
              <a:rPr lang="en-US" dirty="0" err="1"/>
              <a:t>Defandra</a:t>
            </a:r>
            <a:r>
              <a:rPr lang="en-US" dirty="0"/>
              <a:t>", "Jl. AMD", 18);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manusia</a:t>
            </a:r>
            <a:r>
              <a:rPr lang="en-US" dirty="0"/>
              <a:t>[2] = new </a:t>
            </a:r>
            <a:r>
              <a:rPr lang="en-US" b="1" dirty="0" err="1">
                <a:solidFill>
                  <a:srgbClr val="FF0000"/>
                </a:solidFill>
              </a:rPr>
              <a:t>Mahasiswa</a:t>
            </a:r>
            <a:r>
              <a:rPr lang="en-US" dirty="0"/>
              <a:t>("0811513740", "</a:t>
            </a:r>
            <a:r>
              <a:rPr lang="en-US" dirty="0" err="1"/>
              <a:t>Tsurayya</a:t>
            </a:r>
            <a:r>
              <a:rPr lang="en-US" dirty="0"/>
              <a:t>", "Jl. </a:t>
            </a:r>
            <a:r>
              <a:rPr lang="en-US" dirty="0" err="1"/>
              <a:t>Sulaiman</a:t>
            </a:r>
            <a:r>
              <a:rPr lang="en-US" dirty="0"/>
              <a:t>", 18);     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 smtClean="0"/>
              <a:t>}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18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542925" algn="l"/>
              </a:tabLst>
            </a:pPr>
            <a:r>
              <a:rPr lang="en-US" sz="3200" dirty="0"/>
              <a:t>5</a:t>
            </a:r>
            <a:r>
              <a:rPr lang="en-US" sz="3200" dirty="0" smtClean="0"/>
              <a:t>.   Polymorphic Arguments</a:t>
            </a:r>
            <a:endParaRPr lang="en-US" sz="32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4" y="1435003"/>
            <a:ext cx="11864929" cy="999016"/>
          </a:xfrm>
        </p:spPr>
        <p:txBody>
          <a:bodyPr>
            <a:noAutofit/>
          </a:bodyPr>
          <a:lstStyle/>
          <a:p>
            <a:r>
              <a:rPr lang="en-US" sz="3200" dirty="0"/>
              <a:t>Polymorphic arguments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tipe</a:t>
            </a:r>
            <a:r>
              <a:rPr lang="en-US" sz="3200" dirty="0"/>
              <a:t> data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argumen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method yang </a:t>
            </a:r>
            <a:r>
              <a:rPr lang="en-US" sz="3200" dirty="0" err="1">
                <a:solidFill>
                  <a:schemeClr val="tx2"/>
                </a:solidFill>
              </a:rPr>
              <a:t>bisa</a:t>
            </a:r>
            <a:r>
              <a:rPr lang="en-US" sz="3200" dirty="0"/>
              <a:t> </a:t>
            </a:r>
            <a:r>
              <a:rPr lang="en-US" sz="3200" dirty="0" err="1"/>
              <a:t>menerima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nilai</a:t>
            </a:r>
            <a:r>
              <a:rPr lang="en-US" sz="3200" dirty="0"/>
              <a:t> yang </a:t>
            </a:r>
            <a:r>
              <a:rPr lang="en-US" sz="3200" dirty="0" err="1"/>
              <a:t>bertipe</a:t>
            </a:r>
            <a:r>
              <a:rPr lang="en-US" sz="3200" dirty="0"/>
              <a:t> subclass-</a:t>
            </a:r>
            <a:r>
              <a:rPr lang="en-US" sz="3200" dirty="0" err="1"/>
              <a:t>nya</a:t>
            </a:r>
            <a:r>
              <a:rPr lang="en-US" sz="3200" dirty="0"/>
              <a:t>.</a:t>
            </a:r>
          </a:p>
          <a:p>
            <a:endParaRPr lang="en-US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832513" y="3484831"/>
            <a:ext cx="2770495" cy="1971912"/>
            <a:chOff x="1800475" y="2830708"/>
            <a:chExt cx="1774174" cy="1605404"/>
          </a:xfrm>
        </p:grpSpPr>
        <p:grpSp>
          <p:nvGrpSpPr>
            <p:cNvPr id="4" name="Group 3"/>
            <p:cNvGrpSpPr/>
            <p:nvPr/>
          </p:nvGrpSpPr>
          <p:grpSpPr>
            <a:xfrm>
              <a:off x="1800475" y="2830708"/>
              <a:ext cx="1774174" cy="1605404"/>
              <a:chOff x="3758596" y="1516451"/>
              <a:chExt cx="2472266" cy="1605404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3758596" y="1516451"/>
                <a:ext cx="2472266" cy="453913"/>
              </a:xfrm>
              <a:prstGeom prst="roundRect">
                <a:avLst/>
              </a:prstGeom>
              <a:ln>
                <a:noFill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smtClean="0"/>
                  <a:t>PERSON</a:t>
                </a:r>
                <a:endParaRPr lang="en-US" sz="3200" b="1" dirty="0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3758596" y="2667942"/>
                <a:ext cx="2472265" cy="453913"/>
              </a:xfrm>
              <a:prstGeom prst="roundRect">
                <a:avLst/>
              </a:prstGeom>
              <a:ln>
                <a:noFill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 dirty="0" err="1" smtClean="0"/>
                  <a:t>Mahasiswa</a:t>
                </a:r>
                <a:endParaRPr lang="en-US" sz="3200" b="1" dirty="0"/>
              </a:p>
            </p:txBody>
          </p:sp>
          <p:cxnSp>
            <p:nvCxnSpPr>
              <p:cNvPr id="10" name="Elbow Connector 9"/>
              <p:cNvCxnSpPr>
                <a:stCxn id="6" idx="3"/>
                <a:endCxn id="13" idx="0"/>
              </p:cNvCxnSpPr>
              <p:nvPr/>
            </p:nvCxnSpPr>
            <p:spPr>
              <a:xfrm rot="16200000" flipH="1">
                <a:off x="4753571" y="2426781"/>
                <a:ext cx="482319" cy="3"/>
              </a:xfrm>
              <a:prstGeom prst="bentConnector3">
                <a:avLst>
                  <a:gd name="adj1" fmla="val 50000"/>
                </a:avLst>
              </a:prstGeom>
              <a:ln w="25400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Isosceles Triangle 5"/>
            <p:cNvSpPr/>
            <p:nvPr/>
          </p:nvSpPr>
          <p:spPr>
            <a:xfrm>
              <a:off x="2591499" y="3284621"/>
              <a:ext cx="192119" cy="215259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</p:grp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271748" y="3067659"/>
            <a:ext cx="7233313" cy="6502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public void </a:t>
            </a:r>
            <a:r>
              <a:rPr lang="en-US" sz="3200" dirty="0" err="1" smtClean="0"/>
              <a:t>SebuahMethod</a:t>
            </a:r>
            <a:r>
              <a:rPr lang="en-US" sz="3200" dirty="0" smtClean="0"/>
              <a:t>(</a:t>
            </a:r>
            <a:r>
              <a:rPr lang="en-US" sz="3200" b="1" dirty="0" smtClean="0">
                <a:solidFill>
                  <a:srgbClr val="C00000"/>
                </a:solidFill>
              </a:rPr>
              <a:t>Person p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2" name="Down Arrow 1"/>
          <p:cNvSpPr/>
          <p:nvPr/>
        </p:nvSpPr>
        <p:spPr>
          <a:xfrm>
            <a:off x="6015678" y="4198532"/>
            <a:ext cx="3008476" cy="84011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6660106" y="3694053"/>
            <a:ext cx="1787857" cy="5403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dipanggil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042846" y="5194174"/>
            <a:ext cx="4954139" cy="6502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err="1" smtClean="0"/>
              <a:t>SebuahMethod</a:t>
            </a:r>
            <a:r>
              <a:rPr lang="en-US" sz="3200" dirty="0" smtClean="0"/>
              <a:t>(</a:t>
            </a:r>
            <a:r>
              <a:rPr lang="en-US" sz="3200" b="1" dirty="0" err="1" smtClean="0">
                <a:solidFill>
                  <a:srgbClr val="C00000"/>
                </a:solidFill>
              </a:rPr>
              <a:t>mahasiswa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5075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4" y="282472"/>
            <a:ext cx="8248090" cy="623004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Contoh</a:t>
            </a:r>
            <a:r>
              <a:rPr lang="en-US" dirty="0" smtClean="0">
                <a:solidFill>
                  <a:srgbClr val="0070C0"/>
                </a:solidFill>
              </a:rPr>
              <a:t> PolymorphicArgument.java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99" y="1122671"/>
            <a:ext cx="11705835" cy="524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020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0628" y="72604"/>
            <a:ext cx="11601825" cy="55515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Pokok</a:t>
            </a:r>
            <a:r>
              <a:rPr lang="en-US" b="1" dirty="0" smtClean="0"/>
              <a:t> </a:t>
            </a:r>
            <a:r>
              <a:rPr lang="en-US" b="1" dirty="0" err="1" smtClean="0"/>
              <a:t>Bahasan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627754"/>
            <a:ext cx="2590800" cy="60343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2209800" y="3124200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-2132806" y="31234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-2056606" y="38092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-1980406" y="38092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4800" y="61722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4800" y="62484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5561013"/>
            <a:ext cx="7620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54864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48"/>
          <p:cNvGrpSpPr/>
          <p:nvPr/>
        </p:nvGrpSpPr>
        <p:grpSpPr>
          <a:xfrm>
            <a:off x="838200" y="914400"/>
            <a:ext cx="1676400" cy="5638800"/>
            <a:chOff x="838200" y="685800"/>
            <a:chExt cx="1676400" cy="5638800"/>
          </a:xfrm>
        </p:grpSpPr>
        <p:sp>
          <p:nvSpPr>
            <p:cNvPr id="78" name="Snip Diagonal Corner Rectangle 77">
              <a:hlinkClick r:id="rId2" action="ppaction://hlinksldjump"/>
            </p:cNvPr>
            <p:cNvSpPr/>
            <p:nvPr/>
          </p:nvSpPr>
          <p:spPr>
            <a:xfrm>
              <a:off x="838200" y="685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" name="Snip Diagonal Corner Rectangle 78">
              <a:hlinkClick r:id="rId2" action="ppaction://hlinksldjump"/>
            </p:cNvPr>
            <p:cNvSpPr/>
            <p:nvPr/>
          </p:nvSpPr>
          <p:spPr>
            <a:xfrm>
              <a:off x="838200" y="1066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Snip Diagonal Corner Rectangle 79">
              <a:hlinkClick r:id="rId3" action="ppaction://hlinksldjump"/>
            </p:cNvPr>
            <p:cNvSpPr/>
            <p:nvPr/>
          </p:nvSpPr>
          <p:spPr>
            <a:xfrm>
              <a:off x="838200" y="1447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Snip Diagonal Corner Rectangle 80">
              <a:hlinkClick r:id="rId2" action="ppaction://hlinksldjump"/>
            </p:cNvPr>
            <p:cNvSpPr/>
            <p:nvPr/>
          </p:nvSpPr>
          <p:spPr>
            <a:xfrm>
              <a:off x="838200" y="1828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Snip Diagonal Corner Rectangle 81">
              <a:hlinkClick r:id="rId4" action="ppaction://hlinksldjump"/>
            </p:cNvPr>
            <p:cNvSpPr/>
            <p:nvPr/>
          </p:nvSpPr>
          <p:spPr>
            <a:xfrm>
              <a:off x="838200" y="2209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Snip Diagonal Corner Rectangle 82">
              <a:hlinkClick r:id="rId3" action="ppaction://hlinksldjump"/>
            </p:cNvPr>
            <p:cNvSpPr/>
            <p:nvPr/>
          </p:nvSpPr>
          <p:spPr>
            <a:xfrm>
              <a:off x="838200" y="2590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" name="Snip Diagonal Corner Rectangle 83">
              <a:hlinkClick r:id="rId5" action="ppaction://hlinksldjump"/>
            </p:cNvPr>
            <p:cNvSpPr/>
            <p:nvPr/>
          </p:nvSpPr>
          <p:spPr>
            <a:xfrm>
              <a:off x="838200" y="2971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" name="Snip Diagonal Corner Rectangle 84">
              <a:hlinkClick r:id="rId2" action="ppaction://hlinksldjump"/>
            </p:cNvPr>
            <p:cNvSpPr/>
            <p:nvPr/>
          </p:nvSpPr>
          <p:spPr>
            <a:xfrm>
              <a:off x="838200" y="3352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6" name="Snip Diagonal Corner Rectangle 85">
              <a:hlinkClick r:id="rId6" action="ppaction://hlinksldjump"/>
            </p:cNvPr>
            <p:cNvSpPr/>
            <p:nvPr/>
          </p:nvSpPr>
          <p:spPr>
            <a:xfrm>
              <a:off x="838200" y="3733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" name="Snip Diagonal Corner Rectangle 86">
              <a:hlinkClick r:id="rId3" action="ppaction://hlinksldjump"/>
            </p:cNvPr>
            <p:cNvSpPr/>
            <p:nvPr/>
          </p:nvSpPr>
          <p:spPr>
            <a:xfrm>
              <a:off x="838200" y="4114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8" name="Snip Diagonal Corner Rectangle 87">
              <a:hlinkClick r:id="rId3" action="ppaction://hlinksldjump"/>
            </p:cNvPr>
            <p:cNvSpPr/>
            <p:nvPr/>
          </p:nvSpPr>
          <p:spPr>
            <a:xfrm>
              <a:off x="838200" y="4495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9" name="Snip Diagonal Corner Rectangle 88">
              <a:hlinkClick r:id="" action="ppaction://noaction"/>
            </p:cNvPr>
            <p:cNvSpPr/>
            <p:nvPr/>
          </p:nvSpPr>
          <p:spPr>
            <a:xfrm>
              <a:off x="838200" y="4876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Snip Diagonal Corner Rectangle 89">
              <a:hlinkClick r:id="rId5" action="ppaction://hlinksldjump"/>
            </p:cNvPr>
            <p:cNvSpPr/>
            <p:nvPr/>
          </p:nvSpPr>
          <p:spPr>
            <a:xfrm>
              <a:off x="838200" y="5257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Snip Diagonal Corner Rectangle 90">
              <a:hlinkClick r:id="" action="ppaction://noaction"/>
            </p:cNvPr>
            <p:cNvSpPr/>
            <p:nvPr/>
          </p:nvSpPr>
          <p:spPr>
            <a:xfrm>
              <a:off x="838200" y="5638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Snip Diagonal Corner Rectangle 91">
              <a:hlinkClick r:id="" action="ppaction://noaction"/>
            </p:cNvPr>
            <p:cNvSpPr/>
            <p:nvPr/>
          </p:nvSpPr>
          <p:spPr>
            <a:xfrm>
              <a:off x="838200" y="6019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15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8" name="Elbow Connector 52"/>
          <p:cNvCxnSpPr>
            <a:stCxn id="88" idx="0"/>
          </p:cNvCxnSpPr>
          <p:nvPr/>
        </p:nvCxnSpPr>
        <p:spPr>
          <a:xfrm flipV="1">
            <a:off x="2514600" y="1273580"/>
            <a:ext cx="325778" cy="3603220"/>
          </a:xfrm>
          <a:prstGeom prst="bentConnector2">
            <a:avLst/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840378" y="1282148"/>
            <a:ext cx="3516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200400" y="858082"/>
            <a:ext cx="6650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TIGA PILAR OOP: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POLYMORPHISM</a:t>
            </a:r>
            <a:endParaRPr lang="en-US" sz="2200" b="1" dirty="0" smtClean="0">
              <a:solidFill>
                <a:srgbClr val="FF0000"/>
              </a:solidFill>
            </a:endParaRPr>
          </a:p>
        </p:txBody>
      </p:sp>
      <p:sp>
        <p:nvSpPr>
          <p:cNvPr id="52" name="TextBox 51">
            <a:hlinkClick r:id="" action="ppaction://noaction"/>
          </p:cNvPr>
          <p:cNvSpPr txBox="1"/>
          <p:nvPr/>
        </p:nvSpPr>
        <p:spPr>
          <a:xfrm>
            <a:off x="3161920" y="4384510"/>
            <a:ext cx="58674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err="1" smtClean="0">
                <a:solidFill>
                  <a:srgbClr val="0070C0"/>
                </a:solidFill>
              </a:rPr>
              <a:t>Konsep</a:t>
            </a:r>
            <a:r>
              <a:rPr lang="en-US" sz="1600" b="1" dirty="0" smtClean="0">
                <a:solidFill>
                  <a:srgbClr val="0070C0"/>
                </a:solidFill>
              </a:rPr>
              <a:t> Polymorphism</a:t>
            </a: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smtClean="0">
                <a:solidFill>
                  <a:srgbClr val="0070C0"/>
                </a:solidFill>
              </a:rPr>
              <a:t>Overloading</a:t>
            </a: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smtClean="0">
                <a:solidFill>
                  <a:srgbClr val="0070C0"/>
                </a:solidFill>
              </a:rPr>
              <a:t>Overriding</a:t>
            </a: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smtClean="0">
                <a:solidFill>
                  <a:srgbClr val="0070C0"/>
                </a:solidFill>
              </a:rPr>
              <a:t>Heterogeneous Collection</a:t>
            </a: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smtClean="0">
                <a:solidFill>
                  <a:srgbClr val="0070C0"/>
                </a:solidFill>
              </a:rPr>
              <a:t>Polymorphic Argument</a:t>
            </a: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err="1" smtClean="0">
                <a:solidFill>
                  <a:srgbClr val="0070C0"/>
                </a:solidFill>
              </a:rPr>
              <a:t>Penggunaan</a:t>
            </a:r>
            <a:r>
              <a:rPr lang="en-US" sz="1600" b="1" dirty="0" smtClean="0">
                <a:solidFill>
                  <a:srgbClr val="0070C0"/>
                </a:solidFill>
              </a:rPr>
              <a:t> Operator </a:t>
            </a:r>
            <a:r>
              <a:rPr lang="en-US" sz="1600" b="1" dirty="0" err="1">
                <a:solidFill>
                  <a:srgbClr val="0070C0"/>
                </a:solidFill>
              </a:rPr>
              <a:t>i</a:t>
            </a:r>
            <a:r>
              <a:rPr lang="en-US" sz="1600" b="1" dirty="0" err="1" smtClean="0">
                <a:solidFill>
                  <a:srgbClr val="0070C0"/>
                </a:solidFill>
              </a:rPr>
              <a:t>nstanceof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smtClean="0">
                <a:solidFill>
                  <a:srgbClr val="0070C0"/>
                </a:solidFill>
              </a:rPr>
              <a:t>Casting </a:t>
            </a:r>
            <a:r>
              <a:rPr lang="en-US" sz="1600" b="1" dirty="0" err="1" smtClean="0">
                <a:solidFill>
                  <a:srgbClr val="0070C0"/>
                </a:solidFill>
              </a:rPr>
              <a:t>Objek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208910" y="1618871"/>
            <a:ext cx="6363345" cy="25237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TUJUAN INTERAKSIONAL</a:t>
            </a:r>
            <a:endParaRPr lang="id-ID" b="1" dirty="0" smtClean="0"/>
          </a:p>
          <a:p>
            <a:r>
              <a:rPr lang="id-ID" sz="1400" b="1" dirty="0" smtClean="0"/>
              <a:t>UMUM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1400" dirty="0" smtClean="0"/>
              <a:t>Mahasiswa</a:t>
            </a:r>
            <a:r>
              <a:rPr lang="en-US" sz="1400" dirty="0" smtClean="0"/>
              <a:t> </a:t>
            </a:r>
            <a:r>
              <a:rPr lang="en-US" sz="1400" dirty="0" err="1" smtClean="0"/>
              <a:t>mampu</a:t>
            </a:r>
            <a:r>
              <a:rPr lang="en-US" sz="1400" dirty="0" smtClean="0"/>
              <a:t> </a:t>
            </a:r>
            <a:r>
              <a:rPr lang="en-US" sz="1400" dirty="0" err="1" smtClean="0"/>
              <a:t>menerapkan</a:t>
            </a:r>
            <a:r>
              <a:rPr lang="en-US" sz="1400" dirty="0" smtClean="0"/>
              <a:t> </a:t>
            </a:r>
            <a:r>
              <a:rPr lang="en-US" sz="1400" dirty="0" err="1" smtClean="0"/>
              <a:t>konsep</a:t>
            </a:r>
            <a:r>
              <a:rPr lang="en-US" sz="1400" dirty="0" smtClean="0"/>
              <a:t> Polymorphism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pemrograman</a:t>
            </a:r>
            <a:r>
              <a:rPr lang="en-US" sz="1400" dirty="0" smtClean="0"/>
              <a:t> Java </a:t>
            </a:r>
            <a:endParaRPr lang="id-ID" sz="1000" b="1" dirty="0" smtClean="0"/>
          </a:p>
          <a:p>
            <a:r>
              <a:rPr lang="id-ID" sz="1400" b="1" dirty="0" smtClean="0"/>
              <a:t>KHUSUS 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Mahasiswa</a:t>
            </a:r>
            <a:r>
              <a:rPr lang="en-US" sz="1400" dirty="0" smtClean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menerapkan</a:t>
            </a:r>
            <a:r>
              <a:rPr lang="en-US" sz="1400" dirty="0"/>
              <a:t> </a:t>
            </a:r>
            <a:r>
              <a:rPr lang="en-US" sz="1400" dirty="0" err="1"/>
              <a:t>konsep</a:t>
            </a:r>
            <a:r>
              <a:rPr lang="en-US" sz="1400" dirty="0"/>
              <a:t> p</a:t>
            </a:r>
            <a:r>
              <a:rPr lang="id-ID" sz="1400" dirty="0"/>
              <a:t>olymorphism</a:t>
            </a:r>
            <a:r>
              <a:rPr lang="en-US" sz="1400" dirty="0"/>
              <a:t> </a:t>
            </a:r>
            <a:r>
              <a:rPr lang="en-US" sz="1400" dirty="0" err="1"/>
              <a:t>ke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coding Java</a:t>
            </a:r>
            <a:r>
              <a:rPr lang="en-US" sz="1400" dirty="0" smtClean="0"/>
              <a:t>™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d-ID" sz="1400" dirty="0" smtClean="0"/>
              <a:t>Mahasiswa </a:t>
            </a:r>
            <a:r>
              <a:rPr lang="id-ID" sz="1400" dirty="0"/>
              <a:t>mampu menerapkan </a:t>
            </a:r>
            <a:r>
              <a:rPr lang="en-US" sz="1400" dirty="0" smtClean="0"/>
              <a:t>overloading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d-ID" sz="1400" dirty="0" smtClean="0"/>
              <a:t>Mahasiswa </a:t>
            </a:r>
            <a:r>
              <a:rPr lang="id-ID" sz="1400" dirty="0"/>
              <a:t>mampu menerapkan </a:t>
            </a:r>
            <a:r>
              <a:rPr lang="en-US" sz="1400" dirty="0" smtClean="0"/>
              <a:t>overriding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Mahasiswa</a:t>
            </a:r>
            <a:r>
              <a:rPr lang="en-US" sz="1400" dirty="0" smtClean="0"/>
              <a:t> </a:t>
            </a:r>
            <a:r>
              <a:rPr lang="en-US" sz="1400" dirty="0" err="1" smtClean="0"/>
              <a:t>mampu</a:t>
            </a:r>
            <a:r>
              <a:rPr lang="en-US" sz="1400" dirty="0" smtClean="0"/>
              <a:t> </a:t>
            </a:r>
            <a:r>
              <a:rPr lang="en-US" sz="1400" dirty="0" err="1" smtClean="0"/>
              <a:t>menerapkan</a:t>
            </a:r>
            <a:r>
              <a:rPr lang="en-US" sz="1400" dirty="0" smtClean="0"/>
              <a:t> Heterogeneous Collection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d-ID" sz="1400" dirty="0" smtClean="0"/>
              <a:t>Mahasiswa </a:t>
            </a:r>
            <a:r>
              <a:rPr lang="id-ID" sz="1400" dirty="0"/>
              <a:t>mampu menerapkan </a:t>
            </a:r>
            <a:r>
              <a:rPr lang="en-US" sz="1400" dirty="0" smtClean="0"/>
              <a:t>polymorphic argument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d-ID" sz="1400" dirty="0" smtClean="0"/>
              <a:t>Mahasiswa </a:t>
            </a:r>
            <a:r>
              <a:rPr lang="id-ID" sz="1400" dirty="0"/>
              <a:t>mampu menerapkan </a:t>
            </a:r>
            <a:r>
              <a:rPr lang="en-US" sz="1400" dirty="0" err="1" smtClean="0"/>
              <a:t>instanceof</a:t>
            </a:r>
            <a:r>
              <a:rPr lang="en-US" sz="1400" dirty="0" smtClean="0"/>
              <a:t> statement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d-ID" sz="1400" dirty="0" smtClean="0"/>
              <a:t>Mahasiswa </a:t>
            </a:r>
            <a:r>
              <a:rPr lang="id-ID" sz="1400" dirty="0"/>
              <a:t>mampu menerapkan </a:t>
            </a:r>
            <a:r>
              <a:rPr lang="en-US" sz="1400" dirty="0"/>
              <a:t>casting </a:t>
            </a:r>
            <a:r>
              <a:rPr lang="en-US" sz="1400" dirty="0" err="1" smtClean="0"/>
              <a:t>objek</a:t>
            </a:r>
            <a:endParaRPr lang="en-US" sz="1300" dirty="0"/>
          </a:p>
        </p:txBody>
      </p:sp>
      <p:sp>
        <p:nvSpPr>
          <p:cNvPr id="59" name="Rectangle 58"/>
          <p:cNvSpPr/>
          <p:nvPr/>
        </p:nvSpPr>
        <p:spPr>
          <a:xfrm>
            <a:off x="3192038" y="4150600"/>
            <a:ext cx="7771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b="1" dirty="0" smtClean="0"/>
              <a:t>Materi :</a:t>
            </a:r>
            <a:endParaRPr lang="id-ID" sz="1400" b="1" dirty="0"/>
          </a:p>
        </p:txBody>
      </p:sp>
    </p:spTree>
    <p:extLst>
      <p:ext uri="{BB962C8B-B14F-4D97-AF65-F5344CB8AC3E}">
        <p14:creationId xmlns:p14="http://schemas.microsoft.com/office/powerpoint/2010/main" val="129551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4" y="282472"/>
            <a:ext cx="8248090" cy="623004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Menjalankan</a:t>
            </a:r>
            <a:r>
              <a:rPr lang="en-US" dirty="0" smtClean="0">
                <a:solidFill>
                  <a:srgbClr val="0070C0"/>
                </a:solidFill>
              </a:rPr>
              <a:t>  PolymorphicArgument.java</a:t>
            </a:r>
            <a:endParaRPr lang="en-US" dirty="0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4294967295"/>
          </p:nvPr>
        </p:nvSpPr>
        <p:spPr>
          <a:xfrm>
            <a:off x="126774" y="1337481"/>
            <a:ext cx="11864929" cy="7096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Contoh</a:t>
            </a:r>
            <a:r>
              <a:rPr lang="en-US" sz="3200" dirty="0" smtClean="0"/>
              <a:t> HeterogeneousCollection.java </a:t>
            </a:r>
            <a:r>
              <a:rPr lang="en-US" sz="3200" dirty="0" err="1" smtClean="0"/>
              <a:t>dijalankan</a:t>
            </a:r>
            <a:r>
              <a:rPr lang="en-US" sz="3200" dirty="0" smtClean="0"/>
              <a:t> </a:t>
            </a:r>
            <a:r>
              <a:rPr lang="en-US" sz="3200" dirty="0" err="1" smtClean="0"/>
              <a:t>hasilnya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endParaRPr lang="en-US" sz="3200" dirty="0"/>
          </a:p>
          <a:p>
            <a:pPr>
              <a:buFontTx/>
              <a:buNone/>
            </a:pPr>
            <a:endParaRPr lang="en-US" sz="3200" dirty="0"/>
          </a:p>
          <a:p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112" y="1856097"/>
            <a:ext cx="5854251" cy="445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05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542925" algn="l"/>
              </a:tabLst>
            </a:pPr>
            <a:r>
              <a:rPr lang="en-US" sz="3200" dirty="0"/>
              <a:t>6</a:t>
            </a:r>
            <a:r>
              <a:rPr lang="en-US" sz="3200" dirty="0" smtClean="0"/>
              <a:t>.   Operator instance of</a:t>
            </a:r>
            <a:endParaRPr lang="en-US" sz="32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265582"/>
            <a:ext cx="11864929" cy="534725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000" dirty="0">
                <a:latin typeface="Verdana" panose="020B0604030504040204" pitchFamily="34" charset="0"/>
              </a:rPr>
              <a:t>Kita </a:t>
            </a:r>
            <a:r>
              <a:rPr lang="en-US" sz="3000" dirty="0" err="1">
                <a:latin typeface="Verdana" panose="020B0604030504040204" pitchFamily="34" charset="0"/>
              </a:rPr>
              <a:t>bisa</a:t>
            </a:r>
            <a:r>
              <a:rPr lang="en-US" sz="3000" dirty="0">
                <a:latin typeface="Verdana" panose="020B0604030504040204" pitchFamily="34" charset="0"/>
              </a:rPr>
              <a:t> </a:t>
            </a:r>
            <a:r>
              <a:rPr lang="en-US" sz="3000" dirty="0" err="1">
                <a:latin typeface="Verdana" panose="020B0604030504040204" pitchFamily="34" charset="0"/>
              </a:rPr>
              <a:t>mengetahui</a:t>
            </a:r>
            <a:r>
              <a:rPr lang="en-US" sz="3000" dirty="0">
                <a:latin typeface="Verdana" panose="020B0604030504040204" pitchFamily="34" charset="0"/>
              </a:rPr>
              <a:t> </a:t>
            </a:r>
            <a:r>
              <a:rPr lang="en-US" sz="3000" dirty="0" err="1">
                <a:latin typeface="Verdana" panose="020B0604030504040204" pitchFamily="34" charset="0"/>
              </a:rPr>
              <a:t>jenis</a:t>
            </a:r>
            <a:r>
              <a:rPr lang="en-US" sz="3000" dirty="0">
                <a:latin typeface="Verdana" panose="020B0604030504040204" pitchFamily="34" charset="0"/>
              </a:rPr>
              <a:t>/</a:t>
            </a:r>
            <a:r>
              <a:rPr lang="en-US" sz="3000" dirty="0" err="1">
                <a:latin typeface="Verdana" panose="020B0604030504040204" pitchFamily="34" charset="0"/>
              </a:rPr>
              <a:t>tipe</a:t>
            </a:r>
            <a:r>
              <a:rPr lang="en-US" sz="3000" dirty="0">
                <a:latin typeface="Verdana" panose="020B0604030504040204" pitchFamily="34" charset="0"/>
              </a:rPr>
              <a:t> </a:t>
            </a:r>
            <a:r>
              <a:rPr lang="en-US" sz="3000" dirty="0" err="1">
                <a:latin typeface="Verdana" panose="020B0604030504040204" pitchFamily="34" charset="0"/>
              </a:rPr>
              <a:t>dari</a:t>
            </a:r>
            <a:r>
              <a:rPr lang="en-US" sz="3000" dirty="0">
                <a:latin typeface="Verdana" panose="020B0604030504040204" pitchFamily="34" charset="0"/>
              </a:rPr>
              <a:t> </a:t>
            </a:r>
            <a:r>
              <a:rPr lang="en-US" sz="3000" dirty="0" err="1">
                <a:latin typeface="Verdana" panose="020B0604030504040204" pitchFamily="34" charset="0"/>
              </a:rPr>
              <a:t>suatu</a:t>
            </a:r>
            <a:r>
              <a:rPr lang="en-US" sz="3000" dirty="0">
                <a:latin typeface="Verdana" panose="020B0604030504040204" pitchFamily="34" charset="0"/>
              </a:rPr>
              <a:t> </a:t>
            </a:r>
            <a:r>
              <a:rPr lang="en-US" sz="3000" dirty="0" err="1">
                <a:latin typeface="Verdana" panose="020B0604030504040204" pitchFamily="34" charset="0"/>
              </a:rPr>
              <a:t>obyek</a:t>
            </a:r>
            <a:r>
              <a:rPr lang="en-US" sz="3000" dirty="0">
                <a:latin typeface="Verdana" panose="020B0604030504040204" pitchFamily="34" charset="0"/>
              </a:rPr>
              <a:t> yang </a:t>
            </a:r>
            <a:r>
              <a:rPr lang="en-US" sz="3000" dirty="0" err="1">
                <a:latin typeface="Verdana" panose="020B0604030504040204" pitchFamily="34" charset="0"/>
              </a:rPr>
              <a:t>kita</a:t>
            </a:r>
            <a:r>
              <a:rPr lang="en-US" sz="3000" dirty="0">
                <a:latin typeface="Verdana" panose="020B0604030504040204" pitchFamily="34" charset="0"/>
              </a:rPr>
              <a:t> </a:t>
            </a:r>
            <a:r>
              <a:rPr lang="en-US" sz="3000" dirty="0" err="1">
                <a:latin typeface="Verdana" panose="020B0604030504040204" pitchFamily="34" charset="0"/>
              </a:rPr>
              <a:t>miliki</a:t>
            </a:r>
            <a:r>
              <a:rPr lang="en-US" sz="3000" dirty="0">
                <a:latin typeface="Verdana" panose="020B0604030504040204" pitchFamily="34" charset="0"/>
              </a:rPr>
              <a:t> </a:t>
            </a:r>
            <a:r>
              <a:rPr lang="en-US" sz="3000" dirty="0" err="1">
                <a:latin typeface="Verdana" panose="020B0604030504040204" pitchFamily="34" charset="0"/>
              </a:rPr>
              <a:t>dengan</a:t>
            </a:r>
            <a:r>
              <a:rPr lang="en-US" sz="3000" dirty="0">
                <a:latin typeface="Verdana" panose="020B0604030504040204" pitchFamily="34" charset="0"/>
              </a:rPr>
              <a:t> </a:t>
            </a:r>
            <a:r>
              <a:rPr lang="en-US" sz="3000" dirty="0" err="1">
                <a:latin typeface="Verdana" panose="020B0604030504040204" pitchFamily="34" charset="0"/>
              </a:rPr>
              <a:t>menggunakan</a:t>
            </a:r>
            <a:r>
              <a:rPr lang="en-US" sz="3000" dirty="0">
                <a:latin typeface="Verdana" panose="020B0604030504040204" pitchFamily="34" charset="0"/>
              </a:rPr>
              <a:t> operator </a:t>
            </a:r>
            <a:r>
              <a:rPr lang="en-US" sz="3000" dirty="0" err="1">
                <a:latin typeface="Verdana" panose="020B0604030504040204" pitchFamily="34" charset="0"/>
              </a:rPr>
              <a:t>instanceof</a:t>
            </a:r>
            <a:r>
              <a:rPr lang="en-US" sz="3000" dirty="0">
                <a:latin typeface="Verdana" panose="020B0604030504040204" pitchFamily="34" charset="0"/>
              </a:rPr>
              <a:t>. </a:t>
            </a:r>
            <a:r>
              <a:rPr lang="en-US" sz="3000" dirty="0" err="1">
                <a:latin typeface="Verdana" panose="020B0604030504040204" pitchFamily="34" charset="0"/>
              </a:rPr>
              <a:t>Contoh</a:t>
            </a:r>
            <a:r>
              <a:rPr lang="en-US" sz="3000" dirty="0" smtClean="0">
                <a:latin typeface="Verdana" panose="020B0604030504040204" pitchFamily="34" charset="0"/>
              </a:rPr>
              <a:t>:</a:t>
            </a:r>
          </a:p>
          <a:p>
            <a:pPr marL="0" indent="0" algn="just">
              <a:buNone/>
            </a:pPr>
            <a:endParaRPr lang="en-US" sz="1200" dirty="0">
              <a:latin typeface="Verdana" panose="020B0604030504040204" pitchFamily="34" charset="0"/>
            </a:endParaRPr>
          </a:p>
          <a:p>
            <a:pPr marL="450850" indent="0" algn="just">
              <a:buNone/>
            </a:pPr>
            <a:r>
              <a:rPr lang="en-US" sz="2400" dirty="0">
                <a:latin typeface="Verdana" panose="020B0604030504040204" pitchFamily="34" charset="0"/>
              </a:rPr>
              <a:t>public static void </a:t>
            </a:r>
            <a:r>
              <a:rPr lang="en-US" sz="2400" dirty="0" err="1" smtClean="0">
                <a:latin typeface="Verdana" panose="020B0604030504040204" pitchFamily="34" charset="0"/>
              </a:rPr>
              <a:t>cetakJenis</a:t>
            </a:r>
            <a:r>
              <a:rPr lang="en-US" sz="2400" dirty="0" smtClean="0">
                <a:latin typeface="Verdana" panose="020B0604030504040204" pitchFamily="34" charset="0"/>
              </a:rPr>
              <a:t>(</a:t>
            </a:r>
            <a:r>
              <a:rPr lang="en-US" sz="2400" b="1" dirty="0" smtClean="0">
                <a:latin typeface="Verdana" panose="020B0604030504040204" pitchFamily="34" charset="0"/>
              </a:rPr>
              <a:t>Object </a:t>
            </a:r>
            <a:r>
              <a:rPr lang="en-US" sz="2400" b="1" dirty="0" err="1">
                <a:solidFill>
                  <a:srgbClr val="00B050"/>
                </a:solidFill>
                <a:latin typeface="Verdana" panose="020B0604030504040204" pitchFamily="34" charset="0"/>
              </a:rPr>
              <a:t>objek</a:t>
            </a:r>
            <a:r>
              <a:rPr lang="en-US" sz="2400" dirty="0">
                <a:latin typeface="Verdana" panose="020B0604030504040204" pitchFamily="34" charset="0"/>
              </a:rPr>
              <a:t>){</a:t>
            </a:r>
          </a:p>
          <a:p>
            <a:pPr marL="0" indent="0" algn="just">
              <a:buNone/>
            </a:pPr>
            <a:r>
              <a:rPr lang="en-US" sz="2400" dirty="0">
                <a:latin typeface="Verdana" panose="020B0604030504040204" pitchFamily="34" charset="0"/>
              </a:rPr>
              <a:t>        if( </a:t>
            </a:r>
            <a:r>
              <a:rPr lang="en-US" sz="2400" b="1" dirty="0" err="1">
                <a:solidFill>
                  <a:srgbClr val="00B050"/>
                </a:solidFill>
                <a:latin typeface="Verdana" panose="020B0604030504040204" pitchFamily="34" charset="0"/>
              </a:rPr>
              <a:t>objek</a:t>
            </a:r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</a:rPr>
              <a:t> </a:t>
            </a:r>
            <a:r>
              <a:rPr lang="en-US" sz="2400" b="1" dirty="0" err="1">
                <a:latin typeface="Verdana" panose="020B0604030504040204" pitchFamily="34" charset="0"/>
              </a:rPr>
              <a:t>instanceof</a:t>
            </a:r>
            <a:r>
              <a:rPr lang="en-US" sz="2400" dirty="0">
                <a:latin typeface="Verdana" panose="020B0604030504040204" pitchFamily="34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Person</a:t>
            </a:r>
            <a: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</a:rPr>
              <a:t> </a:t>
            </a:r>
            <a:r>
              <a:rPr lang="en-US" sz="2400" dirty="0">
                <a:latin typeface="Verdana" panose="020B0604030504040204" pitchFamily="34" charset="0"/>
              </a:rPr>
              <a:t>){</a:t>
            </a:r>
          </a:p>
          <a:p>
            <a:pPr marL="0" indent="0" algn="just">
              <a:buNone/>
            </a:pPr>
            <a:r>
              <a:rPr lang="en-US" sz="2400" dirty="0">
                <a:latin typeface="Verdana" panose="020B0604030504040204" pitchFamily="34" charset="0"/>
              </a:rPr>
              <a:t>            </a:t>
            </a:r>
            <a:r>
              <a:rPr lang="en-US" sz="2400" dirty="0" err="1">
                <a:latin typeface="Verdana" panose="020B0604030504040204" pitchFamily="34" charset="0"/>
              </a:rPr>
              <a:t>System.out.println</a:t>
            </a:r>
            <a:r>
              <a:rPr lang="en-US" sz="2400" dirty="0">
                <a:latin typeface="Verdana" panose="020B0604030504040204" pitchFamily="34" charset="0"/>
              </a:rPr>
              <a:t>("</a:t>
            </a:r>
            <a:r>
              <a:rPr lang="en-US" sz="2400" dirty="0" err="1">
                <a:latin typeface="Verdana" panose="020B0604030504040204" pitchFamily="34" charset="0"/>
              </a:rPr>
              <a:t>Jenis</a:t>
            </a:r>
            <a:r>
              <a:rPr lang="en-US" sz="2400" dirty="0">
                <a:latin typeface="Verdana" panose="020B0604030504040204" pitchFamily="34" charset="0"/>
              </a:rPr>
              <a:t> : Person");</a:t>
            </a:r>
          </a:p>
          <a:p>
            <a:pPr marL="0" indent="0" algn="just">
              <a:buNone/>
            </a:pPr>
            <a:r>
              <a:rPr lang="en-US" sz="2400" dirty="0">
                <a:latin typeface="Verdana" panose="020B0604030504040204" pitchFamily="34" charset="0"/>
              </a:rPr>
              <a:t>        }</a:t>
            </a:r>
          </a:p>
          <a:p>
            <a:pPr marL="0" indent="0" algn="just">
              <a:buNone/>
            </a:pPr>
            <a:r>
              <a:rPr lang="en-US" sz="2400" dirty="0" smtClean="0">
                <a:latin typeface="Verdana" panose="020B0604030504040204" pitchFamily="34" charset="0"/>
              </a:rPr>
              <a:t>	</a:t>
            </a:r>
          </a:p>
          <a:p>
            <a:pPr marL="0" indent="0" algn="just">
              <a:buNone/>
            </a:pPr>
            <a:r>
              <a:rPr lang="en-US" sz="2400" dirty="0">
                <a:latin typeface="Verdana" panose="020B0604030504040204" pitchFamily="34" charset="0"/>
              </a:rPr>
              <a:t>	</a:t>
            </a:r>
            <a:r>
              <a:rPr lang="en-US" sz="2400" dirty="0" smtClean="0">
                <a:latin typeface="Verdana" panose="020B0604030504040204" pitchFamily="34" charset="0"/>
              </a:rPr>
              <a:t>if</a:t>
            </a:r>
            <a:r>
              <a:rPr lang="en-US" sz="2400" dirty="0">
                <a:latin typeface="Verdana" panose="020B0604030504040204" pitchFamily="34" charset="0"/>
              </a:rPr>
              <a:t>( </a:t>
            </a:r>
            <a:r>
              <a:rPr lang="en-US" sz="2400" b="1" dirty="0" err="1">
                <a:solidFill>
                  <a:srgbClr val="00B050"/>
                </a:solidFill>
                <a:latin typeface="Verdana" panose="020B0604030504040204" pitchFamily="34" charset="0"/>
              </a:rPr>
              <a:t>objek</a:t>
            </a:r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</a:rPr>
              <a:t> </a:t>
            </a:r>
            <a:r>
              <a:rPr lang="en-US" sz="2400" b="1" dirty="0" err="1">
                <a:latin typeface="Verdana" panose="020B0604030504040204" pitchFamily="34" charset="0"/>
              </a:rPr>
              <a:t>instanceof</a:t>
            </a:r>
            <a:r>
              <a:rPr lang="en-US" sz="2400" dirty="0">
                <a:latin typeface="Verdan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Verdana" panose="020B0604030504040204" pitchFamily="34" charset="0"/>
              </a:rPr>
              <a:t>Mahasiswa</a:t>
            </a:r>
            <a:r>
              <a:rPr lang="en-US" sz="2400" dirty="0">
                <a:latin typeface="Verdana" panose="020B0604030504040204" pitchFamily="34" charset="0"/>
              </a:rPr>
              <a:t>){</a:t>
            </a:r>
          </a:p>
          <a:p>
            <a:pPr marL="0" indent="0" algn="just">
              <a:buNone/>
            </a:pPr>
            <a:r>
              <a:rPr lang="en-US" sz="2400" dirty="0">
                <a:latin typeface="Verdana" panose="020B0604030504040204" pitchFamily="34" charset="0"/>
              </a:rPr>
              <a:t>            </a:t>
            </a:r>
            <a:r>
              <a:rPr lang="en-US" sz="2400" dirty="0" err="1">
                <a:latin typeface="Verdana" panose="020B0604030504040204" pitchFamily="34" charset="0"/>
              </a:rPr>
              <a:t>System.out.println</a:t>
            </a:r>
            <a:r>
              <a:rPr lang="en-US" sz="2400" dirty="0">
                <a:latin typeface="Verdana" panose="020B0604030504040204" pitchFamily="34" charset="0"/>
              </a:rPr>
              <a:t>("</a:t>
            </a:r>
            <a:r>
              <a:rPr lang="en-US" sz="2400" dirty="0" err="1">
                <a:latin typeface="Verdana" panose="020B0604030504040204" pitchFamily="34" charset="0"/>
              </a:rPr>
              <a:t>Jenis</a:t>
            </a:r>
            <a:r>
              <a:rPr lang="en-US" sz="2400" dirty="0">
                <a:latin typeface="Verdana" panose="020B0604030504040204" pitchFamily="34" charset="0"/>
              </a:rPr>
              <a:t> : </a:t>
            </a:r>
            <a:r>
              <a:rPr lang="en-US" sz="2400" dirty="0" err="1">
                <a:latin typeface="Verdana" panose="020B0604030504040204" pitchFamily="34" charset="0"/>
              </a:rPr>
              <a:t>Mahasiswa</a:t>
            </a:r>
            <a:r>
              <a:rPr lang="en-US" sz="2400" dirty="0">
                <a:latin typeface="Verdana" panose="020B0604030504040204" pitchFamily="34" charset="0"/>
              </a:rPr>
              <a:t>");</a:t>
            </a:r>
          </a:p>
          <a:p>
            <a:pPr marL="0" indent="0" algn="just">
              <a:buNone/>
            </a:pPr>
            <a:r>
              <a:rPr lang="en-US" sz="2400" dirty="0">
                <a:latin typeface="Verdana" panose="020B0604030504040204" pitchFamily="34" charset="0"/>
              </a:rPr>
              <a:t>        }</a:t>
            </a:r>
          </a:p>
          <a:p>
            <a:pPr marL="0" indent="0" algn="just">
              <a:buNone/>
            </a:pPr>
            <a:r>
              <a:rPr lang="en-US" sz="2400" dirty="0">
                <a:latin typeface="Verdana" panose="020B0604030504040204" pitchFamily="34" charset="0"/>
              </a:rPr>
              <a:t>    } </a:t>
            </a: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0035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542925" algn="l"/>
              </a:tabLst>
            </a:pPr>
            <a:r>
              <a:rPr lang="en-US" sz="3200" dirty="0"/>
              <a:t>7</a:t>
            </a:r>
            <a:r>
              <a:rPr lang="en-US" sz="3200" dirty="0" smtClean="0"/>
              <a:t>.   Casting Object</a:t>
            </a:r>
            <a:endParaRPr lang="en-US" sz="32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280160"/>
            <a:ext cx="11864929" cy="494001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latin typeface="Verdana" panose="020B0604030504040204" pitchFamily="34" charset="0"/>
              </a:rPr>
              <a:t>Kita </a:t>
            </a:r>
            <a:r>
              <a:rPr lang="en-US" sz="3200" dirty="0" err="1">
                <a:latin typeface="Verdana" panose="020B0604030504040204" pitchFamily="34" charset="0"/>
              </a:rPr>
              <a:t>bisa</a:t>
            </a:r>
            <a:r>
              <a:rPr lang="en-US" sz="3200" dirty="0">
                <a:latin typeface="Verdana" panose="020B0604030504040204" pitchFamily="34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</a:rPr>
              <a:t>mengcasting</a:t>
            </a:r>
            <a:r>
              <a:rPr lang="en-US" sz="3200" dirty="0">
                <a:latin typeface="Verdana" panose="020B0604030504040204" pitchFamily="34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</a:rPr>
              <a:t>suatu</a:t>
            </a:r>
            <a:r>
              <a:rPr lang="en-US" sz="3200" dirty="0">
                <a:latin typeface="Verdana" panose="020B0604030504040204" pitchFamily="34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</a:rPr>
              <a:t>obyek</a:t>
            </a:r>
            <a:r>
              <a:rPr lang="en-US" sz="3200" dirty="0">
                <a:latin typeface="Verdana" panose="020B0604030504040204" pitchFamily="34" charset="0"/>
              </a:rPr>
              <a:t> yang </a:t>
            </a:r>
            <a:r>
              <a:rPr lang="en-US" sz="3200" dirty="0" err="1">
                <a:latin typeface="Verdana" panose="020B0604030504040204" pitchFamily="34" charset="0"/>
              </a:rPr>
              <a:t>sebelumnya</a:t>
            </a:r>
            <a:r>
              <a:rPr lang="en-US" sz="3200" dirty="0">
                <a:latin typeface="Verdana" panose="020B0604030504040204" pitchFamily="34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</a:rPr>
              <a:t>didefinisikan</a:t>
            </a:r>
            <a:r>
              <a:rPr lang="en-US" sz="3200" dirty="0">
                <a:latin typeface="Verdana" panose="020B0604030504040204" pitchFamily="34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</a:rPr>
              <a:t>dengan</a:t>
            </a:r>
            <a:r>
              <a:rPr lang="en-US" sz="3200" dirty="0">
                <a:latin typeface="Verdana" panose="020B0604030504040204" pitchFamily="34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</a:rPr>
              <a:t>tipe</a:t>
            </a:r>
            <a:r>
              <a:rPr lang="en-US" sz="3200" dirty="0">
                <a:latin typeface="Verdana" panose="020B0604030504040204" pitchFamily="34" charset="0"/>
              </a:rPr>
              <a:t> class </a:t>
            </a:r>
            <a:r>
              <a:rPr lang="en-US" sz="3200" dirty="0" err="1">
                <a:latin typeface="Verdana" panose="020B0604030504040204" pitchFamily="34" charset="0"/>
              </a:rPr>
              <a:t>induknya</a:t>
            </a:r>
            <a:r>
              <a:rPr lang="en-US" sz="3200" dirty="0">
                <a:latin typeface="Verdana" panose="020B0604030504040204" pitchFamily="34" charset="0"/>
              </a:rPr>
              <a:t>, </a:t>
            </a:r>
            <a:r>
              <a:rPr lang="en-US" sz="3200" dirty="0" err="1">
                <a:latin typeface="Verdana" panose="020B0604030504040204" pitchFamily="34" charset="0"/>
              </a:rPr>
              <a:t>menjadi</a:t>
            </a:r>
            <a:r>
              <a:rPr lang="en-US" sz="3200" dirty="0">
                <a:latin typeface="Verdana" panose="020B0604030504040204" pitchFamily="34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</a:rPr>
              <a:t>tipe</a:t>
            </a:r>
            <a:r>
              <a:rPr lang="en-US" sz="3200" dirty="0">
                <a:latin typeface="Verdana" panose="020B0604030504040204" pitchFamily="34" charset="0"/>
              </a:rPr>
              <a:t> </a:t>
            </a:r>
            <a:r>
              <a:rPr lang="en-US" sz="3200" dirty="0" err="1" smtClean="0">
                <a:latin typeface="Verdana" panose="020B0604030504040204" pitchFamily="34" charset="0"/>
              </a:rPr>
              <a:t>aktualnya</a:t>
            </a:r>
            <a:r>
              <a:rPr lang="en-US" sz="3200" dirty="0" smtClean="0">
                <a:latin typeface="Verdana" panose="020B0604030504040204" pitchFamily="34" charset="0"/>
              </a:rPr>
              <a:t> (class </a:t>
            </a:r>
            <a:r>
              <a:rPr lang="en-US" sz="3200" dirty="0" err="1" smtClean="0">
                <a:latin typeface="Verdana" panose="020B0604030504040204" pitchFamily="34" charset="0"/>
              </a:rPr>
              <a:t>anak</a:t>
            </a:r>
            <a:r>
              <a:rPr lang="en-US" sz="3200" dirty="0" smtClean="0">
                <a:latin typeface="Verdana" panose="020B0604030504040204" pitchFamily="34" charset="0"/>
              </a:rPr>
              <a:t>). </a:t>
            </a:r>
            <a:r>
              <a:rPr lang="en-US" sz="3200" dirty="0" err="1">
                <a:latin typeface="Verdana" panose="020B0604030504040204" pitchFamily="34" charset="0"/>
              </a:rPr>
              <a:t>Dengan</a:t>
            </a:r>
            <a:r>
              <a:rPr lang="en-US" sz="3200" dirty="0">
                <a:latin typeface="Verdana" panose="020B0604030504040204" pitchFamily="34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</a:rPr>
              <a:t>demikian</a:t>
            </a:r>
            <a:r>
              <a:rPr lang="en-US" sz="3200" dirty="0">
                <a:latin typeface="Verdana" panose="020B0604030504040204" pitchFamily="34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</a:rPr>
              <a:t>kita</a:t>
            </a:r>
            <a:r>
              <a:rPr lang="en-US" sz="3200" dirty="0">
                <a:latin typeface="Verdana" panose="020B0604030504040204" pitchFamily="34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</a:rPr>
              <a:t>bisa</a:t>
            </a:r>
            <a:r>
              <a:rPr lang="en-US" sz="3200" dirty="0">
                <a:latin typeface="Verdana" panose="020B0604030504040204" pitchFamily="34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</a:rPr>
              <a:t>memiliki</a:t>
            </a:r>
            <a:r>
              <a:rPr lang="en-US" sz="3200" dirty="0">
                <a:latin typeface="Verdana" panose="020B0604030504040204" pitchFamily="34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</a:rPr>
              <a:t>akses</a:t>
            </a:r>
            <a:r>
              <a:rPr lang="en-US" sz="3200" dirty="0">
                <a:latin typeface="Verdana" panose="020B0604030504040204" pitchFamily="34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</a:rPr>
              <a:t>terhadap</a:t>
            </a:r>
            <a:r>
              <a:rPr lang="en-US" sz="3200" dirty="0">
                <a:latin typeface="Verdana" panose="020B0604030504040204" pitchFamily="34" charset="0"/>
              </a:rPr>
              <a:t> method </a:t>
            </a:r>
            <a:r>
              <a:rPr lang="en-US" sz="3200" dirty="0" err="1">
                <a:latin typeface="Verdana" panose="020B0604030504040204" pitchFamily="34" charset="0"/>
              </a:rPr>
              <a:t>maupun</a:t>
            </a:r>
            <a:r>
              <a:rPr lang="en-US" sz="3200" dirty="0">
                <a:latin typeface="Verdana" panose="020B0604030504040204" pitchFamily="34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</a:rPr>
              <a:t>atribut</a:t>
            </a:r>
            <a:r>
              <a:rPr lang="en-US" sz="3200" dirty="0">
                <a:latin typeface="Verdana" panose="020B0604030504040204" pitchFamily="34" charset="0"/>
              </a:rPr>
              <a:t> yang </a:t>
            </a:r>
            <a:r>
              <a:rPr lang="en-US" sz="3200" dirty="0" err="1">
                <a:latin typeface="Verdana" panose="020B0604030504040204" pitchFamily="34" charset="0"/>
              </a:rPr>
              <a:t>dimiliki</a:t>
            </a:r>
            <a:r>
              <a:rPr lang="en-US" sz="3200" dirty="0">
                <a:latin typeface="Verdana" panose="020B0604030504040204" pitchFamily="34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</a:rPr>
              <a:t>oleh</a:t>
            </a:r>
            <a:r>
              <a:rPr lang="en-US" sz="3200" dirty="0">
                <a:latin typeface="Verdana" panose="020B0604030504040204" pitchFamily="34" charset="0"/>
              </a:rPr>
              <a:t> class </a:t>
            </a:r>
            <a:r>
              <a:rPr lang="en-US" sz="3200" dirty="0" err="1">
                <a:latin typeface="Verdana" panose="020B0604030504040204" pitchFamily="34" charset="0"/>
              </a:rPr>
              <a:t>anak</a:t>
            </a:r>
            <a:r>
              <a:rPr lang="en-US" sz="3200" dirty="0">
                <a:latin typeface="Verdana" panose="020B0604030504040204" pitchFamily="34" charset="0"/>
              </a:rPr>
              <a:t> </a:t>
            </a:r>
            <a:r>
              <a:rPr lang="en-US" sz="3200" dirty="0" err="1" smtClean="0">
                <a:latin typeface="Verdana" panose="020B0604030504040204" pitchFamily="34" charset="0"/>
              </a:rPr>
              <a:t>tersebut</a:t>
            </a:r>
            <a:endParaRPr lang="en-US" sz="3200" dirty="0">
              <a:latin typeface="Verdan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93789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3" y="282471"/>
            <a:ext cx="11879697" cy="1254781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Contoh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penggunaan</a:t>
            </a:r>
            <a:r>
              <a:rPr lang="en-US" dirty="0" smtClean="0">
                <a:solidFill>
                  <a:srgbClr val="0070C0"/>
                </a:solidFill>
              </a:rPr>
              <a:t> operator </a:t>
            </a:r>
            <a:r>
              <a:rPr lang="en-US" dirty="0" err="1" smtClean="0">
                <a:solidFill>
                  <a:srgbClr val="0070C0"/>
                </a:solidFill>
              </a:rPr>
              <a:t>instanceof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Casting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InstanceOfDanCasting.java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0993"/>
            <a:ext cx="5812455" cy="37526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0398" y="1935853"/>
            <a:ext cx="6245098" cy="36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3215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3" y="282472"/>
            <a:ext cx="11879697" cy="843964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Menjalankan</a:t>
            </a:r>
            <a:r>
              <a:rPr lang="en-US" dirty="0" smtClean="0">
                <a:solidFill>
                  <a:srgbClr val="0070C0"/>
                </a:solidFill>
              </a:rPr>
              <a:t> Program InstanceOfDanCasting.java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36" y="2160726"/>
            <a:ext cx="11919770" cy="4001536"/>
          </a:xfrm>
          <a:prstGeom prst="rect">
            <a:avLst/>
          </a:prstGeom>
        </p:spPr>
      </p:pic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6773" y="1280160"/>
            <a:ext cx="11864929" cy="68116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 err="1" smtClean="0">
                <a:latin typeface="Verdana" panose="020B0604030504040204" pitchFamily="34" charset="0"/>
              </a:rPr>
              <a:t>Setelah</a:t>
            </a:r>
            <a:r>
              <a:rPr lang="en-US" sz="3200" dirty="0" smtClean="0">
                <a:latin typeface="Verdana" panose="020B0604030504040204" pitchFamily="34" charset="0"/>
              </a:rPr>
              <a:t> </a:t>
            </a:r>
            <a:r>
              <a:rPr lang="en-US" sz="3200" dirty="0" err="1" smtClean="0">
                <a:latin typeface="Verdana" panose="020B0604030504040204" pitchFamily="34" charset="0"/>
              </a:rPr>
              <a:t>dijalankan</a:t>
            </a:r>
            <a:r>
              <a:rPr lang="en-US" sz="3200" dirty="0" smtClean="0">
                <a:latin typeface="Verdana" panose="020B0604030504040204" pitchFamily="34" charset="0"/>
              </a:rPr>
              <a:t> </a:t>
            </a:r>
            <a:r>
              <a:rPr lang="en-US" sz="3200" dirty="0" err="1" smtClean="0">
                <a:latin typeface="Verdana" panose="020B0604030504040204" pitchFamily="34" charset="0"/>
              </a:rPr>
              <a:t>maka</a:t>
            </a:r>
            <a:r>
              <a:rPr lang="en-US" sz="3200" dirty="0" smtClean="0">
                <a:latin typeface="Verdana" panose="020B0604030504040204" pitchFamily="34" charset="0"/>
              </a:rPr>
              <a:t> </a:t>
            </a:r>
            <a:r>
              <a:rPr lang="en-US" sz="3200" dirty="0" err="1" smtClean="0">
                <a:latin typeface="Verdana" panose="020B0604030504040204" pitchFamily="34" charset="0"/>
              </a:rPr>
              <a:t>Outputnya</a:t>
            </a:r>
            <a:r>
              <a:rPr lang="en-US" sz="3200" dirty="0" smtClean="0">
                <a:latin typeface="Verdana" panose="020B0604030504040204" pitchFamily="34" charset="0"/>
              </a:rPr>
              <a:t> </a:t>
            </a:r>
            <a:r>
              <a:rPr lang="en-US" sz="3200" dirty="0" err="1" smtClean="0">
                <a:latin typeface="Verdana" panose="020B0604030504040204" pitchFamily="34" charset="0"/>
              </a:rPr>
              <a:t>sebagai</a:t>
            </a:r>
            <a:r>
              <a:rPr lang="en-US" sz="3200" dirty="0" smtClean="0">
                <a:latin typeface="Verdana" panose="020B0604030504040204" pitchFamily="34" charset="0"/>
              </a:rPr>
              <a:t> </a:t>
            </a:r>
            <a:r>
              <a:rPr lang="en-US" sz="3200" dirty="0" err="1" smtClean="0">
                <a:latin typeface="Verdana" panose="020B0604030504040204" pitchFamily="34" charset="0"/>
              </a:rPr>
              <a:t>berikut</a:t>
            </a:r>
            <a:r>
              <a:rPr lang="en-US" sz="3200" dirty="0" smtClean="0">
                <a:latin typeface="Verdana" panose="020B0604030504040204" pitchFamily="34" charset="0"/>
              </a:rPr>
              <a:t>:</a:t>
            </a:r>
            <a:endParaRPr lang="en-US" sz="3200" dirty="0">
              <a:latin typeface="Verdana" panose="020B0604030504040204" pitchFamily="34" charset="0"/>
            </a:endParaRPr>
          </a:p>
          <a:p>
            <a:pPr>
              <a:lnSpc>
                <a:spcPct val="10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1252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3" y="282471"/>
            <a:ext cx="11879697" cy="98311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Casting Object </a:t>
            </a:r>
            <a:r>
              <a:rPr lang="en-US" dirty="0" err="1" smtClean="0">
                <a:solidFill>
                  <a:srgbClr val="0070C0"/>
                </a:solidFill>
              </a:rPr>
              <a:t>pada</a:t>
            </a:r>
            <a:r>
              <a:rPr lang="en-US" dirty="0" smtClean="0">
                <a:solidFill>
                  <a:srgbClr val="0070C0"/>
                </a:solidFill>
              </a:rPr>
              <a:t> Class </a:t>
            </a:r>
            <a:r>
              <a:rPr lang="en-US" dirty="0" err="1" smtClean="0">
                <a:solidFill>
                  <a:srgbClr val="0070C0"/>
                </a:solidFill>
              </a:rPr>
              <a:t>Induk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6773" y="1265582"/>
            <a:ext cx="10081989" cy="2243195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tabLst>
                <a:tab pos="10137775" algn="l"/>
              </a:tabLst>
            </a:pPr>
            <a:r>
              <a:rPr lang="en-US" sz="3000" dirty="0" err="1" smtClean="0"/>
              <a:t>Ketika</a:t>
            </a:r>
            <a:r>
              <a:rPr lang="en-US" sz="3000" dirty="0" smtClean="0"/>
              <a:t> </a:t>
            </a:r>
            <a:r>
              <a:rPr lang="en-US" sz="3000" dirty="0" err="1" smtClean="0"/>
              <a:t>kita</a:t>
            </a:r>
            <a:r>
              <a:rPr lang="en-US" sz="3000" dirty="0" smtClean="0"/>
              <a:t> </a:t>
            </a:r>
            <a:r>
              <a:rPr lang="en-US" sz="3000" dirty="0" err="1" smtClean="0"/>
              <a:t>meng</a:t>
            </a:r>
            <a:r>
              <a:rPr lang="en-US" sz="3000" dirty="0" smtClean="0"/>
              <a:t>-casting </a:t>
            </a:r>
            <a:r>
              <a:rPr lang="en-US" sz="3000" dirty="0" err="1" smtClean="0"/>
              <a:t>sebuah</a:t>
            </a:r>
            <a:r>
              <a:rPr lang="en-US" sz="3000" dirty="0" smtClean="0"/>
              <a:t> </a:t>
            </a:r>
            <a:r>
              <a:rPr lang="en-US" sz="3000" dirty="0" err="1" smtClean="0"/>
              <a:t>objek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Class </a:t>
            </a:r>
            <a:r>
              <a:rPr lang="en-US" sz="3000" dirty="0" err="1" smtClean="0"/>
              <a:t>Anak</a:t>
            </a:r>
            <a:r>
              <a:rPr lang="en-US" sz="3000" dirty="0" smtClean="0"/>
              <a:t>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dirty="0" err="1" smtClean="0"/>
              <a:t>Kelas</a:t>
            </a:r>
            <a:r>
              <a:rPr lang="en-US" sz="3000" dirty="0" smtClean="0"/>
              <a:t> </a:t>
            </a:r>
            <a:r>
              <a:rPr lang="en-US" sz="3000" dirty="0" err="1" smtClean="0"/>
              <a:t>Induk</a:t>
            </a:r>
            <a:r>
              <a:rPr lang="en-US" sz="3000" dirty="0"/>
              <a:t>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dilakukan</a:t>
            </a:r>
            <a:r>
              <a:rPr lang="en-US" sz="3000" dirty="0" smtClean="0"/>
              <a:t> </a:t>
            </a:r>
            <a:r>
              <a:rPr lang="en-US" sz="3000" dirty="0" err="1" smtClean="0"/>
              <a:t>secara</a:t>
            </a:r>
            <a:r>
              <a:rPr lang="en-US" sz="3000" dirty="0" smtClean="0"/>
              <a:t> </a:t>
            </a:r>
            <a:r>
              <a:rPr lang="en-US" sz="3000" dirty="0" err="1" smtClean="0"/>
              <a:t>langsung</a:t>
            </a:r>
            <a:r>
              <a:rPr lang="en-US" sz="3000" dirty="0" smtClean="0"/>
              <a:t> </a:t>
            </a:r>
            <a:r>
              <a:rPr lang="en-US" sz="3000" dirty="0" err="1" smtClean="0"/>
              <a:t>tanpa</a:t>
            </a:r>
            <a:r>
              <a:rPr lang="en-US" sz="3000" dirty="0" smtClean="0"/>
              <a:t> </a:t>
            </a:r>
            <a:r>
              <a:rPr lang="en-US" sz="3000" dirty="0" err="1" smtClean="0"/>
              <a:t>perlu</a:t>
            </a:r>
            <a:r>
              <a:rPr lang="en-US" sz="3000" dirty="0" smtClean="0"/>
              <a:t> </a:t>
            </a:r>
            <a:r>
              <a:rPr lang="en-US" sz="3000" dirty="0" err="1" smtClean="0"/>
              <a:t>memeriksa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tipe</a:t>
            </a:r>
            <a:r>
              <a:rPr lang="en-US" sz="3000" dirty="0" smtClean="0"/>
              <a:t> data </a:t>
            </a:r>
            <a:r>
              <a:rPr lang="en-US" sz="3000" dirty="0" err="1" smtClean="0"/>
              <a:t>tersbut</a:t>
            </a:r>
            <a:r>
              <a:rPr lang="en-US" sz="3000" dirty="0" smtClean="0"/>
              <a:t> </a:t>
            </a:r>
            <a:r>
              <a:rPr lang="en-US" sz="3000" dirty="0" err="1" smtClean="0"/>
              <a:t>serta</a:t>
            </a:r>
            <a:r>
              <a:rPr lang="en-US" sz="3000" dirty="0" smtClean="0"/>
              <a:t> </a:t>
            </a:r>
            <a:r>
              <a:rPr lang="en-US" sz="3000" dirty="0" err="1" smtClean="0"/>
              <a:t>tanpa</a:t>
            </a:r>
            <a:r>
              <a:rPr lang="en-US" sz="3000" dirty="0" smtClean="0"/>
              <a:t> </a:t>
            </a:r>
            <a:r>
              <a:rPr lang="en-US" sz="3000" dirty="0" err="1" smtClean="0"/>
              <a:t>menulis</a:t>
            </a:r>
            <a:r>
              <a:rPr lang="en-US" sz="3000" dirty="0" smtClean="0"/>
              <a:t> </a:t>
            </a:r>
            <a:r>
              <a:rPr lang="en-US" sz="3000" dirty="0" err="1" smtClean="0"/>
              <a:t>secara</a:t>
            </a:r>
            <a:r>
              <a:rPr lang="en-US" sz="3000" dirty="0" smtClean="0"/>
              <a:t> </a:t>
            </a:r>
            <a:r>
              <a:rPr lang="en-US" sz="3000" dirty="0" err="1" smtClean="0"/>
              <a:t>mutlak</a:t>
            </a:r>
            <a:r>
              <a:rPr lang="en-US" sz="3000" dirty="0" smtClean="0"/>
              <a:t> </a:t>
            </a:r>
            <a:r>
              <a:rPr lang="en-US" sz="3000" dirty="0" err="1" smtClean="0"/>
              <a:t>tipenya</a:t>
            </a:r>
            <a:r>
              <a:rPr lang="en-US" sz="3000" dirty="0" smtClean="0"/>
              <a:t>. </a:t>
            </a:r>
            <a:r>
              <a:rPr lang="en-US" sz="3000" dirty="0" err="1" smtClean="0"/>
              <a:t>Misalnya</a:t>
            </a:r>
            <a:r>
              <a:rPr lang="en-US" sz="3000" dirty="0" smtClean="0"/>
              <a:t> </a:t>
            </a:r>
            <a:r>
              <a:rPr lang="en-US" sz="3000" dirty="0" smtClean="0">
                <a:sym typeface="Wingdings" panose="05000000000000000000" pitchFamily="2" charset="2"/>
              </a:rPr>
              <a:t> </a:t>
            </a:r>
            <a:r>
              <a:rPr lang="en-US" sz="3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Person </a:t>
            </a:r>
            <a:r>
              <a:rPr lang="en-US" sz="30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objekPerson</a:t>
            </a:r>
            <a:r>
              <a:rPr lang="en-US" sz="3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= </a:t>
            </a:r>
            <a:r>
              <a:rPr lang="en-US" sz="30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objekMahasiswa</a:t>
            </a:r>
            <a:r>
              <a:rPr lang="en-US" sz="3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;</a:t>
            </a:r>
            <a:endParaRPr lang="en-US" sz="3000" b="1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0243083" y="1435617"/>
            <a:ext cx="1857678" cy="1366957"/>
            <a:chOff x="1800475" y="2830708"/>
            <a:chExt cx="1774174" cy="1605404"/>
          </a:xfrm>
        </p:grpSpPr>
        <p:grpSp>
          <p:nvGrpSpPr>
            <p:cNvPr id="8" name="Group 7"/>
            <p:cNvGrpSpPr/>
            <p:nvPr/>
          </p:nvGrpSpPr>
          <p:grpSpPr>
            <a:xfrm>
              <a:off x="1800475" y="2830708"/>
              <a:ext cx="1774174" cy="1605404"/>
              <a:chOff x="3758596" y="1516451"/>
              <a:chExt cx="2472266" cy="1605404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3758596" y="1516451"/>
                <a:ext cx="2472266" cy="453913"/>
              </a:xfrm>
              <a:prstGeom prst="roundRect">
                <a:avLst/>
              </a:prstGeom>
              <a:ln>
                <a:noFill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PERSON</a:t>
                </a:r>
                <a:endParaRPr lang="en-US" sz="2000" b="1" dirty="0"/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3758596" y="2667942"/>
                <a:ext cx="2472265" cy="453913"/>
              </a:xfrm>
              <a:prstGeom prst="roundRect">
                <a:avLst/>
              </a:prstGeom>
              <a:ln>
                <a:noFill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err="1" smtClean="0"/>
                  <a:t>Mahasiswa</a:t>
                </a:r>
                <a:endParaRPr lang="en-US" sz="2000" b="1" dirty="0"/>
              </a:p>
            </p:txBody>
          </p:sp>
          <p:cxnSp>
            <p:nvCxnSpPr>
              <p:cNvPr id="12" name="Elbow Connector 11"/>
              <p:cNvCxnSpPr>
                <a:stCxn id="9" idx="3"/>
                <a:endCxn id="11" idx="0"/>
              </p:cNvCxnSpPr>
              <p:nvPr/>
            </p:nvCxnSpPr>
            <p:spPr>
              <a:xfrm rot="16200000" flipH="1">
                <a:off x="4753571" y="2426781"/>
                <a:ext cx="482319" cy="3"/>
              </a:xfrm>
              <a:prstGeom prst="bentConnector3">
                <a:avLst>
                  <a:gd name="adj1" fmla="val 50000"/>
                </a:avLst>
              </a:prstGeom>
              <a:ln w="25400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Isosceles Triangle 8"/>
            <p:cNvSpPr/>
            <p:nvPr/>
          </p:nvSpPr>
          <p:spPr>
            <a:xfrm>
              <a:off x="2591499" y="3284621"/>
              <a:ext cx="192119" cy="215259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5172" y="4805907"/>
            <a:ext cx="7175176" cy="1745313"/>
          </a:xfrm>
          <a:prstGeom prst="rect">
            <a:avLst/>
          </a:prstGeom>
        </p:spPr>
      </p:pic>
      <p:sp>
        <p:nvSpPr>
          <p:cNvPr id="1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6773" y="3435369"/>
            <a:ext cx="11710135" cy="144753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en-US" sz="3000" dirty="0" err="1" smtClean="0"/>
              <a:t>Selain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kasus</a:t>
            </a:r>
            <a:r>
              <a:rPr lang="en-US" sz="3000" dirty="0" smtClean="0"/>
              <a:t> di </a:t>
            </a:r>
            <a:r>
              <a:rPr lang="en-US" sz="3000" dirty="0" err="1" smtClean="0"/>
              <a:t>atas</a:t>
            </a:r>
            <a:r>
              <a:rPr lang="en-US" sz="3000" dirty="0" smtClean="0"/>
              <a:t>, </a:t>
            </a:r>
            <a:r>
              <a:rPr lang="en-US" sz="3000" dirty="0" err="1" smtClean="0"/>
              <a:t>ketika</a:t>
            </a:r>
            <a:r>
              <a:rPr lang="en-US" sz="3000" dirty="0" smtClean="0"/>
              <a:t> </a:t>
            </a:r>
            <a:r>
              <a:rPr lang="en-US" sz="3000" dirty="0" err="1" smtClean="0"/>
              <a:t>kita</a:t>
            </a:r>
            <a:r>
              <a:rPr lang="en-US" sz="3000" dirty="0" smtClean="0"/>
              <a:t> </a:t>
            </a:r>
            <a:r>
              <a:rPr lang="en-US" sz="3000" dirty="0" err="1" smtClean="0"/>
              <a:t>ingin</a:t>
            </a:r>
            <a:r>
              <a:rPr lang="en-US" sz="3000" dirty="0" smtClean="0"/>
              <a:t> </a:t>
            </a:r>
            <a:r>
              <a:rPr lang="en-US" sz="3000" dirty="0" err="1" smtClean="0"/>
              <a:t>melakukan</a:t>
            </a:r>
            <a:r>
              <a:rPr lang="en-US" sz="3000" dirty="0" smtClean="0"/>
              <a:t> casting </a:t>
            </a:r>
            <a:r>
              <a:rPr lang="en-US" sz="3000" dirty="0" err="1" smtClean="0"/>
              <a:t>sebuah</a:t>
            </a:r>
            <a:r>
              <a:rPr lang="en-US" sz="3000" dirty="0" smtClean="0"/>
              <a:t> object </a:t>
            </a:r>
            <a:r>
              <a:rPr lang="en-US" sz="3000" dirty="0" err="1" smtClean="0"/>
              <a:t>maka</a:t>
            </a:r>
            <a:r>
              <a:rPr lang="en-US" sz="3000" dirty="0" smtClean="0"/>
              <a:t> </a:t>
            </a:r>
            <a:r>
              <a:rPr lang="en-US" sz="3000" dirty="0" err="1" smtClean="0"/>
              <a:t>harus</a:t>
            </a:r>
            <a:r>
              <a:rPr lang="en-US" sz="3000" dirty="0" smtClean="0"/>
              <a:t> </a:t>
            </a:r>
            <a:r>
              <a:rPr lang="en-US" sz="3000" dirty="0" err="1" smtClean="0"/>
              <a:t>memeriksa</a:t>
            </a:r>
            <a:r>
              <a:rPr lang="en-US" sz="3000" dirty="0" smtClean="0"/>
              <a:t> </a:t>
            </a:r>
            <a:r>
              <a:rPr lang="en-US" sz="3000" dirty="0" err="1" smtClean="0"/>
              <a:t>terlebih</a:t>
            </a:r>
            <a:r>
              <a:rPr lang="en-US" sz="3000" dirty="0" smtClean="0"/>
              <a:t> </a:t>
            </a:r>
            <a:r>
              <a:rPr lang="en-US" sz="3000" dirty="0" err="1" smtClean="0"/>
              <a:t>dahulu</a:t>
            </a:r>
            <a:r>
              <a:rPr lang="en-US" sz="3000" dirty="0" smtClean="0"/>
              <a:t> </a:t>
            </a:r>
            <a:r>
              <a:rPr lang="en-US" sz="3000" dirty="0" err="1" smtClean="0"/>
              <a:t>tipe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objek</a:t>
            </a:r>
            <a:r>
              <a:rPr lang="en-US" sz="3000" dirty="0" smtClean="0"/>
              <a:t> </a:t>
            </a:r>
            <a:r>
              <a:rPr lang="en-US" sz="3000" dirty="0" err="1" smtClean="0"/>
              <a:t>tersebut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menggunakan</a:t>
            </a:r>
            <a:r>
              <a:rPr lang="en-US" sz="3000" dirty="0" smtClean="0"/>
              <a:t> operator </a:t>
            </a:r>
            <a:r>
              <a:rPr lang="en-US" sz="3000" b="1" dirty="0" err="1" smtClean="0"/>
              <a:t>instanceof</a:t>
            </a:r>
            <a:r>
              <a:rPr lang="en-US" sz="3000" b="1" dirty="0" smtClean="0"/>
              <a:t> </a:t>
            </a:r>
            <a:r>
              <a:rPr lang="en-US" sz="3000" dirty="0" err="1" smtClean="0"/>
              <a:t>serta</a:t>
            </a:r>
            <a:r>
              <a:rPr lang="en-US" sz="3000" dirty="0" smtClean="0"/>
              <a:t> </a:t>
            </a:r>
            <a:r>
              <a:rPr lang="en-US" sz="3000" dirty="0" err="1" smtClean="0"/>
              <a:t>menulis</a:t>
            </a:r>
            <a:r>
              <a:rPr lang="en-US" sz="3000" dirty="0" smtClean="0"/>
              <a:t> </a:t>
            </a:r>
            <a:r>
              <a:rPr lang="en-US" sz="3000" dirty="0" err="1" smtClean="0"/>
              <a:t>secara</a:t>
            </a:r>
            <a:r>
              <a:rPr lang="en-US" sz="3000" dirty="0" smtClean="0"/>
              <a:t> </a:t>
            </a:r>
            <a:r>
              <a:rPr lang="en-US" sz="3000" dirty="0" err="1" smtClean="0"/>
              <a:t>mutlak</a:t>
            </a:r>
            <a:r>
              <a:rPr lang="en-US" sz="3000" dirty="0" smtClean="0"/>
              <a:t> </a:t>
            </a:r>
            <a:r>
              <a:rPr lang="en-US" sz="3000" dirty="0" err="1" smtClean="0"/>
              <a:t>tipe</a:t>
            </a:r>
            <a:r>
              <a:rPr lang="en-US" sz="3000" dirty="0" smtClean="0"/>
              <a:t> </a:t>
            </a:r>
            <a:r>
              <a:rPr lang="en-US" sz="3000" dirty="0" err="1" smtClean="0"/>
              <a:t>datanya</a:t>
            </a:r>
            <a:r>
              <a:rPr lang="en-US" sz="3000" b="1" dirty="0" smtClean="0"/>
              <a:t>: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21585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814725" y="1103243"/>
            <a:ext cx="10442807" cy="5120136"/>
            <a:chOff x="158932" y="1381538"/>
            <a:chExt cx="11754394" cy="5338500"/>
          </a:xfrm>
        </p:grpSpPr>
        <p:sp>
          <p:nvSpPr>
            <p:cNvPr id="7" name="Rounded Rectangle 6"/>
            <p:cNvSpPr/>
            <p:nvPr/>
          </p:nvSpPr>
          <p:spPr>
            <a:xfrm>
              <a:off x="158932" y="1676398"/>
              <a:ext cx="11754394" cy="5043640"/>
            </a:xfrm>
            <a:prstGeom prst="roundRect">
              <a:avLst>
                <a:gd name="adj" fmla="val 19648"/>
              </a:avLst>
            </a:prstGeom>
            <a:solidFill>
              <a:schemeClr val="accent3">
                <a:lumMod val="40000"/>
                <a:lumOff val="60000"/>
              </a:schemeClr>
            </a:solidFill>
            <a:ln/>
            <a:effectLst>
              <a:reflection blurRad="6350" stA="50000" endA="300" endPos="38500" dist="508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endParaRPr lang="en-US" sz="2400" dirty="0"/>
            </a:p>
            <a:p>
              <a:r>
                <a:rPr lang="en-US" sz="2400" dirty="0" err="1"/>
                <a:t>Dalam</a:t>
              </a:r>
              <a:r>
                <a:rPr lang="en-US" sz="2400" dirty="0"/>
                <a:t> </a:t>
              </a:r>
              <a:r>
                <a:rPr lang="en-US" sz="2400" dirty="0" err="1"/>
                <a:t>latihan</a:t>
              </a:r>
              <a:r>
                <a:rPr lang="en-US" sz="2400" dirty="0"/>
                <a:t> </a:t>
              </a:r>
              <a:r>
                <a:rPr lang="en-US" sz="2400" dirty="0" err="1"/>
                <a:t>ini</a:t>
              </a:r>
              <a:r>
                <a:rPr lang="en-US" sz="2400" dirty="0"/>
                <a:t>, </a:t>
              </a:r>
              <a:r>
                <a:rPr lang="en-US" sz="2400" dirty="0" err="1"/>
                <a:t>kita</a:t>
              </a:r>
              <a:r>
                <a:rPr lang="en-US" sz="2400" dirty="0"/>
                <a:t> </a:t>
              </a:r>
              <a:r>
                <a:rPr lang="en-US" sz="2400" dirty="0" err="1"/>
                <a:t>ingin</a:t>
              </a:r>
              <a:r>
                <a:rPr lang="en-US" sz="2400" dirty="0"/>
                <a:t> </a:t>
              </a:r>
              <a:r>
                <a:rPr lang="en-US" sz="2400" dirty="0" err="1"/>
                <a:t>untuk</a:t>
              </a:r>
              <a:r>
                <a:rPr lang="en-US" sz="2400" dirty="0"/>
                <a:t> </a:t>
              </a:r>
              <a:r>
                <a:rPr lang="en-US" sz="2400" dirty="0" err="1" smtClean="0"/>
                <a:t>membuat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sebuah</a:t>
              </a:r>
              <a:r>
                <a:rPr lang="en-US" sz="2400" dirty="0" smtClean="0"/>
                <a:t> program yang </a:t>
              </a:r>
              <a:r>
                <a:rPr lang="en-US" sz="2400" dirty="0" err="1" smtClean="0"/>
                <a:t>dapat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memberikan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informasi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tentang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dari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berbagai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sayuran</a:t>
              </a:r>
              <a:r>
                <a:rPr lang="en-US" sz="2400" dirty="0" smtClean="0"/>
                <a:t> yang </a:t>
              </a:r>
              <a:r>
                <a:rPr lang="en-US" sz="2400" dirty="0" err="1" smtClean="0"/>
                <a:t>sudah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dikelompokan</a:t>
              </a:r>
              <a:r>
                <a:rPr lang="en-US" sz="2400" dirty="0" smtClean="0"/>
                <a:t>. </a:t>
              </a:r>
              <a:r>
                <a:rPr lang="en-US" sz="2400" dirty="0" err="1" smtClean="0"/>
                <a:t>Buatlah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dengan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mengimplementasikan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konsep</a:t>
              </a:r>
              <a:r>
                <a:rPr lang="en-US" sz="2400" dirty="0" smtClean="0"/>
                <a:t> inheritance </a:t>
              </a:r>
              <a:r>
                <a:rPr lang="en-US" sz="2400" dirty="0" err="1" smtClean="0"/>
                <a:t>dan</a:t>
              </a:r>
              <a:r>
                <a:rPr lang="en-US" sz="2400" dirty="0" smtClean="0"/>
                <a:t> polymorphism. </a:t>
              </a:r>
              <a:r>
                <a:rPr lang="en-US" sz="2400" dirty="0" err="1" smtClean="0"/>
                <a:t>Untuk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menyelesaikan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kasus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ini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dengan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mengikuti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hirarki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sayuran</a:t>
              </a:r>
              <a:r>
                <a:rPr lang="en-US" sz="2400" dirty="0" smtClean="0"/>
                <a:t> di </a:t>
              </a:r>
              <a:r>
                <a:rPr lang="en-US" sz="2400" dirty="0" err="1" smtClean="0"/>
                <a:t>bawah</a:t>
              </a:r>
              <a:r>
                <a:rPr lang="en-US" sz="2400" dirty="0" smtClean="0"/>
                <a:t>. </a:t>
              </a:r>
              <a:r>
                <a:rPr lang="en-US" sz="2400" dirty="0" err="1" smtClean="0"/>
                <a:t>Cobalah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untuk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meng</a:t>
              </a:r>
              <a:r>
                <a:rPr lang="en-US" sz="2400" dirty="0" smtClean="0"/>
                <a:t>-override </a:t>
              </a:r>
              <a:r>
                <a:rPr lang="en-US" sz="2400" dirty="0" err="1" smtClean="0"/>
                <a:t>beberapa</a:t>
              </a:r>
              <a:r>
                <a:rPr lang="en-US" sz="2400" dirty="0" smtClean="0"/>
                <a:t> method yang </a:t>
              </a:r>
              <a:r>
                <a:rPr lang="en-US" sz="2400" dirty="0" err="1" smtClean="0"/>
                <a:t>ada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dalam</a:t>
              </a:r>
              <a:r>
                <a:rPr lang="en-US" sz="2400" dirty="0" smtClean="0"/>
                <a:t> superclass </a:t>
              </a:r>
              <a:r>
                <a:rPr lang="en-US" sz="2400" dirty="0" err="1" smtClean="0"/>
                <a:t>Sayuran</a:t>
              </a:r>
              <a:r>
                <a:rPr lang="en-US" sz="2400" dirty="0" smtClean="0"/>
                <a:t>.</a:t>
              </a:r>
              <a:endParaRPr lang="en-US" sz="2400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21279" y="1381538"/>
              <a:ext cx="4236318" cy="589720"/>
            </a:xfrm>
            <a:prstGeom prst="roundRect">
              <a:avLst>
                <a:gd name="adj" fmla="val 50000"/>
              </a:avLst>
            </a:prstGeom>
            <a:ln>
              <a:noFill/>
            </a:ln>
            <a:effectLst>
              <a:glow rad="63500">
                <a:schemeClr val="accent2">
                  <a:satMod val="175000"/>
                  <a:alpha val="40000"/>
                </a:schemeClr>
              </a:glow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LATIHAN 1 </a:t>
              </a:r>
              <a:endPara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934073" y="1506843"/>
              <a:ext cx="626600" cy="339110"/>
            </a:xfrm>
            <a:prstGeom prst="roundRect">
              <a:avLst>
                <a:gd name="adj" fmla="val 5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7310397" y="1506843"/>
              <a:ext cx="626600" cy="339110"/>
            </a:xfrm>
            <a:prstGeom prst="roundRect">
              <a:avLst>
                <a:gd name="adj" fmla="val 5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238233" y="4225684"/>
            <a:ext cx="7124130" cy="1615558"/>
            <a:chOff x="1978926" y="4498639"/>
            <a:chExt cx="7124130" cy="1615558"/>
          </a:xfrm>
        </p:grpSpPr>
        <p:sp>
          <p:nvSpPr>
            <p:cNvPr id="3" name="Oval 2"/>
            <p:cNvSpPr/>
            <p:nvPr/>
          </p:nvSpPr>
          <p:spPr>
            <a:xfrm>
              <a:off x="4425071" y="4498639"/>
              <a:ext cx="2290231" cy="503583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Sayuran</a:t>
              </a:r>
              <a:endParaRPr lang="en-US" b="1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1978926" y="5453269"/>
              <a:ext cx="2189700" cy="660928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SayuranDaun</a:t>
              </a:r>
              <a:endParaRPr lang="en-US" b="1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4357438" y="5453269"/>
              <a:ext cx="2425499" cy="660928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SayuranBatang</a:t>
              </a:r>
              <a:endParaRPr lang="en-US" b="1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6949333" y="5453268"/>
              <a:ext cx="2153723" cy="660929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SayuranBiji</a:t>
              </a:r>
              <a:endParaRPr lang="en-US" b="1" dirty="0"/>
            </a:p>
          </p:txBody>
        </p:sp>
        <p:cxnSp>
          <p:nvCxnSpPr>
            <p:cNvPr id="5" name="Elbow Connector 4"/>
            <p:cNvCxnSpPr>
              <a:stCxn id="3" idx="4"/>
              <a:endCxn id="11" idx="0"/>
            </p:cNvCxnSpPr>
            <p:nvPr/>
          </p:nvCxnSpPr>
          <p:spPr>
            <a:xfrm rot="5400000">
              <a:off x="4096459" y="3979540"/>
              <a:ext cx="451047" cy="2496411"/>
            </a:xfrm>
            <a:prstGeom prst="bentConnector3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3" idx="4"/>
              <a:endCxn id="12" idx="0"/>
            </p:cNvCxnSpPr>
            <p:nvPr/>
          </p:nvCxnSpPr>
          <p:spPr>
            <a:xfrm rot="16200000" flipH="1">
              <a:off x="5344664" y="5227744"/>
              <a:ext cx="451047" cy="1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3" idx="4"/>
              <a:endCxn id="13" idx="0"/>
            </p:cNvCxnSpPr>
            <p:nvPr/>
          </p:nvCxnSpPr>
          <p:spPr>
            <a:xfrm rot="16200000" flipH="1">
              <a:off x="6572668" y="3999741"/>
              <a:ext cx="451046" cy="2456008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52658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814725" y="1606825"/>
            <a:ext cx="10442807" cy="2869641"/>
            <a:chOff x="158932" y="1381538"/>
            <a:chExt cx="11754394" cy="3269975"/>
          </a:xfrm>
        </p:grpSpPr>
        <p:sp>
          <p:nvSpPr>
            <p:cNvPr id="7" name="Rounded Rectangle 6"/>
            <p:cNvSpPr/>
            <p:nvPr/>
          </p:nvSpPr>
          <p:spPr>
            <a:xfrm>
              <a:off x="158932" y="1676398"/>
              <a:ext cx="11754394" cy="2975115"/>
            </a:xfrm>
            <a:prstGeom prst="roundRect">
              <a:avLst>
                <a:gd name="adj" fmla="val 19648"/>
              </a:avLst>
            </a:prstGeom>
            <a:solidFill>
              <a:schemeClr val="accent3">
                <a:lumMod val="40000"/>
                <a:lumOff val="60000"/>
              </a:schemeClr>
            </a:solidFill>
            <a:ln/>
            <a:effectLst>
              <a:reflection blurRad="6350" stA="50000" endA="300" endPos="38500" dist="508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360000" rtlCol="0" anchor="t" anchorCtr="0"/>
            <a:lstStyle/>
            <a:p>
              <a:r>
                <a:rPr lang="en-US" sz="2400" dirty="0" err="1" smtClean="0"/>
                <a:t>Berdasarkan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Pada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Latihan</a:t>
              </a:r>
              <a:r>
                <a:rPr lang="en-US" sz="2400" dirty="0" smtClean="0"/>
                <a:t> 1. </a:t>
              </a:r>
              <a:r>
                <a:rPr lang="en-US" sz="2400" dirty="0" err="1" smtClean="0"/>
                <a:t>Buatlah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sebuah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kumpulan</a:t>
              </a:r>
              <a:r>
                <a:rPr lang="en-US" sz="2400" dirty="0" smtClean="0"/>
                <a:t> data </a:t>
              </a:r>
              <a:r>
                <a:rPr lang="en-US" sz="2400" dirty="0" err="1" smtClean="0"/>
                <a:t>sayuran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dengan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menggunakan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konsep</a:t>
              </a:r>
              <a:r>
                <a:rPr lang="en-US" sz="2400" dirty="0" smtClean="0"/>
                <a:t> Heterogeneous Collection. </a:t>
              </a:r>
              <a:r>
                <a:rPr lang="en-US" sz="2400" dirty="0" err="1" smtClean="0"/>
                <a:t>Dimana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ada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sebuah</a:t>
              </a:r>
              <a:r>
                <a:rPr lang="en-US" sz="2400" dirty="0" smtClean="0"/>
                <a:t> list </a:t>
              </a:r>
              <a:r>
                <a:rPr lang="en-US" sz="2400" dirty="0" err="1" smtClean="0"/>
                <a:t>Sayuran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dan</a:t>
              </a:r>
              <a:r>
                <a:rPr lang="en-US" sz="2400" dirty="0" smtClean="0"/>
                <a:t> di </a:t>
              </a:r>
              <a:r>
                <a:rPr lang="en-US" sz="2400" dirty="0" err="1" smtClean="0"/>
                <a:t>dalamnya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terdapat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Macam-macam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sayuran</a:t>
              </a:r>
              <a:endParaRPr lang="en-US" sz="2400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21279" y="1381538"/>
              <a:ext cx="4236318" cy="589720"/>
            </a:xfrm>
            <a:prstGeom prst="roundRect">
              <a:avLst>
                <a:gd name="adj" fmla="val 50000"/>
              </a:avLst>
            </a:prstGeom>
            <a:ln>
              <a:noFill/>
            </a:ln>
            <a:effectLst>
              <a:glow rad="63500">
                <a:schemeClr val="accent2">
                  <a:satMod val="175000"/>
                  <a:alpha val="40000"/>
                </a:schemeClr>
              </a:glow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LATIHAN 2 </a:t>
              </a:r>
              <a:endPara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934073" y="1506843"/>
              <a:ext cx="626600" cy="339110"/>
            </a:xfrm>
            <a:prstGeom prst="roundRect">
              <a:avLst>
                <a:gd name="adj" fmla="val 5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7310397" y="1506843"/>
              <a:ext cx="626600" cy="339110"/>
            </a:xfrm>
            <a:prstGeom prst="roundRect">
              <a:avLst>
                <a:gd name="adj" fmla="val 5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510075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ecagon 2"/>
          <p:cNvSpPr/>
          <p:nvPr/>
        </p:nvSpPr>
        <p:spPr>
          <a:xfrm>
            <a:off x="4495800" y="2133600"/>
            <a:ext cx="2743200" cy="2743200"/>
          </a:xfrm>
          <a:prstGeom prst="decagon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2"/>
                </a:solidFill>
                <a:latin typeface="Franklin Gothic Heavy" pitchFamily="34" charset="0"/>
              </a:rPr>
              <a:t>End</a:t>
            </a:r>
          </a:p>
          <a:p>
            <a:pPr algn="ctr"/>
            <a:r>
              <a:rPr lang="en-US" sz="4800" dirty="0">
                <a:solidFill>
                  <a:schemeClr val="tx2"/>
                </a:solidFill>
                <a:latin typeface="Franklin Gothic Heavy" pitchFamily="34" charset="0"/>
              </a:rPr>
              <a:t>Of</a:t>
            </a:r>
          </a:p>
          <a:p>
            <a:pPr algn="ctr"/>
            <a:r>
              <a:rPr lang="en-US" sz="4800" dirty="0">
                <a:solidFill>
                  <a:schemeClr val="tx2"/>
                </a:solidFill>
                <a:latin typeface="Franklin Gothic Heavy" pitchFamily="34" charset="0"/>
              </a:rPr>
              <a:t>Slide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587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542925" algn="l"/>
              </a:tabLst>
            </a:pPr>
            <a:r>
              <a:rPr lang="en-US" sz="3200" dirty="0" smtClean="0"/>
              <a:t>1.   </a:t>
            </a:r>
            <a:r>
              <a:rPr lang="en-US" sz="3200" dirty="0" err="1" smtClean="0"/>
              <a:t>Konsep</a:t>
            </a:r>
            <a:r>
              <a:rPr lang="en-US" sz="3200" dirty="0" smtClean="0"/>
              <a:t> Polymorphism (</a:t>
            </a:r>
            <a:r>
              <a:rPr lang="en-US" sz="3200" dirty="0" err="1" smtClean="0"/>
              <a:t>Banyak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050878"/>
            <a:ext cx="11864929" cy="5169300"/>
          </a:xfrm>
        </p:spPr>
        <p:txBody>
          <a:bodyPr>
            <a:noAutofit/>
          </a:bodyPr>
          <a:lstStyle/>
          <a:p>
            <a:pPr algn="just"/>
            <a:r>
              <a:rPr lang="en-US" sz="3000" dirty="0" err="1"/>
              <a:t>Polymorphisme</a:t>
            </a:r>
            <a:r>
              <a:rPr lang="en-US" sz="3000" dirty="0"/>
              <a:t> </a:t>
            </a:r>
            <a:r>
              <a:rPr lang="en-US" sz="3000" dirty="0" err="1"/>
              <a:t>bermakna</a:t>
            </a:r>
            <a:r>
              <a:rPr lang="en-US" sz="3000" dirty="0"/>
              <a:t> </a:t>
            </a:r>
            <a:r>
              <a:rPr lang="en-US" sz="3000" dirty="0" err="1"/>
              <a:t>sesuatu</a:t>
            </a:r>
            <a:r>
              <a:rPr lang="en-US" sz="3000" dirty="0"/>
              <a:t> yang </a:t>
            </a:r>
            <a:r>
              <a:rPr lang="en-US" sz="3000" dirty="0" err="1"/>
              <a:t>memiliki</a:t>
            </a:r>
            <a:r>
              <a:rPr lang="en-US" sz="3000" dirty="0"/>
              <a:t> </a:t>
            </a:r>
            <a:r>
              <a:rPr lang="en-US" sz="3000" dirty="0" err="1"/>
              <a:t>banyak</a:t>
            </a:r>
            <a:r>
              <a:rPr lang="en-US" sz="3000" dirty="0"/>
              <a:t> </a:t>
            </a:r>
            <a:r>
              <a:rPr lang="en-US" sz="3000" dirty="0" err="1"/>
              <a:t>bentuk</a:t>
            </a:r>
            <a:r>
              <a:rPr lang="en-US" sz="3000" dirty="0"/>
              <a:t>.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pemrograman</a:t>
            </a:r>
            <a:r>
              <a:rPr lang="en-US" sz="3000" dirty="0"/>
              <a:t> </a:t>
            </a:r>
            <a:r>
              <a:rPr lang="en-US" sz="3000" dirty="0" err="1"/>
              <a:t>istilah</a:t>
            </a:r>
            <a:r>
              <a:rPr lang="en-US" sz="3000" dirty="0"/>
              <a:t> </a:t>
            </a:r>
            <a:r>
              <a:rPr lang="en-US" sz="3000" dirty="0" err="1"/>
              <a:t>ini</a:t>
            </a:r>
            <a:r>
              <a:rPr lang="en-US" sz="3000" dirty="0"/>
              <a:t> </a:t>
            </a:r>
            <a:r>
              <a:rPr lang="en-US" sz="3000" dirty="0" err="1"/>
              <a:t>dapat</a:t>
            </a:r>
            <a:r>
              <a:rPr lang="en-US" sz="3000" dirty="0"/>
              <a:t> </a:t>
            </a:r>
            <a:r>
              <a:rPr lang="en-US" sz="3000" dirty="0" err="1"/>
              <a:t>diartikan</a:t>
            </a:r>
            <a:r>
              <a:rPr lang="en-US" sz="3000" dirty="0"/>
              <a:t> </a:t>
            </a:r>
            <a:r>
              <a:rPr lang="en-US" sz="3000" dirty="0" err="1"/>
              <a:t>sebagai</a:t>
            </a:r>
            <a:r>
              <a:rPr lang="en-US" sz="3000" dirty="0"/>
              <a:t> </a:t>
            </a:r>
            <a:r>
              <a:rPr lang="en-US" sz="3000" dirty="0" err="1"/>
              <a:t>modul</a:t>
            </a:r>
            <a:r>
              <a:rPr lang="en-US" sz="3000" dirty="0"/>
              <a:t> yang </a:t>
            </a:r>
            <a:r>
              <a:rPr lang="en-US" sz="3000" dirty="0" err="1"/>
              <a:t>memiliki</a:t>
            </a:r>
            <a:r>
              <a:rPr lang="en-US" sz="3000" dirty="0"/>
              <a:t> </a:t>
            </a:r>
            <a:r>
              <a:rPr lang="en-US" sz="3000" dirty="0" err="1"/>
              <a:t>nama</a:t>
            </a:r>
            <a:r>
              <a:rPr lang="en-US" sz="3000" dirty="0"/>
              <a:t> </a:t>
            </a:r>
            <a:r>
              <a:rPr lang="en-US" sz="3000" dirty="0" err="1"/>
              <a:t>sama</a:t>
            </a:r>
            <a:r>
              <a:rPr lang="en-US" sz="3000" dirty="0"/>
              <a:t>, </a:t>
            </a:r>
            <a:r>
              <a:rPr lang="en-US" sz="3000" dirty="0" err="1"/>
              <a:t>namun</a:t>
            </a:r>
            <a:r>
              <a:rPr lang="en-US" sz="3000" dirty="0"/>
              <a:t> </a:t>
            </a:r>
            <a:r>
              <a:rPr lang="en-US" sz="3000" dirty="0" err="1"/>
              <a:t>memiliki</a:t>
            </a:r>
            <a:r>
              <a:rPr lang="en-US" sz="3000" dirty="0"/>
              <a:t> </a:t>
            </a:r>
            <a:r>
              <a:rPr lang="en-US" sz="3000" dirty="0" err="1"/>
              <a:t>behaviuor</a:t>
            </a:r>
            <a:r>
              <a:rPr lang="en-US" sz="3000" dirty="0"/>
              <a:t> (</a:t>
            </a:r>
            <a:r>
              <a:rPr lang="en-US" sz="3000" dirty="0" err="1"/>
              <a:t>tingkah</a:t>
            </a:r>
            <a:r>
              <a:rPr lang="en-US" sz="3000" dirty="0"/>
              <a:t> </a:t>
            </a:r>
            <a:r>
              <a:rPr lang="en-US" sz="3000" dirty="0" err="1"/>
              <a:t>laku</a:t>
            </a:r>
            <a:r>
              <a:rPr lang="en-US" sz="3000" dirty="0"/>
              <a:t> yang </a:t>
            </a:r>
            <a:r>
              <a:rPr lang="en-US" sz="3000" dirty="0" err="1"/>
              <a:t>berbeda</a:t>
            </a:r>
            <a:r>
              <a:rPr lang="en-US" sz="3000" dirty="0"/>
              <a:t>) </a:t>
            </a:r>
            <a:r>
              <a:rPr lang="en-US" sz="3000" dirty="0" err="1"/>
              <a:t>sehingga</a:t>
            </a:r>
            <a:r>
              <a:rPr lang="en-US" sz="3000" dirty="0"/>
              <a:t> listing code </a:t>
            </a:r>
            <a:r>
              <a:rPr lang="en-US" sz="3000" dirty="0" err="1"/>
              <a:t>implementasinya</a:t>
            </a:r>
            <a:r>
              <a:rPr lang="en-US" sz="3000" dirty="0"/>
              <a:t> </a:t>
            </a:r>
            <a:r>
              <a:rPr lang="en-US" sz="3000" dirty="0" err="1" smtClean="0"/>
              <a:t>berbeda</a:t>
            </a:r>
            <a:r>
              <a:rPr lang="en-US" sz="3000" dirty="0" smtClean="0"/>
              <a:t>. </a:t>
            </a:r>
            <a:r>
              <a:rPr lang="en-US" sz="3000" dirty="0" err="1" smtClean="0"/>
              <a:t>Maksudnya</a:t>
            </a:r>
            <a:r>
              <a:rPr lang="en-US" sz="3000" dirty="0" smtClean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 smtClean="0"/>
              <a:t>nama</a:t>
            </a:r>
            <a:r>
              <a:rPr lang="en-US" sz="3000" dirty="0" smtClean="0"/>
              <a:t> method </a:t>
            </a:r>
            <a:r>
              <a:rPr lang="en-US" sz="3000" dirty="0"/>
              <a:t>yang </a:t>
            </a:r>
            <a:r>
              <a:rPr lang="en-US" sz="3000" dirty="0" err="1"/>
              <a:t>sama</a:t>
            </a:r>
            <a:r>
              <a:rPr lang="en-US" sz="3000" dirty="0"/>
              <a:t>, </a:t>
            </a:r>
            <a:r>
              <a:rPr lang="en-US" sz="3000" dirty="0" err="1"/>
              <a:t>kita</a:t>
            </a:r>
            <a:r>
              <a:rPr lang="en-US" sz="3000" dirty="0"/>
              <a:t> </a:t>
            </a:r>
            <a:r>
              <a:rPr lang="en-US" sz="3000" dirty="0" err="1"/>
              <a:t>bisa</a:t>
            </a:r>
            <a:r>
              <a:rPr lang="en-US" sz="3000" dirty="0"/>
              <a:t> </a:t>
            </a:r>
            <a:r>
              <a:rPr lang="en-US" sz="3000" dirty="0" err="1"/>
              <a:t>mendapatkan</a:t>
            </a:r>
            <a:r>
              <a:rPr lang="en-US" sz="3000" dirty="0"/>
              <a:t> </a:t>
            </a:r>
            <a:r>
              <a:rPr lang="en-US" sz="3000" dirty="0" err="1"/>
              <a:t>fungsi</a:t>
            </a:r>
            <a:r>
              <a:rPr lang="en-US" sz="3000" dirty="0"/>
              <a:t> yang </a:t>
            </a:r>
            <a:r>
              <a:rPr lang="en-US" sz="3000" dirty="0" err="1"/>
              <a:t>berbeda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Selain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membuat</a:t>
            </a:r>
            <a:r>
              <a:rPr lang="en-US" sz="3000" dirty="0" smtClean="0"/>
              <a:t> method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nama</a:t>
            </a:r>
            <a:r>
              <a:rPr lang="en-US" sz="3000" dirty="0" smtClean="0"/>
              <a:t> yang </a:t>
            </a:r>
            <a:r>
              <a:rPr lang="en-US" sz="3000" dirty="0" err="1" smtClean="0"/>
              <a:t>sama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sebuah</a:t>
            </a:r>
            <a:r>
              <a:rPr lang="en-US" sz="3000" dirty="0" smtClean="0"/>
              <a:t> class,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/>
              <a:t>Java </a:t>
            </a:r>
            <a:r>
              <a:rPr lang="en-US" sz="3000" dirty="0" err="1"/>
              <a:t>penerapan</a:t>
            </a:r>
            <a:r>
              <a:rPr lang="en-US" sz="3000" dirty="0"/>
              <a:t> </a:t>
            </a:r>
            <a:r>
              <a:rPr lang="en-US" sz="3000" i="1" dirty="0"/>
              <a:t>polymorphism</a:t>
            </a:r>
            <a:r>
              <a:rPr lang="en-US" sz="3000" dirty="0"/>
              <a:t> </a:t>
            </a:r>
            <a:r>
              <a:rPr lang="en-US" sz="3000" dirty="0" err="1"/>
              <a:t>dapat</a:t>
            </a:r>
            <a:r>
              <a:rPr lang="en-US" sz="3000" dirty="0"/>
              <a:t> </a:t>
            </a:r>
            <a:r>
              <a:rPr lang="en-US" sz="3000" dirty="0" err="1"/>
              <a:t>dilakukan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3 </a:t>
            </a:r>
            <a:r>
              <a:rPr lang="en-US" sz="3000" dirty="0" err="1"/>
              <a:t>cara</a:t>
            </a:r>
            <a:r>
              <a:rPr lang="en-US" sz="3000" dirty="0"/>
              <a:t> </a:t>
            </a:r>
            <a:r>
              <a:rPr lang="en-US" sz="3000" dirty="0" err="1"/>
              <a:t>yaitu</a:t>
            </a:r>
            <a:r>
              <a:rPr lang="en-US" sz="3000" dirty="0"/>
              <a:t>:</a:t>
            </a:r>
          </a:p>
          <a:p>
            <a:pPr marL="982663" indent="-457200">
              <a:buFont typeface="+mj-lt"/>
              <a:buAutoNum type="arabicParenR"/>
            </a:pPr>
            <a:r>
              <a:rPr lang="en-US" sz="3000" dirty="0" err="1"/>
              <a:t>Meng</a:t>
            </a:r>
            <a:r>
              <a:rPr lang="en-US" sz="3000" dirty="0"/>
              <a:t>-override method </a:t>
            </a:r>
            <a:r>
              <a:rPr lang="en-US" sz="3000" dirty="0" err="1"/>
              <a:t>dari</a:t>
            </a:r>
            <a:r>
              <a:rPr lang="en-US" sz="3000" dirty="0"/>
              <a:t> super class</a:t>
            </a:r>
          </a:p>
          <a:p>
            <a:pPr marL="982663" indent="-457200">
              <a:buFont typeface="+mj-lt"/>
              <a:buAutoNum type="arabicParenR"/>
            </a:pPr>
            <a:r>
              <a:rPr lang="en-US" sz="3000" dirty="0" err="1" smtClean="0"/>
              <a:t>Mengimplementasikan</a:t>
            </a:r>
            <a:r>
              <a:rPr lang="en-US" sz="3000" dirty="0" smtClean="0"/>
              <a:t> </a:t>
            </a:r>
            <a:r>
              <a:rPr lang="en-US" sz="3000" dirty="0"/>
              <a:t>abstract class</a:t>
            </a:r>
          </a:p>
          <a:p>
            <a:pPr marL="982663" indent="-457200">
              <a:buFont typeface="+mj-lt"/>
              <a:buAutoNum type="arabicParenR"/>
            </a:pPr>
            <a:r>
              <a:rPr lang="en-US" sz="3000" dirty="0" err="1"/>
              <a:t>Mengimplementasikan</a:t>
            </a:r>
            <a:r>
              <a:rPr lang="en-US" sz="3000" dirty="0"/>
              <a:t> interface.</a:t>
            </a:r>
          </a:p>
          <a:p>
            <a:pPr algn="just"/>
            <a:endParaRPr lang="en-US" sz="3000" dirty="0" smtClean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8035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Contoh</a:t>
            </a:r>
            <a:r>
              <a:rPr lang="en-US" dirty="0">
                <a:solidFill>
                  <a:srgbClr val="0070C0"/>
                </a:solidFill>
              </a:rPr>
              <a:t> Polymorphism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722" y="1110344"/>
            <a:ext cx="5430060" cy="5323588"/>
          </a:xfrm>
        </p:spPr>
      </p:pic>
    </p:spTree>
    <p:extLst>
      <p:ext uri="{BB962C8B-B14F-4D97-AF65-F5344CB8AC3E}">
        <p14:creationId xmlns:p14="http://schemas.microsoft.com/office/powerpoint/2010/main" val="1658996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Contoh</a:t>
            </a:r>
            <a:r>
              <a:rPr lang="en-US" dirty="0" smtClean="0">
                <a:solidFill>
                  <a:srgbClr val="0070C0"/>
                </a:solidFill>
              </a:rPr>
              <a:t> Polymorphism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58931" y="987531"/>
            <a:ext cx="11949409" cy="1774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err="1"/>
              <a:t>Sebagai</a:t>
            </a:r>
            <a:r>
              <a:rPr lang="en-US" sz="3000" dirty="0"/>
              <a:t> </a:t>
            </a:r>
            <a:r>
              <a:rPr lang="en-US" sz="3000" dirty="0" err="1"/>
              <a:t>contoh</a:t>
            </a:r>
            <a:r>
              <a:rPr lang="en-US" sz="3000" dirty="0"/>
              <a:t> </a:t>
            </a:r>
            <a:r>
              <a:rPr lang="en-US" sz="3000" dirty="0" err="1"/>
              <a:t>terdapat</a:t>
            </a:r>
            <a:r>
              <a:rPr lang="en-US" sz="3000" dirty="0"/>
              <a:t> super class </a:t>
            </a:r>
            <a:r>
              <a:rPr lang="en-US" sz="3000" dirty="0" err="1"/>
              <a:t>bernama</a:t>
            </a:r>
            <a:r>
              <a:rPr lang="en-US" sz="3000" dirty="0"/>
              <a:t> Message,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terdapat</a:t>
            </a:r>
            <a:r>
              <a:rPr lang="en-US" sz="3000" dirty="0"/>
              <a:t> 3 sub class </a:t>
            </a:r>
            <a:r>
              <a:rPr lang="en-US" sz="3000" dirty="0" err="1"/>
              <a:t>turunan</a:t>
            </a:r>
            <a:r>
              <a:rPr lang="en-US" sz="3000" dirty="0"/>
              <a:t>  (inheritance) </a:t>
            </a:r>
            <a:r>
              <a:rPr lang="en-US" sz="3000" dirty="0" err="1"/>
              <a:t>dari</a:t>
            </a:r>
            <a:r>
              <a:rPr lang="en-US" sz="3000" dirty="0"/>
              <a:t> class Message </a:t>
            </a:r>
            <a:r>
              <a:rPr lang="en-US" sz="3000" dirty="0" err="1"/>
              <a:t>yaitu</a:t>
            </a:r>
            <a:r>
              <a:rPr lang="en-US" sz="3000" dirty="0"/>
              <a:t> class </a:t>
            </a:r>
            <a:r>
              <a:rPr lang="en-US" sz="3000" dirty="0" err="1"/>
              <a:t>MailMessage</a:t>
            </a:r>
            <a:r>
              <a:rPr lang="en-US" sz="3000" dirty="0"/>
              <a:t>, </a:t>
            </a:r>
            <a:r>
              <a:rPr lang="en-US" sz="3000" dirty="0" err="1" smtClean="0"/>
              <a:t>FaxMessage</a:t>
            </a:r>
            <a:r>
              <a:rPr lang="en-US" sz="3000" dirty="0" smtClean="0"/>
              <a:t> </a:t>
            </a:r>
            <a:r>
              <a:rPr lang="en-US" sz="3000" dirty="0" err="1" smtClean="0"/>
              <a:t>serta</a:t>
            </a:r>
            <a:r>
              <a:rPr lang="en-US" sz="3000" dirty="0" smtClean="0"/>
              <a:t> </a:t>
            </a:r>
            <a:r>
              <a:rPr lang="en-US" sz="3000" dirty="0" err="1" smtClean="0"/>
              <a:t>VoiceMessage</a:t>
            </a:r>
            <a:r>
              <a:rPr lang="en-US" sz="3000" dirty="0" smtClean="0"/>
              <a:t>. </a:t>
            </a:r>
            <a:r>
              <a:rPr lang="en-US" sz="3000" dirty="0" err="1"/>
              <a:t>Ketika</a:t>
            </a:r>
            <a:r>
              <a:rPr lang="en-US" sz="3000" dirty="0"/>
              <a:t> programmer </a:t>
            </a:r>
            <a:r>
              <a:rPr lang="en-US" sz="3000" dirty="0" err="1"/>
              <a:t>memanggil</a:t>
            </a:r>
            <a:r>
              <a:rPr lang="en-US" sz="3000" dirty="0"/>
              <a:t> method </a:t>
            </a:r>
            <a:r>
              <a:rPr lang="en-US" sz="3000" dirty="0" err="1"/>
              <a:t>SendMessage</a:t>
            </a:r>
            <a:r>
              <a:rPr lang="en-US" sz="3000" dirty="0"/>
              <a:t> </a:t>
            </a:r>
            <a:r>
              <a:rPr lang="en-US" sz="3000" dirty="0" err="1"/>
              <a:t>pada</a:t>
            </a:r>
            <a:r>
              <a:rPr lang="en-US" sz="3000" dirty="0"/>
              <a:t> 3 </a:t>
            </a:r>
            <a:r>
              <a:rPr lang="en-US" sz="3000" dirty="0" err="1"/>
              <a:t>kelas</a:t>
            </a:r>
            <a:r>
              <a:rPr lang="en-US" sz="3000" dirty="0"/>
              <a:t> </a:t>
            </a:r>
            <a:r>
              <a:rPr lang="en-US" sz="3000" dirty="0" err="1"/>
              <a:t>tersebut</a:t>
            </a:r>
            <a:r>
              <a:rPr lang="en-US" sz="3000" dirty="0"/>
              <a:t>, </a:t>
            </a:r>
            <a:r>
              <a:rPr lang="en-US" sz="3000" dirty="0" err="1"/>
              <a:t>ketiga</a:t>
            </a:r>
            <a:r>
              <a:rPr lang="en-US" sz="3000" dirty="0"/>
              <a:t> </a:t>
            </a:r>
            <a:r>
              <a:rPr lang="en-US" sz="3000" dirty="0" err="1"/>
              <a:t>obyek</a:t>
            </a:r>
            <a:r>
              <a:rPr lang="en-US" sz="3000" dirty="0"/>
              <a:t> </a:t>
            </a:r>
            <a:r>
              <a:rPr lang="en-US" sz="3000" dirty="0" err="1"/>
              <a:t>tersebut</a:t>
            </a:r>
            <a:r>
              <a:rPr lang="en-US" sz="3000" dirty="0"/>
              <a:t> </a:t>
            </a:r>
            <a:r>
              <a:rPr lang="en-US" sz="3000" dirty="0" err="1"/>
              <a:t>memang</a:t>
            </a:r>
            <a:r>
              <a:rPr lang="en-US" sz="3000" dirty="0"/>
              <a:t> </a:t>
            </a:r>
            <a:r>
              <a:rPr lang="en-US" sz="3000" dirty="0" err="1"/>
              <a:t>benar</a:t>
            </a:r>
            <a:r>
              <a:rPr lang="en-US" sz="3000" dirty="0"/>
              <a:t> </a:t>
            </a:r>
            <a:r>
              <a:rPr lang="en-US" sz="3000" dirty="0" err="1"/>
              <a:t>akan</a:t>
            </a:r>
            <a:r>
              <a:rPr lang="en-US" sz="3000" dirty="0"/>
              <a:t> </a:t>
            </a:r>
            <a:r>
              <a:rPr lang="en-US" sz="3000" dirty="0" err="1"/>
              <a:t>mengirim</a:t>
            </a:r>
            <a:r>
              <a:rPr lang="en-US" sz="3000" dirty="0"/>
              <a:t> </a:t>
            </a:r>
            <a:r>
              <a:rPr lang="en-US" sz="3000" dirty="0" err="1"/>
              <a:t>pesan</a:t>
            </a:r>
            <a:r>
              <a:rPr lang="en-US" sz="3000" dirty="0"/>
              <a:t> </a:t>
            </a:r>
            <a:r>
              <a:rPr lang="en-US" sz="3000" dirty="0" err="1"/>
              <a:t>tetapi</a:t>
            </a:r>
            <a:r>
              <a:rPr lang="en-US" sz="3000" dirty="0"/>
              <a:t> </a:t>
            </a:r>
            <a:r>
              <a:rPr lang="en-US" sz="3000" dirty="0" err="1"/>
              <a:t>dilakukan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cara</a:t>
            </a:r>
            <a:r>
              <a:rPr lang="en-US" sz="3000" dirty="0"/>
              <a:t> yang </a:t>
            </a:r>
            <a:r>
              <a:rPr lang="en-US" sz="3000" dirty="0" err="1"/>
              <a:t>berbeda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spesifik</a:t>
            </a:r>
            <a:endParaRPr lang="en-US" sz="3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740" y="3330236"/>
            <a:ext cx="1185472" cy="10654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205" y="4964266"/>
            <a:ext cx="2002252" cy="132758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141" y="4830603"/>
            <a:ext cx="1516071" cy="160647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65" y="4917006"/>
            <a:ext cx="1619819" cy="1461955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12500"/>
          </a:effectLst>
        </p:spPr>
      </p:pic>
      <p:cxnSp>
        <p:nvCxnSpPr>
          <p:cNvPr id="14" name="Straight Connector 13"/>
          <p:cNvCxnSpPr>
            <a:stCxn id="7" idx="2"/>
            <a:endCxn id="10" idx="7"/>
          </p:cNvCxnSpPr>
          <p:nvPr/>
        </p:nvCxnSpPr>
        <p:spPr>
          <a:xfrm flipH="1">
            <a:off x="1736567" y="4395660"/>
            <a:ext cx="1846909" cy="7354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2"/>
            <a:endCxn id="9" idx="0"/>
          </p:cNvCxnSpPr>
          <p:nvPr/>
        </p:nvCxnSpPr>
        <p:spPr>
          <a:xfrm flipH="1">
            <a:off x="3418177" y="4395660"/>
            <a:ext cx="165299" cy="4349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2"/>
            <a:endCxn id="8" idx="1"/>
          </p:cNvCxnSpPr>
          <p:nvPr/>
        </p:nvCxnSpPr>
        <p:spPr>
          <a:xfrm>
            <a:off x="3583476" y="4395660"/>
            <a:ext cx="1353952" cy="7630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Callout 21"/>
          <p:cNvSpPr/>
          <p:nvPr/>
        </p:nvSpPr>
        <p:spPr>
          <a:xfrm>
            <a:off x="5361612" y="3330236"/>
            <a:ext cx="4053385" cy="996287"/>
          </a:xfrm>
          <a:prstGeom prst="wedgeEllipseCallout">
            <a:avLst>
              <a:gd name="adj1" fmla="val -80092"/>
              <a:gd name="adj2" fmla="val -15582"/>
            </a:avLst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SendMessage</a:t>
            </a:r>
            <a:r>
              <a:rPr lang="en-US" sz="2800" b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()</a:t>
            </a:r>
            <a:endParaRPr lang="en-US" sz="28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90423" y="3199387"/>
            <a:ext cx="1037230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10000" b="1" dirty="0" smtClean="0">
                <a:ln w="38100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anose="020B0A04020102020204" pitchFamily="34" charset="0"/>
              </a:rPr>
              <a:t>?</a:t>
            </a:r>
            <a:endParaRPr lang="en-US" sz="10000" b="1" dirty="0">
              <a:ln w="38100">
                <a:solidFill>
                  <a:schemeClr val="bg1"/>
                </a:solidFill>
              </a:ln>
              <a:solidFill>
                <a:srgbClr val="C00000"/>
              </a:solidFill>
              <a:effectLst>
                <a:reflection blurRad="6350" stA="55000" endA="300" endPos="45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511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Polymorphism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1" y="1187355"/>
            <a:ext cx="8985809" cy="528034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dirty="0"/>
              <a:t>• </a:t>
            </a:r>
            <a:r>
              <a:rPr lang="en-US" sz="3000" dirty="0" err="1"/>
              <a:t>Perhatikan</a:t>
            </a:r>
            <a:r>
              <a:rPr lang="en-US" sz="3000" dirty="0"/>
              <a:t> diagram </a:t>
            </a:r>
            <a:r>
              <a:rPr lang="en-US" sz="3000" dirty="0" err="1"/>
              <a:t>kelas</a:t>
            </a:r>
            <a:r>
              <a:rPr lang="en-US" sz="3000" dirty="0"/>
              <a:t> </a:t>
            </a:r>
            <a:r>
              <a:rPr lang="en-US" sz="3000" dirty="0" err="1"/>
              <a:t>pewarisan</a:t>
            </a:r>
            <a:r>
              <a:rPr lang="en-US" sz="3000" dirty="0"/>
              <a:t> </a:t>
            </a:r>
            <a:r>
              <a:rPr lang="en-US" sz="3000" dirty="0" smtClean="0"/>
              <a:t>di </a:t>
            </a:r>
            <a:r>
              <a:rPr lang="en-US" sz="3000" dirty="0" err="1" smtClean="0"/>
              <a:t>samping</a:t>
            </a:r>
            <a:r>
              <a:rPr lang="en-US" sz="3000" dirty="0" smtClean="0"/>
              <a:t>. </a:t>
            </a:r>
            <a:r>
              <a:rPr lang="en-US" sz="3000" dirty="0"/>
              <a:t>Kita </a:t>
            </a:r>
            <a:r>
              <a:rPr lang="en-US" sz="3000" dirty="0" err="1"/>
              <a:t>bisa</a:t>
            </a:r>
            <a:r>
              <a:rPr lang="en-US" sz="3000" dirty="0"/>
              <a:t> </a:t>
            </a:r>
            <a:r>
              <a:rPr lang="en-US" sz="3000" dirty="0" err="1"/>
              <a:t>membuat</a:t>
            </a:r>
            <a:r>
              <a:rPr lang="en-US" sz="3000" dirty="0"/>
              <a:t> </a:t>
            </a:r>
            <a:r>
              <a:rPr lang="en-US" sz="3000" dirty="0" err="1"/>
              <a:t>sebuah</a:t>
            </a:r>
            <a:r>
              <a:rPr lang="en-US" sz="3000" dirty="0"/>
              <a:t> </a:t>
            </a:r>
            <a:r>
              <a:rPr lang="en-US" sz="3000" dirty="0" err="1"/>
              <a:t>obyek</a:t>
            </a:r>
            <a:r>
              <a:rPr lang="en-US" sz="3000" dirty="0"/>
              <a:t> </a:t>
            </a:r>
            <a:r>
              <a:rPr lang="en-US" sz="3000" dirty="0" err="1" smtClean="0"/>
              <a:t>Mahasiswa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/>
              <a:t>tipe</a:t>
            </a:r>
            <a:r>
              <a:rPr lang="en-US" sz="3000" dirty="0"/>
              <a:t> class </a:t>
            </a:r>
            <a:r>
              <a:rPr lang="en-US" sz="3000" dirty="0" smtClean="0"/>
              <a:t>Person</a:t>
            </a:r>
            <a:endParaRPr lang="en-US" sz="3000" dirty="0"/>
          </a:p>
          <a:p>
            <a:pPr>
              <a:buNone/>
            </a:pPr>
            <a:r>
              <a:rPr lang="en-US" sz="3000" dirty="0"/>
              <a:t>	</a:t>
            </a:r>
            <a:r>
              <a:rPr lang="en-US" sz="3000" dirty="0">
                <a:sym typeface="Wingdings" panose="05000000000000000000" pitchFamily="2" charset="2"/>
              </a:rPr>
              <a:t> </a:t>
            </a:r>
            <a:r>
              <a:rPr lang="en-US" sz="3000" dirty="0" err="1">
                <a:sym typeface="Wingdings" panose="05000000000000000000" pitchFamily="2" charset="2"/>
              </a:rPr>
              <a:t>setiap</a:t>
            </a:r>
            <a:r>
              <a:rPr lang="en-US" sz="3000" dirty="0">
                <a:sym typeface="Wingdings" panose="05000000000000000000" pitchFamily="2" charset="2"/>
              </a:rPr>
              <a:t> </a:t>
            </a:r>
            <a:r>
              <a:rPr lang="en-US" sz="3000" dirty="0" err="1">
                <a:sym typeface="Wingdings" panose="05000000000000000000" pitchFamily="2" charset="2"/>
              </a:rPr>
              <a:t>operasi</a:t>
            </a:r>
            <a:r>
              <a:rPr lang="en-US" sz="3000" dirty="0">
                <a:sym typeface="Wingdings" panose="05000000000000000000" pitchFamily="2" charset="2"/>
              </a:rPr>
              <a:t> (method) yang </a:t>
            </a:r>
            <a:r>
              <a:rPr lang="en-US" sz="3000" dirty="0" err="1">
                <a:sym typeface="Wingdings" panose="05000000000000000000" pitchFamily="2" charset="2"/>
              </a:rPr>
              <a:t>berlaku</a:t>
            </a:r>
            <a:r>
              <a:rPr lang="en-US" sz="3000" dirty="0">
                <a:sym typeface="Wingdings" panose="05000000000000000000" pitchFamily="2" charset="2"/>
              </a:rPr>
              <a:t> di </a:t>
            </a:r>
            <a:r>
              <a:rPr lang="en-US" sz="3000" dirty="0" err="1">
                <a:sym typeface="Wingdings" panose="05000000000000000000" pitchFamily="2" charset="2"/>
              </a:rPr>
              <a:t>dalam</a:t>
            </a:r>
            <a:r>
              <a:rPr lang="en-US" sz="3000" dirty="0">
                <a:sym typeface="Wingdings" panose="05000000000000000000" pitchFamily="2" charset="2"/>
              </a:rPr>
              <a:t> class </a:t>
            </a:r>
            <a:r>
              <a:rPr lang="en-US" sz="3000" dirty="0" smtClean="0">
                <a:sym typeface="Wingdings" panose="05000000000000000000" pitchFamily="2" charset="2"/>
              </a:rPr>
              <a:t>Person </a:t>
            </a:r>
            <a:r>
              <a:rPr lang="en-US" sz="3000" dirty="0" err="1" smtClean="0">
                <a:sym typeface="Wingdings" panose="05000000000000000000" pitchFamily="2" charset="2"/>
              </a:rPr>
              <a:t>juga</a:t>
            </a:r>
            <a:r>
              <a:rPr lang="en-US" sz="3000" dirty="0" smtClean="0">
                <a:sym typeface="Wingdings" panose="05000000000000000000" pitchFamily="2" charset="2"/>
              </a:rPr>
              <a:t> </a:t>
            </a:r>
            <a:r>
              <a:rPr lang="en-US" sz="3000" dirty="0" err="1">
                <a:sym typeface="Wingdings" panose="05000000000000000000" pitchFamily="2" charset="2"/>
              </a:rPr>
              <a:t>berlaku</a:t>
            </a:r>
            <a:r>
              <a:rPr lang="en-US" sz="3000" dirty="0">
                <a:sym typeface="Wingdings" panose="05000000000000000000" pitchFamily="2" charset="2"/>
              </a:rPr>
              <a:t> di class </a:t>
            </a:r>
            <a:r>
              <a:rPr lang="en-US" sz="3000" dirty="0" err="1" smtClean="0">
                <a:sym typeface="Wingdings" panose="05000000000000000000" pitchFamily="2" charset="2"/>
              </a:rPr>
              <a:t>Mahasiswa</a:t>
            </a:r>
            <a:r>
              <a:rPr lang="en-US" sz="3000" dirty="0" smtClean="0">
                <a:sym typeface="Wingdings" panose="05000000000000000000" pitchFamily="2" charset="2"/>
              </a:rPr>
              <a:t>.</a:t>
            </a:r>
            <a:endParaRPr lang="en-US" sz="3000" dirty="0"/>
          </a:p>
          <a:p>
            <a:r>
              <a:rPr lang="en-US" sz="3000" dirty="0" err="1"/>
              <a:t>Suatu</a:t>
            </a:r>
            <a:r>
              <a:rPr lang="en-US" sz="3000" dirty="0"/>
              <a:t> </a:t>
            </a:r>
            <a:r>
              <a:rPr lang="en-US" sz="3000" dirty="0" err="1"/>
              <a:t>obyek</a:t>
            </a:r>
            <a:r>
              <a:rPr lang="en-US" sz="3000" dirty="0"/>
              <a:t> </a:t>
            </a:r>
            <a:r>
              <a:rPr lang="en-US" sz="3000" dirty="0" err="1"/>
              <a:t>hanya</a:t>
            </a:r>
            <a:r>
              <a:rPr lang="en-US" sz="3000" dirty="0"/>
              <a:t> </a:t>
            </a:r>
            <a:r>
              <a:rPr lang="en-US" sz="3000" dirty="0" err="1"/>
              <a:t>mungkin</a:t>
            </a:r>
            <a:r>
              <a:rPr lang="en-US" sz="3000" dirty="0"/>
              <a:t> </a:t>
            </a:r>
            <a:r>
              <a:rPr lang="en-US" sz="3000" dirty="0" err="1"/>
              <a:t>berada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satu</a:t>
            </a:r>
            <a:r>
              <a:rPr lang="en-US" sz="3000" dirty="0"/>
              <a:t> </a:t>
            </a:r>
            <a:r>
              <a:rPr lang="en-US" sz="3000" dirty="0" err="1"/>
              <a:t>bentuk</a:t>
            </a:r>
            <a:r>
              <a:rPr lang="en-US" sz="3000" dirty="0"/>
              <a:t> </a:t>
            </a:r>
            <a:r>
              <a:rPr lang="en-US" sz="3000" dirty="0" err="1"/>
              <a:t>tertentu</a:t>
            </a:r>
            <a:r>
              <a:rPr lang="en-US" sz="3000" dirty="0"/>
              <a:t>. </a:t>
            </a:r>
            <a:r>
              <a:rPr lang="en-US" sz="3000" dirty="0" err="1"/>
              <a:t>Tetapi</a:t>
            </a:r>
            <a:r>
              <a:rPr lang="en-US" sz="3000" dirty="0"/>
              <a:t> </a:t>
            </a:r>
            <a:r>
              <a:rPr lang="en-US" sz="3000" dirty="0" err="1"/>
              <a:t>suatu</a:t>
            </a:r>
            <a:r>
              <a:rPr lang="en-US" sz="3000" dirty="0"/>
              <a:t> </a:t>
            </a:r>
            <a:r>
              <a:rPr lang="en-US" sz="3000" dirty="0" err="1"/>
              <a:t>variabel</a:t>
            </a:r>
            <a:r>
              <a:rPr lang="en-US" sz="3000" dirty="0"/>
              <a:t> </a:t>
            </a:r>
            <a:r>
              <a:rPr lang="en-US" sz="3000" dirty="0" smtClean="0"/>
              <a:t>reference </a:t>
            </a:r>
            <a:r>
              <a:rPr lang="en-US" sz="3000" dirty="0" err="1"/>
              <a:t>dapat</a:t>
            </a:r>
            <a:r>
              <a:rPr lang="en-US" sz="3000" dirty="0"/>
              <a:t> </a:t>
            </a:r>
            <a:r>
              <a:rPr lang="en-US" sz="3000" dirty="0" err="1"/>
              <a:t>merujuk</a:t>
            </a:r>
            <a:r>
              <a:rPr lang="en-US" sz="3000" dirty="0"/>
              <a:t> </a:t>
            </a:r>
            <a:r>
              <a:rPr lang="en-US" sz="3000" dirty="0" err="1"/>
              <a:t>ke</a:t>
            </a:r>
            <a:r>
              <a:rPr lang="en-US" sz="3000" dirty="0"/>
              <a:t> </a:t>
            </a:r>
            <a:r>
              <a:rPr lang="en-US" sz="3000" dirty="0" err="1"/>
              <a:t>obyek-obyek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berbagai</a:t>
            </a:r>
            <a:r>
              <a:rPr lang="en-US" sz="3000" dirty="0"/>
              <a:t> </a:t>
            </a:r>
            <a:r>
              <a:rPr lang="en-US" sz="3000" dirty="0" err="1"/>
              <a:t>bentuk</a:t>
            </a:r>
            <a:r>
              <a:rPr lang="en-US" sz="3000" dirty="0"/>
              <a:t>.</a:t>
            </a:r>
          </a:p>
          <a:p>
            <a:r>
              <a:rPr lang="en-US" sz="3000" dirty="0"/>
              <a:t>Java </a:t>
            </a:r>
            <a:r>
              <a:rPr lang="en-US" sz="3000" dirty="0" err="1"/>
              <a:t>memungkinkan</a:t>
            </a:r>
            <a:r>
              <a:rPr lang="en-US" sz="3000" dirty="0"/>
              <a:t> </a:t>
            </a:r>
            <a:r>
              <a:rPr lang="en-US" sz="3000" dirty="0" err="1"/>
              <a:t>kita</a:t>
            </a:r>
            <a:r>
              <a:rPr lang="en-US" sz="3000" dirty="0"/>
              <a:t> </a:t>
            </a:r>
            <a:r>
              <a:rPr lang="en-US" sz="3000" dirty="0" err="1" smtClean="0"/>
              <a:t>membuat</a:t>
            </a:r>
            <a:r>
              <a:rPr lang="en-US" sz="3000" dirty="0" smtClean="0"/>
              <a:t> </a:t>
            </a:r>
            <a:r>
              <a:rPr lang="en-US" sz="3000" dirty="0" err="1" smtClean="0"/>
              <a:t>objek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tipe</a:t>
            </a:r>
            <a:r>
              <a:rPr lang="en-US" sz="3000" dirty="0" smtClean="0"/>
              <a:t> </a:t>
            </a:r>
            <a:r>
              <a:rPr lang="en-US" sz="3000" dirty="0"/>
              <a:t>class </a:t>
            </a:r>
            <a:r>
              <a:rPr lang="en-US" sz="3000" dirty="0" err="1" smtClean="0"/>
              <a:t>induk</a:t>
            </a:r>
            <a:r>
              <a:rPr lang="en-US" sz="3000" dirty="0" smtClean="0"/>
              <a:t> yang </a:t>
            </a:r>
            <a:r>
              <a:rPr lang="en-US" sz="3000" dirty="0" err="1" smtClean="0"/>
              <a:t>berasal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class </a:t>
            </a:r>
            <a:r>
              <a:rPr lang="en-US" sz="3000" dirty="0" err="1" smtClean="0"/>
              <a:t>anaknya</a:t>
            </a:r>
            <a:r>
              <a:rPr lang="en-US" sz="3000" dirty="0" smtClean="0"/>
              <a:t>. </a:t>
            </a:r>
            <a:r>
              <a:rPr lang="en-US" sz="3000" dirty="0" err="1"/>
              <a:t>Contoh</a:t>
            </a:r>
            <a:r>
              <a:rPr lang="en-US" sz="3000" dirty="0"/>
              <a:t>:</a:t>
            </a:r>
          </a:p>
          <a:p>
            <a:pPr lvl="1">
              <a:buNone/>
            </a:pPr>
            <a:r>
              <a:rPr lang="en-US" sz="3000" dirty="0"/>
              <a:t>    </a:t>
            </a:r>
            <a:r>
              <a:rPr lang="en-US" sz="3000" dirty="0" smtClean="0">
                <a:latin typeface="Courier New" panose="02070309020205020404" pitchFamily="49" charset="0"/>
              </a:rPr>
              <a:t>Person p </a:t>
            </a:r>
            <a:r>
              <a:rPr lang="en-US" sz="3000" dirty="0">
                <a:latin typeface="Courier New" panose="02070309020205020404" pitchFamily="49" charset="0"/>
              </a:rPr>
              <a:t>= new </a:t>
            </a:r>
            <a:r>
              <a:rPr lang="en-US" sz="3000" dirty="0" err="1" smtClean="0">
                <a:latin typeface="Courier New" panose="02070309020205020404" pitchFamily="49" charset="0"/>
              </a:rPr>
              <a:t>Mahasiswa</a:t>
            </a:r>
            <a:r>
              <a:rPr lang="en-US" sz="3000" dirty="0" smtClean="0">
                <a:latin typeface="Courier New" panose="02070309020205020404" pitchFamily="49" charset="0"/>
              </a:rPr>
              <a:t>();</a:t>
            </a:r>
            <a:endParaRPr lang="en-US" sz="3000" dirty="0">
              <a:latin typeface="Courier New" panose="02070309020205020404" pitchFamily="49" charset="0"/>
            </a:endParaRPr>
          </a:p>
          <a:p>
            <a:endParaRPr lang="en-US" sz="3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9240802" y="1375369"/>
            <a:ext cx="2496989" cy="4274151"/>
            <a:chOff x="9240802" y="1375369"/>
            <a:chExt cx="2496989" cy="4274151"/>
          </a:xfrm>
        </p:grpSpPr>
        <p:grpSp>
          <p:nvGrpSpPr>
            <p:cNvPr id="11" name="Group 10"/>
            <p:cNvGrpSpPr/>
            <p:nvPr/>
          </p:nvGrpSpPr>
          <p:grpSpPr>
            <a:xfrm>
              <a:off x="9253163" y="1375369"/>
              <a:ext cx="2472266" cy="2107022"/>
              <a:chOff x="7016130" y="883387"/>
              <a:chExt cx="2472266" cy="2107022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7016130" y="1344409"/>
                <a:ext cx="2472266" cy="1646000"/>
              </a:xfrm>
              <a:prstGeom prst="round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getNama</a:t>
                </a:r>
                <a:r>
                  <a:rPr lang="en-US" sz="1600" b="1" dirty="0" smtClean="0"/>
                  <a:t>()</a:t>
                </a:r>
              </a:p>
              <a:p>
                <a:r>
                  <a:rPr lang="en-US" sz="1600" b="1" dirty="0" err="1" smtClean="0"/>
                  <a:t>getAlamat</a:t>
                </a:r>
                <a:r>
                  <a:rPr lang="en-US" sz="1600" b="1" dirty="0" smtClean="0"/>
                  <a:t>()</a:t>
                </a:r>
              </a:p>
              <a:p>
                <a:r>
                  <a:rPr lang="en-US" sz="1600" b="1" dirty="0" err="1" smtClean="0"/>
                  <a:t>getUmur</a:t>
                </a:r>
                <a:r>
                  <a:rPr lang="en-US" sz="1600" b="1" dirty="0" smtClean="0"/>
                  <a:t>()</a:t>
                </a:r>
                <a:endParaRPr lang="en-US" sz="1600" b="1" dirty="0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7016130" y="1222098"/>
                <a:ext cx="2472266" cy="899950"/>
              </a:xfrm>
              <a:prstGeom prst="roundRect">
                <a:avLst/>
              </a:prstGeom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nama</a:t>
                </a:r>
                <a:endParaRPr lang="en-US" sz="1600" b="1" dirty="0" smtClean="0"/>
              </a:p>
              <a:p>
                <a:r>
                  <a:rPr lang="en-US" sz="1600" b="1" dirty="0" err="1" smtClean="0"/>
                  <a:t>Alamat</a:t>
                </a:r>
                <a:endParaRPr lang="en-US" sz="1600" b="1" dirty="0" smtClean="0"/>
              </a:p>
              <a:p>
                <a:r>
                  <a:rPr lang="en-US" sz="1600" b="1" dirty="0" err="1" smtClean="0"/>
                  <a:t>umur</a:t>
                </a:r>
                <a:endParaRPr lang="en-US" sz="1600" b="1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7016130" y="883387"/>
                <a:ext cx="2472266" cy="453913"/>
              </a:xfrm>
              <a:prstGeom prst="roundRect">
                <a:avLst/>
              </a:prstGeom>
              <a:ln>
                <a:noFill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PERSON</a:t>
                </a:r>
                <a:endParaRPr lang="en-US" b="1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9240802" y="4337017"/>
              <a:ext cx="2496989" cy="1312503"/>
              <a:chOff x="7780682" y="2803132"/>
              <a:chExt cx="2496989" cy="1312503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7780682" y="3264155"/>
                <a:ext cx="2496989" cy="851480"/>
              </a:xfrm>
              <a:prstGeom prst="round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getNimMahasiswa</a:t>
                </a:r>
                <a:endParaRPr lang="en-US" sz="1600" b="1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7780682" y="3141844"/>
                <a:ext cx="2496989" cy="529650"/>
              </a:xfrm>
              <a:prstGeom prst="roundRect">
                <a:avLst/>
              </a:prstGeom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nim</a:t>
                </a:r>
                <a:endParaRPr lang="en-US" sz="1600" b="1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7780682" y="2803132"/>
                <a:ext cx="2496989" cy="453913"/>
              </a:xfrm>
              <a:prstGeom prst="roundRect">
                <a:avLst/>
              </a:prstGeom>
              <a:ln>
                <a:noFill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/>
                  <a:t>Mahasiswa</a:t>
                </a:r>
                <a:endParaRPr lang="en-US" b="1" dirty="0"/>
              </a:p>
            </p:txBody>
          </p:sp>
        </p:grpSp>
        <p:cxnSp>
          <p:nvCxnSpPr>
            <p:cNvPr id="15" name="Elbow Connector 14"/>
            <p:cNvCxnSpPr>
              <a:stCxn id="26" idx="3"/>
              <a:endCxn id="18" idx="0"/>
            </p:cNvCxnSpPr>
            <p:nvPr/>
          </p:nvCxnSpPr>
          <p:spPr>
            <a:xfrm rot="16200000" flipH="1">
              <a:off x="10175468" y="4023188"/>
              <a:ext cx="627656" cy="2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Isosceles Triangle 25"/>
            <p:cNvSpPr/>
            <p:nvPr/>
          </p:nvSpPr>
          <p:spPr>
            <a:xfrm>
              <a:off x="10393235" y="3494102"/>
              <a:ext cx="192119" cy="215259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4088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err="1" smtClean="0">
                <a:latin typeface="Verdana" panose="020B0604030504040204" pitchFamily="34" charset="0"/>
              </a:rPr>
              <a:t>Pada</a:t>
            </a:r>
            <a:r>
              <a:rPr lang="en-US" sz="3000" dirty="0" smtClean="0">
                <a:latin typeface="Verdana" panose="020B0604030504040204" pitchFamily="34" charset="0"/>
              </a:rPr>
              <a:t> slide </a:t>
            </a:r>
            <a:r>
              <a:rPr lang="en-US" sz="3000" dirty="0" err="1" smtClean="0">
                <a:latin typeface="Verdana" panose="020B0604030504040204" pitchFamily="34" charset="0"/>
              </a:rPr>
              <a:t>sebelumnya</a:t>
            </a:r>
            <a:r>
              <a:rPr lang="en-US" sz="3000" dirty="0" smtClean="0">
                <a:latin typeface="Verdana" panose="020B0604030504040204" pitchFamily="34" charset="0"/>
              </a:rPr>
              <a:t> </a:t>
            </a:r>
            <a:r>
              <a:rPr lang="en-US" sz="3000" dirty="0" err="1" smtClean="0">
                <a:latin typeface="Verdana" panose="020B0604030504040204" pitchFamily="34" charset="0"/>
              </a:rPr>
              <a:t>Dengan</a:t>
            </a:r>
            <a:r>
              <a:rPr lang="en-US" sz="3000" dirty="0" smtClean="0">
                <a:latin typeface="Verdana" panose="020B0604030504040204" pitchFamily="34" charset="0"/>
              </a:rPr>
              <a:t> </a:t>
            </a:r>
            <a:r>
              <a:rPr lang="en-US" sz="3000" dirty="0" err="1">
                <a:latin typeface="Verdana" panose="020B0604030504040204" pitchFamily="34" charset="0"/>
              </a:rPr>
              <a:t>variabel</a:t>
            </a:r>
            <a:r>
              <a:rPr lang="en-US" sz="3000" dirty="0">
                <a:latin typeface="Verdana" panose="020B0604030504040204" pitchFamily="34" charset="0"/>
              </a:rPr>
              <a:t> </a:t>
            </a:r>
            <a:r>
              <a:rPr lang="en-US" sz="3000" dirty="0" smtClean="0">
                <a:latin typeface="Verdana" panose="020B0604030504040204" pitchFamily="34" charset="0"/>
              </a:rPr>
              <a:t>p, </a:t>
            </a:r>
            <a:r>
              <a:rPr lang="en-US" sz="3000" dirty="0" err="1">
                <a:latin typeface="Verdana" panose="020B0604030504040204" pitchFamily="34" charset="0"/>
              </a:rPr>
              <a:t>kita</a:t>
            </a:r>
            <a:r>
              <a:rPr lang="en-US" sz="3000" dirty="0">
                <a:latin typeface="Verdana" panose="020B0604030504040204" pitchFamily="34" charset="0"/>
              </a:rPr>
              <a:t> </a:t>
            </a:r>
            <a:r>
              <a:rPr lang="en-US" sz="3000" dirty="0" err="1">
                <a:latin typeface="Verdana" panose="020B0604030504040204" pitchFamily="34" charset="0"/>
              </a:rPr>
              <a:t>hanya</a:t>
            </a:r>
            <a:r>
              <a:rPr lang="en-US" sz="3000" dirty="0">
                <a:latin typeface="Verdana" panose="020B0604030504040204" pitchFamily="34" charset="0"/>
              </a:rPr>
              <a:t> </a:t>
            </a:r>
            <a:r>
              <a:rPr lang="en-US" sz="3000" dirty="0" err="1">
                <a:latin typeface="Verdana" panose="020B0604030504040204" pitchFamily="34" charset="0"/>
              </a:rPr>
              <a:t>dapat</a:t>
            </a:r>
            <a:r>
              <a:rPr lang="en-US" sz="3000" dirty="0">
                <a:latin typeface="Verdana" panose="020B0604030504040204" pitchFamily="34" charset="0"/>
              </a:rPr>
              <a:t> </a:t>
            </a:r>
            <a:r>
              <a:rPr lang="en-US" sz="3000" dirty="0" err="1">
                <a:latin typeface="Verdana" panose="020B0604030504040204" pitchFamily="34" charset="0"/>
              </a:rPr>
              <a:t>mengakses</a:t>
            </a:r>
            <a:r>
              <a:rPr lang="en-US" sz="3000" dirty="0">
                <a:latin typeface="Verdana" panose="020B0604030504040204" pitchFamily="34" charset="0"/>
              </a:rPr>
              <a:t> </a:t>
            </a:r>
            <a:r>
              <a:rPr lang="en-US" sz="3000" dirty="0" err="1">
                <a:latin typeface="Verdana" panose="020B0604030504040204" pitchFamily="34" charset="0"/>
              </a:rPr>
              <a:t>bagian-bagian</a:t>
            </a:r>
            <a:r>
              <a:rPr lang="en-US" sz="3000" dirty="0">
                <a:latin typeface="Verdana" panose="020B0604030504040204" pitchFamily="34" charset="0"/>
              </a:rPr>
              <a:t> </a:t>
            </a:r>
            <a:r>
              <a:rPr lang="en-US" sz="3000" dirty="0" err="1">
                <a:latin typeface="Verdana" panose="020B0604030504040204" pitchFamily="34" charset="0"/>
              </a:rPr>
              <a:t>dari</a:t>
            </a:r>
            <a:r>
              <a:rPr lang="en-US" sz="3000" dirty="0">
                <a:latin typeface="Verdana" panose="020B0604030504040204" pitchFamily="34" charset="0"/>
              </a:rPr>
              <a:t> </a:t>
            </a:r>
            <a:r>
              <a:rPr lang="en-US" sz="3000" dirty="0" err="1">
                <a:latin typeface="Verdana" panose="020B0604030504040204" pitchFamily="34" charset="0"/>
              </a:rPr>
              <a:t>obyek</a:t>
            </a:r>
            <a:r>
              <a:rPr lang="en-US" sz="3000" dirty="0">
                <a:latin typeface="Verdana" panose="020B0604030504040204" pitchFamily="34" charset="0"/>
              </a:rPr>
              <a:t> yang </a:t>
            </a:r>
            <a:r>
              <a:rPr lang="en-US" sz="3000" dirty="0" err="1">
                <a:latin typeface="Verdana" panose="020B0604030504040204" pitchFamily="34" charset="0"/>
              </a:rPr>
              <a:t>merupakan</a:t>
            </a:r>
            <a:r>
              <a:rPr lang="en-US" sz="3000" dirty="0">
                <a:latin typeface="Verdana" panose="020B0604030504040204" pitchFamily="34" charset="0"/>
              </a:rPr>
              <a:t> </a:t>
            </a:r>
            <a:r>
              <a:rPr lang="en-US" sz="3000" dirty="0" err="1">
                <a:latin typeface="Verdana" panose="020B0604030504040204" pitchFamily="34" charset="0"/>
              </a:rPr>
              <a:t>bagian</a:t>
            </a:r>
            <a:r>
              <a:rPr lang="en-US" sz="3000" dirty="0">
                <a:latin typeface="Verdana" panose="020B0604030504040204" pitchFamily="34" charset="0"/>
              </a:rPr>
              <a:t> </a:t>
            </a:r>
            <a:r>
              <a:rPr lang="en-US" sz="3000" dirty="0" err="1">
                <a:latin typeface="Verdana" panose="020B0604030504040204" pitchFamily="34" charset="0"/>
              </a:rPr>
              <a:t>dari</a:t>
            </a:r>
            <a:r>
              <a:rPr lang="en-US" sz="3000" dirty="0">
                <a:latin typeface="Verdana" panose="020B0604030504040204" pitchFamily="34" charset="0"/>
              </a:rPr>
              <a:t> </a:t>
            </a:r>
            <a:r>
              <a:rPr lang="en-US" sz="3000" dirty="0" smtClean="0">
                <a:latin typeface="Verdana" panose="020B0604030504040204" pitchFamily="34" charset="0"/>
              </a:rPr>
              <a:t>Person, </a:t>
            </a:r>
            <a:r>
              <a:rPr lang="en-US" sz="3000" dirty="0" err="1">
                <a:latin typeface="Verdana" panose="020B0604030504040204" pitchFamily="34" charset="0"/>
              </a:rPr>
              <a:t>sedangkan</a:t>
            </a:r>
            <a:r>
              <a:rPr lang="en-US" sz="3000" dirty="0">
                <a:latin typeface="Verdana" panose="020B0604030504040204" pitchFamily="34" charset="0"/>
              </a:rPr>
              <a:t> </a:t>
            </a:r>
            <a:r>
              <a:rPr lang="en-US" sz="3000" dirty="0" err="1">
                <a:latin typeface="Verdana" panose="020B0604030504040204" pitchFamily="34" charset="0"/>
              </a:rPr>
              <a:t>bagian-bagian</a:t>
            </a:r>
            <a:r>
              <a:rPr lang="en-US" sz="3000" dirty="0">
                <a:latin typeface="Verdana" panose="020B0604030504040204" pitchFamily="34" charset="0"/>
              </a:rPr>
              <a:t> </a:t>
            </a:r>
            <a:r>
              <a:rPr lang="en-US" sz="3000" dirty="0" err="1">
                <a:latin typeface="Verdana" panose="020B0604030504040204" pitchFamily="34" charset="0"/>
              </a:rPr>
              <a:t>milik</a:t>
            </a:r>
            <a:r>
              <a:rPr lang="en-US" sz="3000" dirty="0">
                <a:latin typeface="Verdana" panose="020B0604030504040204" pitchFamily="34" charset="0"/>
              </a:rPr>
              <a:t> </a:t>
            </a:r>
            <a:r>
              <a:rPr lang="en-US" sz="3000" dirty="0" err="1" smtClean="0">
                <a:latin typeface="Verdana" panose="020B0604030504040204" pitchFamily="34" charset="0"/>
              </a:rPr>
              <a:t>Mahasiswa</a:t>
            </a:r>
            <a:r>
              <a:rPr lang="en-US" sz="3000" dirty="0" smtClean="0">
                <a:latin typeface="Verdana" panose="020B0604030504040204" pitchFamily="34" charset="0"/>
              </a:rPr>
              <a:t> </a:t>
            </a:r>
            <a:r>
              <a:rPr lang="en-US" sz="3000" dirty="0" err="1" smtClean="0">
                <a:latin typeface="Verdana" panose="020B0604030504040204" pitchFamily="34" charset="0"/>
              </a:rPr>
              <a:t>tersembunyi</a:t>
            </a:r>
            <a:r>
              <a:rPr lang="en-US" sz="3000" dirty="0">
                <a:latin typeface="Verdana" panose="020B0604030504040204" pitchFamily="34" charset="0"/>
              </a:rPr>
              <a:t>. </a:t>
            </a:r>
          </a:p>
          <a:p>
            <a:pPr>
              <a:buNone/>
            </a:pPr>
            <a:endParaRPr lang="en-US" sz="3000" dirty="0">
              <a:latin typeface="Verdana" panose="020B0604030504040204" pitchFamily="34" charset="0"/>
            </a:endParaRPr>
          </a:p>
          <a:p>
            <a:r>
              <a:rPr lang="en-US" sz="3000" dirty="0" err="1">
                <a:latin typeface="Verdana" panose="020B0604030504040204" pitchFamily="34" charset="0"/>
              </a:rPr>
              <a:t>Contoh</a:t>
            </a:r>
            <a:r>
              <a:rPr lang="en-US" sz="3000" dirty="0">
                <a:latin typeface="Verdana" panose="020B0604030504040204" pitchFamily="34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Verdana" panose="020B0604030504040204" pitchFamily="34" charset="0"/>
              </a:rPr>
              <a:t>SALAH</a:t>
            </a:r>
            <a:r>
              <a:rPr lang="en-US" sz="3000" dirty="0">
                <a:latin typeface="Verdana" panose="020B0604030504040204" pitchFamily="34" charset="0"/>
              </a:rPr>
              <a:t>:</a:t>
            </a:r>
          </a:p>
          <a:p>
            <a:pPr>
              <a:buNone/>
            </a:pPr>
            <a:endParaRPr lang="en-US" sz="2000" dirty="0">
              <a:latin typeface="Verdana" panose="020B0604030504040204" pitchFamily="34" charset="0"/>
            </a:endParaRPr>
          </a:p>
          <a:p>
            <a:pPr lvl="1"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Person p </a:t>
            </a:r>
            <a:r>
              <a:rPr lang="en-US" b="1" dirty="0">
                <a:latin typeface="Courier New" panose="02070309020205020404" pitchFamily="49" charset="0"/>
              </a:rPr>
              <a:t>= new </a:t>
            </a:r>
            <a:r>
              <a:rPr lang="en-US" b="1" dirty="0" err="1" smtClean="0">
                <a:latin typeface="Courier New" panose="02070309020205020404" pitchFamily="49" charset="0"/>
              </a:rPr>
              <a:t>Mahasiswa</a:t>
            </a:r>
            <a:r>
              <a:rPr lang="en-US" b="1" dirty="0" smtClean="0">
                <a:latin typeface="Courier New" panose="02070309020205020404" pitchFamily="49" charset="0"/>
              </a:rPr>
              <a:t>(); </a:t>
            </a:r>
            <a:r>
              <a:rPr lang="en-US" b="1" dirty="0">
                <a:latin typeface="Courier New" panose="02070309020205020404" pitchFamily="49" charset="0"/>
              </a:rPr>
              <a:t>// </a:t>
            </a:r>
            <a:r>
              <a:rPr lang="en-US" b="1" dirty="0" err="1">
                <a:latin typeface="Courier New" panose="02070309020205020404" pitchFamily="49" charset="0"/>
              </a:rPr>
              <a:t>bisa</a:t>
            </a:r>
            <a:r>
              <a:rPr lang="en-US" b="1" dirty="0">
                <a:latin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</a:rPr>
              <a:t>dilakukan</a:t>
            </a:r>
            <a:endParaRPr lang="en-US" b="1" dirty="0">
              <a:latin typeface="Courier New" panose="02070309020205020404" pitchFamily="49" charset="0"/>
            </a:endParaRPr>
          </a:p>
          <a:p>
            <a:pPr lvl="1">
              <a:buNone/>
            </a:pPr>
            <a:r>
              <a:rPr 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// </a:t>
            </a:r>
            <a:r>
              <a:rPr lang="en-US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Perintah</a:t>
            </a:r>
            <a:r>
              <a:rPr 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berikut</a:t>
            </a:r>
            <a:r>
              <a:rPr 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tidak</a:t>
            </a:r>
            <a:r>
              <a:rPr 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bisa</a:t>
            </a:r>
            <a:r>
              <a:rPr 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dilakukan</a:t>
            </a:r>
            <a:r>
              <a:rPr 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</a:p>
          <a:p>
            <a:pPr lvl="1">
              <a:buNone/>
            </a:pPr>
            <a:r>
              <a:rPr lang="en-US" b="1" dirty="0" err="1">
                <a:latin typeface="Courier New" panose="02070309020205020404" pitchFamily="49" charset="0"/>
              </a:rPr>
              <a:t>p</a:t>
            </a:r>
            <a:r>
              <a:rPr lang="en-US" b="1" dirty="0" err="1" smtClean="0">
                <a:latin typeface="Courier New" panose="02070309020205020404" pitchFamily="49" charset="0"/>
              </a:rPr>
              <a:t>.nim</a:t>
            </a:r>
            <a:r>
              <a:rPr lang="en-US" b="1" dirty="0" smtClean="0">
                <a:latin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</a:rPr>
              <a:t>“9811583729";</a:t>
            </a:r>
            <a:endParaRPr lang="en-US" b="1" dirty="0">
              <a:latin typeface="Courier New" panose="02070309020205020404" pitchFamily="49" charset="0"/>
            </a:endParaRPr>
          </a:p>
          <a:p>
            <a:pPr lvl="1">
              <a:buNone/>
            </a:pPr>
            <a:r>
              <a:rPr 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// </a:t>
            </a:r>
            <a:r>
              <a:rPr lang="en-US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karena</a:t>
            </a:r>
            <a:r>
              <a:rPr 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meskipun</a:t>
            </a:r>
            <a:r>
              <a:rPr 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chemeClr val="hlink"/>
                </a:solidFill>
                <a:latin typeface="Courier New" panose="02070309020205020404" pitchFamily="49" charset="0"/>
              </a:rPr>
              <a:t>Mahasiswa</a:t>
            </a:r>
            <a:r>
              <a:rPr lang="en-US" b="1" dirty="0" smtClean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chemeClr val="hlink"/>
                </a:solidFill>
                <a:latin typeface="Courier New" panose="02070309020205020404" pitchFamily="49" charset="0"/>
              </a:rPr>
              <a:t>punya</a:t>
            </a:r>
            <a:r>
              <a:rPr lang="en-US" b="1" dirty="0" smtClean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atribut</a:t>
            </a:r>
            <a:r>
              <a:rPr 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chemeClr val="hlink"/>
                </a:solidFill>
                <a:latin typeface="Courier New" panose="02070309020205020404" pitchFamily="49" charset="0"/>
              </a:rPr>
              <a:t>nim</a:t>
            </a:r>
            <a:endParaRPr lang="en-US" b="1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 lvl="1">
              <a:buNone/>
            </a:pPr>
            <a:r>
              <a:rPr 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// </a:t>
            </a:r>
            <a:r>
              <a:rPr lang="en-US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namun</a:t>
            </a:r>
            <a:r>
              <a:rPr 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variabel</a:t>
            </a:r>
            <a:r>
              <a:rPr 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hlink"/>
                </a:solidFill>
                <a:latin typeface="Courier New" panose="02070309020205020404" pitchFamily="49" charset="0"/>
              </a:rPr>
              <a:t>p </a:t>
            </a:r>
            <a:r>
              <a:rPr lang="en-US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dideklarasikan</a:t>
            </a:r>
            <a:r>
              <a:rPr 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dengan</a:t>
            </a:r>
            <a:r>
              <a:rPr 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tipe</a:t>
            </a:r>
            <a:r>
              <a:rPr 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hlink"/>
                </a:solidFill>
                <a:latin typeface="Courier New" panose="02070309020205020404" pitchFamily="49" charset="0"/>
              </a:rPr>
              <a:t>Person</a:t>
            </a:r>
            <a:endParaRPr lang="en-US" b="1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498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542925" algn="l"/>
              </a:tabLst>
            </a:pPr>
            <a:r>
              <a:rPr lang="en-US" sz="3200" dirty="0" smtClean="0"/>
              <a:t>2.   Overloading</a:t>
            </a:r>
            <a:endParaRPr lang="en-US" sz="32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280160"/>
            <a:ext cx="11864929" cy="49400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 err="1" smtClean="0">
                <a:solidFill>
                  <a:srgbClr val="C00000"/>
                </a:solidFill>
              </a:rPr>
              <a:t>Pada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Pertemuan</a:t>
            </a:r>
            <a:r>
              <a:rPr lang="en-US" sz="3200" b="1" dirty="0" smtClean="0">
                <a:solidFill>
                  <a:srgbClr val="C00000"/>
                </a:solidFill>
              </a:rPr>
              <a:t> 5 </a:t>
            </a:r>
            <a:r>
              <a:rPr lang="en-US" sz="3200" b="1" dirty="0" err="1" smtClean="0">
                <a:solidFill>
                  <a:srgbClr val="C00000"/>
                </a:solidFill>
              </a:rPr>
              <a:t>kita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sudah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membahas</a:t>
            </a:r>
            <a:r>
              <a:rPr lang="en-US" sz="3200" b="1" dirty="0" smtClean="0">
                <a:solidFill>
                  <a:srgbClr val="C00000"/>
                </a:solidFill>
              </a:rPr>
              <a:t> Overloading</a:t>
            </a:r>
          </a:p>
          <a:p>
            <a:pPr marL="0" indent="0" algn="ctr">
              <a:buNone/>
            </a:pPr>
            <a:endParaRPr lang="en-US" sz="32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200" dirty="0" smtClean="0"/>
              <a:t>Overloading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salah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penerapan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dirty="0" err="1" smtClean="0"/>
              <a:t>polimorfisme</a:t>
            </a:r>
            <a:r>
              <a:rPr lang="en-US" sz="3200" dirty="0" smtClean="0"/>
              <a:t>.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jenis</a:t>
            </a:r>
            <a:r>
              <a:rPr lang="en-US" sz="3200" dirty="0" smtClean="0"/>
              <a:t> </a:t>
            </a:r>
            <a:r>
              <a:rPr lang="en-US" sz="3200" dirty="0" err="1" smtClean="0"/>
              <a:t>methodnya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dua</a:t>
            </a:r>
            <a:r>
              <a:rPr lang="en-US" sz="3200" dirty="0" smtClean="0"/>
              <a:t> </a:t>
            </a:r>
            <a:r>
              <a:rPr lang="en-US" sz="3200" dirty="0" err="1" smtClean="0"/>
              <a:t>jenis</a:t>
            </a:r>
            <a:r>
              <a:rPr lang="en-US" sz="3200" dirty="0" smtClean="0"/>
              <a:t> overloading. </a:t>
            </a:r>
            <a:r>
              <a:rPr lang="en-US" sz="3200" dirty="0" err="1" smtClean="0"/>
              <a:t>Yaitu</a:t>
            </a:r>
            <a:r>
              <a:rPr lang="en-US" sz="3200" dirty="0" smtClean="0"/>
              <a:t>,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3200" dirty="0"/>
              <a:t>Overloading Method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3200" dirty="0" smtClean="0"/>
              <a:t>Overloading Constructor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53367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a.   Overloading Method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484853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en-US" dirty="0" err="1" smtClean="0"/>
              <a:t>Dalam</a:t>
            </a:r>
            <a:r>
              <a:rPr lang="en-US" dirty="0" smtClean="0"/>
              <a:t> java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method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method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parameter yang </a:t>
            </a:r>
            <a:r>
              <a:rPr lang="en-US" dirty="0" err="1" smtClean="0"/>
              <a:t>berbeda</a:t>
            </a:r>
            <a:r>
              <a:rPr lang="en-US" dirty="0" smtClean="0"/>
              <a:t> (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tipenya</a:t>
            </a:r>
            <a:r>
              <a:rPr lang="en-US" dirty="0" smtClean="0"/>
              <a:t>). 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parameternya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parameternya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. </a:t>
            </a:r>
          </a:p>
          <a:p>
            <a:pPr algn="just">
              <a:lnSpc>
                <a:spcPct val="110000"/>
              </a:lnSpc>
            </a:pPr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/>
              <a:t> </a:t>
            </a:r>
            <a:r>
              <a:rPr lang="en-US" dirty="0" smtClean="0"/>
              <a:t>overloading </a:t>
            </a:r>
            <a:r>
              <a:rPr lang="en-US" dirty="0" err="1" smtClean="0"/>
              <a:t>pada</a:t>
            </a:r>
            <a:r>
              <a:rPr lang="en-US" dirty="0" smtClean="0"/>
              <a:t> method:</a:t>
            </a:r>
          </a:p>
          <a:p>
            <a:pPr marL="892175" indent="-617538" algn="just">
              <a:lnSpc>
                <a:spcPct val="110000"/>
              </a:lnSpc>
              <a:buFont typeface="+mj-lt"/>
              <a:buAutoNum type="alphaLcParenR"/>
            </a:pPr>
            <a:r>
              <a:rPr lang="en-US" dirty="0" err="1" smtClean="0"/>
              <a:t>Jumlah</a:t>
            </a:r>
            <a:r>
              <a:rPr lang="en-US" dirty="0" smtClean="0"/>
              <a:t> parameter </a:t>
            </a:r>
            <a:r>
              <a:rPr lang="en-US" dirty="0" err="1" smtClean="0"/>
              <a:t>berbeda</a:t>
            </a:r>
            <a:endParaRPr lang="en-US" dirty="0" smtClean="0"/>
          </a:p>
          <a:p>
            <a:pPr marL="892175" indent="-617538" algn="just">
              <a:lnSpc>
                <a:spcPct val="110000"/>
              </a:lnSpc>
              <a:buFont typeface="+mj-lt"/>
              <a:buAutoNum type="alphaLcParenR"/>
            </a:pPr>
            <a:r>
              <a:rPr lang="en-US" dirty="0" err="1" smtClean="0"/>
              <a:t>Jumlah</a:t>
            </a:r>
            <a:r>
              <a:rPr lang="en-US" dirty="0" smtClean="0"/>
              <a:t> parameter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dirty="0" smtClean="0"/>
          </a:p>
          <a:p>
            <a:pPr algn="just">
              <a:lnSpc>
                <a:spcPct val="110000"/>
              </a:lnSpc>
            </a:pPr>
            <a:r>
              <a:rPr lang="en-US" dirty="0" smtClean="0"/>
              <a:t>Method overloading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argument/parameter yang </a:t>
            </a:r>
            <a:r>
              <a:rPr lang="en-US" dirty="0" err="1" smtClean="0"/>
              <a:t>berbeda</a:t>
            </a:r>
            <a:r>
              <a:rPr lang="en-US" dirty="0" smtClean="0"/>
              <a:t>. </a:t>
            </a:r>
            <a:r>
              <a:rPr lang="en-US" dirty="0" err="1" smtClean="0"/>
              <a:t>Ketika</a:t>
            </a:r>
            <a:r>
              <a:rPr lang="en-US" dirty="0" smtClean="0"/>
              <a:t> method overloaded </a:t>
            </a:r>
            <a:r>
              <a:rPr lang="en-US" dirty="0" err="1" smtClean="0"/>
              <a:t>dipanggil</a:t>
            </a:r>
            <a:r>
              <a:rPr lang="en-US" dirty="0" smtClean="0"/>
              <a:t>, Java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argument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memanggil</a:t>
            </a:r>
            <a:r>
              <a:rPr lang="en-US" dirty="0" smtClean="0"/>
              <a:t> method </a:t>
            </a:r>
            <a:r>
              <a:rPr lang="en-US" dirty="0" err="1" smtClean="0"/>
              <a:t>dengan</a:t>
            </a:r>
            <a:r>
              <a:rPr lang="en-US" dirty="0" smtClean="0"/>
              <a:t> parameter yang </a:t>
            </a:r>
            <a:r>
              <a:rPr lang="en-US" dirty="0" err="1" smtClean="0"/>
              <a:t>sesuai</a:t>
            </a:r>
            <a:r>
              <a:rPr lang="en-US" dirty="0" smtClean="0"/>
              <a:t>. </a:t>
            </a:r>
          </a:p>
          <a:p>
            <a:pPr marL="892175" indent="-617538">
              <a:lnSpc>
                <a:spcPct val="110000"/>
              </a:lnSpc>
              <a:buFont typeface="+mj-lt"/>
              <a:buAutoNum type="alphaL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8076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3919</TotalTime>
  <Words>1373</Words>
  <Application>Microsoft Office PowerPoint</Application>
  <PresentationFormat>Widescreen</PresentationFormat>
  <Paragraphs>232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Arial Black</vt:lpstr>
      <vt:lpstr>Calibri</vt:lpstr>
      <vt:lpstr>Calibri Light</vt:lpstr>
      <vt:lpstr>Courier New</vt:lpstr>
      <vt:lpstr>Franklin Gothic Heavy</vt:lpstr>
      <vt:lpstr>Verdana</vt:lpstr>
      <vt:lpstr>Wingdings</vt:lpstr>
      <vt:lpstr>Office Theme</vt:lpstr>
      <vt:lpstr>Storyboard Layouts</vt:lpstr>
      <vt:lpstr>PowerPoint Presentation</vt:lpstr>
      <vt:lpstr>Pokok Bahasan</vt:lpstr>
      <vt:lpstr>1.   Konsep Polymorphism (Banyak Bentuk)</vt:lpstr>
      <vt:lpstr>Contoh Polymorphism</vt:lpstr>
      <vt:lpstr>Contoh Polymorphism</vt:lpstr>
      <vt:lpstr>Konsep Polymorphism (Lanjutan)</vt:lpstr>
      <vt:lpstr>PowerPoint Presentation</vt:lpstr>
      <vt:lpstr>2.   Overloading</vt:lpstr>
      <vt:lpstr>a.   Overloading Method</vt:lpstr>
      <vt:lpstr>Contoh Overloading Method</vt:lpstr>
      <vt:lpstr>b.   Overloading Constructor</vt:lpstr>
      <vt:lpstr>3.   Overriding</vt:lpstr>
      <vt:lpstr>Contoh Overriding Method</vt:lpstr>
      <vt:lpstr>Contoh Overriding Method … (Lanjutan)</vt:lpstr>
      <vt:lpstr>Menjalankan Class Mahasiswa</vt:lpstr>
      <vt:lpstr>4.   Heterogeneous Collection</vt:lpstr>
      <vt:lpstr>Contoh HeterogeneousCollection.java</vt:lpstr>
      <vt:lpstr>5.   Polymorphic Arguments</vt:lpstr>
      <vt:lpstr>Contoh PolymorphicArgument.java</vt:lpstr>
      <vt:lpstr>Menjalankan  PolymorphicArgument.java</vt:lpstr>
      <vt:lpstr>6.   Operator instance of</vt:lpstr>
      <vt:lpstr>7.   Casting Object</vt:lpstr>
      <vt:lpstr>Contoh penggunaan operator instanceof dan Casting InstanceOfDanCasting.java</vt:lpstr>
      <vt:lpstr>Menjalankan Program InstanceOfDanCasting.java</vt:lpstr>
      <vt:lpstr>Casting Object pada Class Induk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Pudoli</dc:creator>
  <cp:lastModifiedBy>Ahmad Fudholi</cp:lastModifiedBy>
  <cp:revision>567</cp:revision>
  <dcterms:created xsi:type="dcterms:W3CDTF">2016-03-16T03:39:32Z</dcterms:created>
  <dcterms:modified xsi:type="dcterms:W3CDTF">2019-04-28T10:43:12Z</dcterms:modified>
</cp:coreProperties>
</file>