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  <p:sldMasterId id="2147483726" r:id="rId2"/>
  </p:sldMasterIdLst>
  <p:notesMasterIdLst>
    <p:notesMasterId r:id="rId14"/>
  </p:notesMasterIdLst>
  <p:sldIdLst>
    <p:sldId id="266" r:id="rId3"/>
    <p:sldId id="326" r:id="rId4"/>
    <p:sldId id="506" r:id="rId5"/>
    <p:sldId id="507" r:id="rId6"/>
    <p:sldId id="512" r:id="rId7"/>
    <p:sldId id="508" r:id="rId8"/>
    <p:sldId id="515" r:id="rId9"/>
    <p:sldId id="516" r:id="rId10"/>
    <p:sldId id="514" r:id="rId11"/>
    <p:sldId id="511" r:id="rId12"/>
    <p:sldId id="42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F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62" autoAdjust="0"/>
    <p:restoredTop sz="94660"/>
  </p:normalViewPr>
  <p:slideViewPr>
    <p:cSldViewPr snapToGrid="0">
      <p:cViewPr varScale="1">
        <p:scale>
          <a:sx n="82" d="100"/>
          <a:sy n="82" d="100"/>
        </p:scale>
        <p:origin x="3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A91609-E31B-49E3-A37B-E96345A1D831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16639A-76FE-403E-9EB1-D14815136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34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331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04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289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njutan Ma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4" name="Rectangle 3"/>
            <p:cNvSpPr/>
            <p:nvPr/>
          </p:nvSpPr>
          <p:spPr>
            <a:xfrm>
              <a:off x="0" y="38903"/>
              <a:ext cx="12192000" cy="68190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lowchart: Document 8"/>
            <p:cNvSpPr/>
            <p:nvPr userDrawn="1"/>
          </p:nvSpPr>
          <p:spPr>
            <a:xfrm flipH="1" flipV="1">
              <a:off x="0" y="113924"/>
              <a:ext cx="12192000" cy="122568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  <a:gd name="connsiteX0" fmla="*/ 0 w 21600"/>
                <a:gd name="connsiteY0" fmla="*/ 0 h 31496"/>
                <a:gd name="connsiteX1" fmla="*/ 21600 w 21600"/>
                <a:gd name="connsiteY1" fmla="*/ 0 h 31496"/>
                <a:gd name="connsiteX2" fmla="*/ 21600 w 21600"/>
                <a:gd name="connsiteY2" fmla="*/ 26370 h 31496"/>
                <a:gd name="connsiteX3" fmla="*/ 0 w 21600"/>
                <a:gd name="connsiteY3" fmla="*/ 20172 h 31496"/>
                <a:gd name="connsiteX4" fmla="*/ 0 w 21600"/>
                <a:gd name="connsiteY4" fmla="*/ 0 h 31496"/>
                <a:gd name="connsiteX0" fmla="*/ 0 w 21600"/>
                <a:gd name="connsiteY0" fmla="*/ 0 h 26370"/>
                <a:gd name="connsiteX1" fmla="*/ 21600 w 21600"/>
                <a:gd name="connsiteY1" fmla="*/ 0 h 26370"/>
                <a:gd name="connsiteX2" fmla="*/ 21600 w 21600"/>
                <a:gd name="connsiteY2" fmla="*/ 26370 h 26370"/>
                <a:gd name="connsiteX3" fmla="*/ 0 w 21600"/>
                <a:gd name="connsiteY3" fmla="*/ 20172 h 26370"/>
                <a:gd name="connsiteX4" fmla="*/ 0 w 21600"/>
                <a:gd name="connsiteY4" fmla="*/ 0 h 26370"/>
                <a:gd name="connsiteX0" fmla="*/ 0 w 21600"/>
                <a:gd name="connsiteY0" fmla="*/ 0 h 21092"/>
                <a:gd name="connsiteX1" fmla="*/ 21600 w 21600"/>
                <a:gd name="connsiteY1" fmla="*/ 0 h 21092"/>
                <a:gd name="connsiteX2" fmla="*/ 21554 w 21600"/>
                <a:gd name="connsiteY2" fmla="*/ 21092 h 21092"/>
                <a:gd name="connsiteX3" fmla="*/ 0 w 21600"/>
                <a:gd name="connsiteY3" fmla="*/ 20172 h 21092"/>
                <a:gd name="connsiteX4" fmla="*/ 0 w 21600"/>
                <a:gd name="connsiteY4" fmla="*/ 0 h 21092"/>
                <a:gd name="connsiteX0" fmla="*/ 0 w 21600"/>
                <a:gd name="connsiteY0" fmla="*/ 0 h 21092"/>
                <a:gd name="connsiteX1" fmla="*/ 21600 w 21600"/>
                <a:gd name="connsiteY1" fmla="*/ 0 h 21092"/>
                <a:gd name="connsiteX2" fmla="*/ 21554 w 21600"/>
                <a:gd name="connsiteY2" fmla="*/ 21092 h 21092"/>
                <a:gd name="connsiteX3" fmla="*/ 0 w 21600"/>
                <a:gd name="connsiteY3" fmla="*/ 20172 h 21092"/>
                <a:gd name="connsiteX4" fmla="*/ 0 w 21600"/>
                <a:gd name="connsiteY4" fmla="*/ 0 h 21092"/>
                <a:gd name="connsiteX0" fmla="*/ 0 w 21600"/>
                <a:gd name="connsiteY0" fmla="*/ 0 h 21558"/>
                <a:gd name="connsiteX1" fmla="*/ 21600 w 21600"/>
                <a:gd name="connsiteY1" fmla="*/ 0 h 21558"/>
                <a:gd name="connsiteX2" fmla="*/ 21554 w 21600"/>
                <a:gd name="connsiteY2" fmla="*/ 21092 h 21558"/>
                <a:gd name="connsiteX3" fmla="*/ 0 w 21600"/>
                <a:gd name="connsiteY3" fmla="*/ 20172 h 21558"/>
                <a:gd name="connsiteX4" fmla="*/ 0 w 21600"/>
                <a:gd name="connsiteY4" fmla="*/ 0 h 2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1558">
                  <a:moveTo>
                    <a:pt x="0" y="0"/>
                  </a:moveTo>
                  <a:lnTo>
                    <a:pt x="21600" y="0"/>
                  </a:lnTo>
                  <a:cubicBezTo>
                    <a:pt x="21585" y="7031"/>
                    <a:pt x="21569" y="14061"/>
                    <a:pt x="21554" y="21092"/>
                  </a:cubicBezTo>
                  <a:cubicBezTo>
                    <a:pt x="13330" y="21007"/>
                    <a:pt x="6925" y="22676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6663848"/>
              <a:ext cx="12192000" cy="1941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0"/>
              <a:ext cx="12192000" cy="100861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Document 8"/>
            <p:cNvSpPr/>
            <p:nvPr/>
          </p:nvSpPr>
          <p:spPr>
            <a:xfrm flipH="1" flipV="1">
              <a:off x="0" y="39129"/>
              <a:ext cx="12192000" cy="145397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  <a:gd name="connsiteX0" fmla="*/ 0 w 21600"/>
                <a:gd name="connsiteY0" fmla="*/ 0 h 20175"/>
                <a:gd name="connsiteX1" fmla="*/ 21600 w 21600"/>
                <a:gd name="connsiteY1" fmla="*/ 0 h 20175"/>
                <a:gd name="connsiteX2" fmla="*/ 21600 w 21600"/>
                <a:gd name="connsiteY2" fmla="*/ 17322 h 20175"/>
                <a:gd name="connsiteX3" fmla="*/ 0 w 21600"/>
                <a:gd name="connsiteY3" fmla="*/ 20172 h 20175"/>
                <a:gd name="connsiteX4" fmla="*/ 0 w 21600"/>
                <a:gd name="connsiteY4" fmla="*/ 0 h 20175"/>
                <a:gd name="connsiteX0" fmla="*/ 0 w 21600"/>
                <a:gd name="connsiteY0" fmla="*/ 0 h 20179"/>
                <a:gd name="connsiteX1" fmla="*/ 21600 w 21600"/>
                <a:gd name="connsiteY1" fmla="*/ 0 h 20179"/>
                <a:gd name="connsiteX2" fmla="*/ 21600 w 21600"/>
                <a:gd name="connsiteY2" fmla="*/ 17322 h 20179"/>
                <a:gd name="connsiteX3" fmla="*/ 0 w 21600"/>
                <a:gd name="connsiteY3" fmla="*/ 20172 h 20179"/>
                <a:gd name="connsiteX4" fmla="*/ 0 w 21600"/>
                <a:gd name="connsiteY4" fmla="*/ 0 h 20179"/>
                <a:gd name="connsiteX0" fmla="*/ 0 w 21600"/>
                <a:gd name="connsiteY0" fmla="*/ 0 h 20172"/>
                <a:gd name="connsiteX1" fmla="*/ 21600 w 21600"/>
                <a:gd name="connsiteY1" fmla="*/ 0 h 20172"/>
                <a:gd name="connsiteX2" fmla="*/ 21600 w 21600"/>
                <a:gd name="connsiteY2" fmla="*/ 17322 h 20172"/>
                <a:gd name="connsiteX3" fmla="*/ 0 w 21600"/>
                <a:gd name="connsiteY3" fmla="*/ 20172 h 20172"/>
                <a:gd name="connsiteX4" fmla="*/ 0 w 21600"/>
                <a:gd name="connsiteY4" fmla="*/ 0 h 20172"/>
                <a:gd name="connsiteX0" fmla="*/ 0 w 21600"/>
                <a:gd name="connsiteY0" fmla="*/ 0 h 20172"/>
                <a:gd name="connsiteX1" fmla="*/ 21600 w 21600"/>
                <a:gd name="connsiteY1" fmla="*/ 0 h 20172"/>
                <a:gd name="connsiteX2" fmla="*/ 21600 w 21600"/>
                <a:gd name="connsiteY2" fmla="*/ 17322 h 20172"/>
                <a:gd name="connsiteX3" fmla="*/ 0 w 21600"/>
                <a:gd name="connsiteY3" fmla="*/ 20172 h 20172"/>
                <a:gd name="connsiteX4" fmla="*/ 0 w 21600"/>
                <a:gd name="connsiteY4" fmla="*/ 0 h 20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0172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9720" y="16981"/>
                    <a:pt x="9124" y="18018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Title 1"/>
          <p:cNvSpPr txBox="1">
            <a:spLocks/>
          </p:cNvSpPr>
          <p:nvPr userDrawn="1"/>
        </p:nvSpPr>
        <p:spPr>
          <a:xfrm>
            <a:off x="0" y="6665843"/>
            <a:ext cx="12192000" cy="1921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en-US" sz="1200" dirty="0" err="1" smtClean="0"/>
              <a:t>Universitas</a:t>
            </a:r>
            <a:r>
              <a:rPr lang="en-US" sz="1200" dirty="0" smtClean="0"/>
              <a:t> Budi </a:t>
            </a:r>
            <a:r>
              <a:rPr lang="en-US" sz="1200" dirty="0" err="1" smtClean="0"/>
              <a:t>Luhur</a:t>
            </a:r>
            <a:r>
              <a:rPr lang="en-US" sz="1200" dirty="0" smtClean="0"/>
              <a:t>, </a:t>
            </a:r>
            <a:r>
              <a:rPr lang="en-US" sz="1200" dirty="0" err="1" smtClean="0"/>
              <a:t>Fakultas</a:t>
            </a:r>
            <a:r>
              <a:rPr lang="en-US" sz="1200" dirty="0" smtClean="0"/>
              <a:t> </a:t>
            </a:r>
            <a:r>
              <a:rPr lang="en-US" sz="1200" dirty="0" err="1" smtClean="0"/>
              <a:t>Teknologi</a:t>
            </a:r>
            <a:r>
              <a:rPr lang="en-US" sz="1200" dirty="0" smtClean="0"/>
              <a:t> </a:t>
            </a:r>
            <a:r>
              <a:rPr lang="en-US" sz="1200" dirty="0" err="1" smtClean="0"/>
              <a:t>Informasi</a:t>
            </a:r>
            <a:endParaRPr lang="en-US" sz="120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11559624" y="6539525"/>
            <a:ext cx="574766" cy="289259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D32A1F08-9CDE-4067-9C73-94D228C27D17}" type="slidenum">
              <a:rPr lang="en-US" sz="1600" b="1" smtClean="0">
                <a:solidFill>
                  <a:schemeClr val="tx1"/>
                </a:solidFill>
              </a:rPr>
              <a:t>‹#›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 userDrawn="1"/>
        </p:nvSpPr>
        <p:spPr>
          <a:xfrm>
            <a:off x="11559624" y="6467697"/>
            <a:ext cx="574766" cy="3480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pPr algn="r"/>
            <a:endParaRPr lang="en-US" sz="1200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58932" y="364526"/>
            <a:ext cx="11754394" cy="62300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158932" y="1183681"/>
            <a:ext cx="11754394" cy="5284016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3200"/>
            </a:lvl1pPr>
            <a:lvl2pPr>
              <a:lnSpc>
                <a:spcPct val="100000"/>
              </a:lnSpc>
              <a:defRPr sz="2400"/>
            </a:lvl2pPr>
            <a:lvl3pPr>
              <a:lnSpc>
                <a:spcPct val="100000"/>
              </a:lnSpc>
              <a:defRPr sz="1600"/>
            </a:lvl3pPr>
            <a:lvl4pPr>
              <a:lnSpc>
                <a:spcPct val="100000"/>
              </a:lnSpc>
              <a:defRPr sz="1400"/>
            </a:lvl4pPr>
            <a:lvl5pPr>
              <a:lnSpc>
                <a:spcPct val="100000"/>
              </a:lnSpc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488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38903"/>
              <a:ext cx="12192000" cy="68190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lowchart: Document 8"/>
            <p:cNvSpPr/>
            <p:nvPr/>
          </p:nvSpPr>
          <p:spPr>
            <a:xfrm flipH="1">
              <a:off x="0" y="13177"/>
              <a:ext cx="12192000" cy="1018759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9260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5785" y="13467"/>
                    <a:pt x="5629" y="43789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lowchart: Document 8"/>
            <p:cNvSpPr/>
            <p:nvPr userDrawn="1"/>
          </p:nvSpPr>
          <p:spPr>
            <a:xfrm flipH="1">
              <a:off x="0" y="38903"/>
              <a:ext cx="12192000" cy="875497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9260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5785" y="13467"/>
                    <a:pt x="5629" y="43789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l"/>
              <a:endParaRPr lang="en-US" sz="32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6663848"/>
              <a:ext cx="12192000" cy="1941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0"/>
              <a:ext cx="12192000" cy="100861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709" y="1202048"/>
            <a:ext cx="11203745" cy="5324414"/>
          </a:xfrm>
        </p:spPr>
        <p:txBody>
          <a:bodyPr/>
          <a:lstStyle>
            <a:lvl1pPr>
              <a:lnSpc>
                <a:spcPct val="100000"/>
              </a:lnSpc>
              <a:defRPr sz="3200"/>
            </a:lvl1pPr>
            <a:lvl2pPr>
              <a:lnSpc>
                <a:spcPct val="100000"/>
              </a:lnSpc>
              <a:defRPr sz="2600"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itle 1"/>
          <p:cNvSpPr txBox="1">
            <a:spLocks/>
          </p:cNvSpPr>
          <p:nvPr userDrawn="1"/>
        </p:nvSpPr>
        <p:spPr>
          <a:xfrm>
            <a:off x="0" y="6665843"/>
            <a:ext cx="12192000" cy="1921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en-US" sz="1200" dirty="0" err="1" smtClean="0"/>
              <a:t>Universitas</a:t>
            </a:r>
            <a:r>
              <a:rPr lang="en-US" sz="1200" dirty="0" smtClean="0"/>
              <a:t> Budi </a:t>
            </a:r>
            <a:r>
              <a:rPr lang="en-US" sz="1200" dirty="0" err="1" smtClean="0"/>
              <a:t>Luhur</a:t>
            </a:r>
            <a:r>
              <a:rPr lang="en-US" sz="1200" dirty="0" smtClean="0"/>
              <a:t>, </a:t>
            </a:r>
            <a:r>
              <a:rPr lang="en-US" sz="1200" dirty="0" err="1" smtClean="0"/>
              <a:t>Fakultas</a:t>
            </a:r>
            <a:r>
              <a:rPr lang="en-US" sz="1200" dirty="0" smtClean="0"/>
              <a:t> </a:t>
            </a:r>
            <a:r>
              <a:rPr lang="en-US" sz="1200" dirty="0" err="1" smtClean="0"/>
              <a:t>Teknologi</a:t>
            </a:r>
            <a:r>
              <a:rPr lang="en-US" sz="1200" dirty="0" smtClean="0"/>
              <a:t> </a:t>
            </a:r>
            <a:r>
              <a:rPr lang="en-US" sz="1200" dirty="0" err="1" smtClean="0"/>
              <a:t>Informasi</a:t>
            </a:r>
            <a:endParaRPr lang="en-US" sz="1200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11559624" y="6539525"/>
            <a:ext cx="574766" cy="289259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D32A1F08-9CDE-4067-9C73-94D228C27D17}" type="slidenum">
              <a:rPr lang="en-US" sz="1600" b="1" smtClean="0">
                <a:solidFill>
                  <a:schemeClr val="tx1"/>
                </a:solidFill>
              </a:rPr>
              <a:t>‹#›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6" name="Title 1"/>
          <p:cNvSpPr txBox="1">
            <a:spLocks/>
          </p:cNvSpPr>
          <p:nvPr userDrawn="1"/>
        </p:nvSpPr>
        <p:spPr>
          <a:xfrm>
            <a:off x="11559624" y="6467697"/>
            <a:ext cx="574766" cy="3480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pPr algn="r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5476812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96438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jutan Ma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4" name="Rectangle 3"/>
            <p:cNvSpPr/>
            <p:nvPr/>
          </p:nvSpPr>
          <p:spPr>
            <a:xfrm>
              <a:off x="0" y="38903"/>
              <a:ext cx="12192000" cy="68190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lowchart: Document 8"/>
            <p:cNvSpPr/>
            <p:nvPr userDrawn="1"/>
          </p:nvSpPr>
          <p:spPr>
            <a:xfrm flipH="1" flipV="1">
              <a:off x="0" y="113924"/>
              <a:ext cx="12192000" cy="122568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  <a:gd name="connsiteX0" fmla="*/ 0 w 21600"/>
                <a:gd name="connsiteY0" fmla="*/ 0 h 31496"/>
                <a:gd name="connsiteX1" fmla="*/ 21600 w 21600"/>
                <a:gd name="connsiteY1" fmla="*/ 0 h 31496"/>
                <a:gd name="connsiteX2" fmla="*/ 21600 w 21600"/>
                <a:gd name="connsiteY2" fmla="*/ 26370 h 31496"/>
                <a:gd name="connsiteX3" fmla="*/ 0 w 21600"/>
                <a:gd name="connsiteY3" fmla="*/ 20172 h 31496"/>
                <a:gd name="connsiteX4" fmla="*/ 0 w 21600"/>
                <a:gd name="connsiteY4" fmla="*/ 0 h 31496"/>
                <a:gd name="connsiteX0" fmla="*/ 0 w 21600"/>
                <a:gd name="connsiteY0" fmla="*/ 0 h 26370"/>
                <a:gd name="connsiteX1" fmla="*/ 21600 w 21600"/>
                <a:gd name="connsiteY1" fmla="*/ 0 h 26370"/>
                <a:gd name="connsiteX2" fmla="*/ 21600 w 21600"/>
                <a:gd name="connsiteY2" fmla="*/ 26370 h 26370"/>
                <a:gd name="connsiteX3" fmla="*/ 0 w 21600"/>
                <a:gd name="connsiteY3" fmla="*/ 20172 h 26370"/>
                <a:gd name="connsiteX4" fmla="*/ 0 w 21600"/>
                <a:gd name="connsiteY4" fmla="*/ 0 h 26370"/>
                <a:gd name="connsiteX0" fmla="*/ 0 w 21600"/>
                <a:gd name="connsiteY0" fmla="*/ 0 h 21092"/>
                <a:gd name="connsiteX1" fmla="*/ 21600 w 21600"/>
                <a:gd name="connsiteY1" fmla="*/ 0 h 21092"/>
                <a:gd name="connsiteX2" fmla="*/ 21554 w 21600"/>
                <a:gd name="connsiteY2" fmla="*/ 21092 h 21092"/>
                <a:gd name="connsiteX3" fmla="*/ 0 w 21600"/>
                <a:gd name="connsiteY3" fmla="*/ 20172 h 21092"/>
                <a:gd name="connsiteX4" fmla="*/ 0 w 21600"/>
                <a:gd name="connsiteY4" fmla="*/ 0 h 21092"/>
                <a:gd name="connsiteX0" fmla="*/ 0 w 21600"/>
                <a:gd name="connsiteY0" fmla="*/ 0 h 21092"/>
                <a:gd name="connsiteX1" fmla="*/ 21600 w 21600"/>
                <a:gd name="connsiteY1" fmla="*/ 0 h 21092"/>
                <a:gd name="connsiteX2" fmla="*/ 21554 w 21600"/>
                <a:gd name="connsiteY2" fmla="*/ 21092 h 21092"/>
                <a:gd name="connsiteX3" fmla="*/ 0 w 21600"/>
                <a:gd name="connsiteY3" fmla="*/ 20172 h 21092"/>
                <a:gd name="connsiteX4" fmla="*/ 0 w 21600"/>
                <a:gd name="connsiteY4" fmla="*/ 0 h 21092"/>
                <a:gd name="connsiteX0" fmla="*/ 0 w 21600"/>
                <a:gd name="connsiteY0" fmla="*/ 0 h 21558"/>
                <a:gd name="connsiteX1" fmla="*/ 21600 w 21600"/>
                <a:gd name="connsiteY1" fmla="*/ 0 h 21558"/>
                <a:gd name="connsiteX2" fmla="*/ 21554 w 21600"/>
                <a:gd name="connsiteY2" fmla="*/ 21092 h 21558"/>
                <a:gd name="connsiteX3" fmla="*/ 0 w 21600"/>
                <a:gd name="connsiteY3" fmla="*/ 20172 h 21558"/>
                <a:gd name="connsiteX4" fmla="*/ 0 w 21600"/>
                <a:gd name="connsiteY4" fmla="*/ 0 h 2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1558">
                  <a:moveTo>
                    <a:pt x="0" y="0"/>
                  </a:moveTo>
                  <a:lnTo>
                    <a:pt x="21600" y="0"/>
                  </a:lnTo>
                  <a:cubicBezTo>
                    <a:pt x="21585" y="7031"/>
                    <a:pt x="21569" y="14061"/>
                    <a:pt x="21554" y="21092"/>
                  </a:cubicBezTo>
                  <a:cubicBezTo>
                    <a:pt x="13330" y="21007"/>
                    <a:pt x="6925" y="22676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6663848"/>
              <a:ext cx="12192000" cy="1941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0"/>
              <a:ext cx="12192000" cy="100861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Document 8"/>
            <p:cNvSpPr/>
            <p:nvPr/>
          </p:nvSpPr>
          <p:spPr>
            <a:xfrm flipH="1" flipV="1">
              <a:off x="0" y="39129"/>
              <a:ext cx="12192000" cy="145397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  <a:gd name="connsiteX0" fmla="*/ 0 w 21600"/>
                <a:gd name="connsiteY0" fmla="*/ 0 h 20175"/>
                <a:gd name="connsiteX1" fmla="*/ 21600 w 21600"/>
                <a:gd name="connsiteY1" fmla="*/ 0 h 20175"/>
                <a:gd name="connsiteX2" fmla="*/ 21600 w 21600"/>
                <a:gd name="connsiteY2" fmla="*/ 17322 h 20175"/>
                <a:gd name="connsiteX3" fmla="*/ 0 w 21600"/>
                <a:gd name="connsiteY3" fmla="*/ 20172 h 20175"/>
                <a:gd name="connsiteX4" fmla="*/ 0 w 21600"/>
                <a:gd name="connsiteY4" fmla="*/ 0 h 20175"/>
                <a:gd name="connsiteX0" fmla="*/ 0 w 21600"/>
                <a:gd name="connsiteY0" fmla="*/ 0 h 20179"/>
                <a:gd name="connsiteX1" fmla="*/ 21600 w 21600"/>
                <a:gd name="connsiteY1" fmla="*/ 0 h 20179"/>
                <a:gd name="connsiteX2" fmla="*/ 21600 w 21600"/>
                <a:gd name="connsiteY2" fmla="*/ 17322 h 20179"/>
                <a:gd name="connsiteX3" fmla="*/ 0 w 21600"/>
                <a:gd name="connsiteY3" fmla="*/ 20172 h 20179"/>
                <a:gd name="connsiteX4" fmla="*/ 0 w 21600"/>
                <a:gd name="connsiteY4" fmla="*/ 0 h 20179"/>
                <a:gd name="connsiteX0" fmla="*/ 0 w 21600"/>
                <a:gd name="connsiteY0" fmla="*/ 0 h 20172"/>
                <a:gd name="connsiteX1" fmla="*/ 21600 w 21600"/>
                <a:gd name="connsiteY1" fmla="*/ 0 h 20172"/>
                <a:gd name="connsiteX2" fmla="*/ 21600 w 21600"/>
                <a:gd name="connsiteY2" fmla="*/ 17322 h 20172"/>
                <a:gd name="connsiteX3" fmla="*/ 0 w 21600"/>
                <a:gd name="connsiteY3" fmla="*/ 20172 h 20172"/>
                <a:gd name="connsiteX4" fmla="*/ 0 w 21600"/>
                <a:gd name="connsiteY4" fmla="*/ 0 h 20172"/>
                <a:gd name="connsiteX0" fmla="*/ 0 w 21600"/>
                <a:gd name="connsiteY0" fmla="*/ 0 h 20172"/>
                <a:gd name="connsiteX1" fmla="*/ 21600 w 21600"/>
                <a:gd name="connsiteY1" fmla="*/ 0 h 20172"/>
                <a:gd name="connsiteX2" fmla="*/ 21600 w 21600"/>
                <a:gd name="connsiteY2" fmla="*/ 17322 h 20172"/>
                <a:gd name="connsiteX3" fmla="*/ 0 w 21600"/>
                <a:gd name="connsiteY3" fmla="*/ 20172 h 20172"/>
                <a:gd name="connsiteX4" fmla="*/ 0 w 21600"/>
                <a:gd name="connsiteY4" fmla="*/ 0 h 20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0172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9720" y="16981"/>
                    <a:pt x="9124" y="18018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Title 1"/>
          <p:cNvSpPr txBox="1">
            <a:spLocks/>
          </p:cNvSpPr>
          <p:nvPr userDrawn="1"/>
        </p:nvSpPr>
        <p:spPr>
          <a:xfrm>
            <a:off x="0" y="6665843"/>
            <a:ext cx="12192000" cy="1921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en-US" sz="1200" dirty="0" err="1" smtClean="0"/>
              <a:t>Universitas</a:t>
            </a:r>
            <a:r>
              <a:rPr lang="en-US" sz="1200" dirty="0" smtClean="0"/>
              <a:t> Budi </a:t>
            </a:r>
            <a:r>
              <a:rPr lang="en-US" sz="1200" dirty="0" err="1" smtClean="0"/>
              <a:t>Luhur</a:t>
            </a:r>
            <a:r>
              <a:rPr lang="en-US" sz="1200" dirty="0" smtClean="0"/>
              <a:t>, </a:t>
            </a:r>
            <a:r>
              <a:rPr lang="en-US" sz="1200" dirty="0" err="1" smtClean="0"/>
              <a:t>Fakultas</a:t>
            </a:r>
            <a:r>
              <a:rPr lang="en-US" sz="1200" dirty="0" smtClean="0"/>
              <a:t> </a:t>
            </a:r>
            <a:r>
              <a:rPr lang="en-US" sz="1200" dirty="0" err="1" smtClean="0"/>
              <a:t>Teknologi</a:t>
            </a:r>
            <a:r>
              <a:rPr lang="en-US" sz="1200" dirty="0" smtClean="0"/>
              <a:t> </a:t>
            </a:r>
            <a:r>
              <a:rPr lang="en-US" sz="1200" dirty="0" err="1" smtClean="0"/>
              <a:t>Informasi</a:t>
            </a:r>
            <a:endParaRPr lang="en-US" sz="120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11559624" y="6539525"/>
            <a:ext cx="574766" cy="289259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D32A1F08-9CDE-4067-9C73-94D228C27D17}" type="slidenum">
              <a:rPr lang="en-US" sz="1600" b="1" smtClean="0">
                <a:solidFill>
                  <a:schemeClr val="tx1"/>
                </a:solidFill>
              </a:rPr>
              <a:t>‹#›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 userDrawn="1"/>
        </p:nvSpPr>
        <p:spPr>
          <a:xfrm>
            <a:off x="11559624" y="6467697"/>
            <a:ext cx="574766" cy="3480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pPr algn="r"/>
            <a:endParaRPr lang="en-US" sz="1200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58932" y="487340"/>
            <a:ext cx="11754394" cy="623004"/>
          </a:xfrm>
          <a:prstGeom prst="rect">
            <a:avLst/>
          </a:prstGeom>
        </p:spPr>
        <p:txBody>
          <a:bodyPr/>
          <a:lstStyle>
            <a:lvl1pPr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158932" y="1361193"/>
            <a:ext cx="11754394" cy="5106504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4610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38903"/>
              <a:ext cx="12192000" cy="68190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lowchart: Document 8"/>
            <p:cNvSpPr/>
            <p:nvPr/>
          </p:nvSpPr>
          <p:spPr>
            <a:xfrm flipH="1">
              <a:off x="0" y="13177"/>
              <a:ext cx="12192000" cy="1018759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9260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5785" y="13467"/>
                    <a:pt x="5629" y="43789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6663848"/>
              <a:ext cx="12192000" cy="1941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0"/>
              <a:ext cx="12192000" cy="100861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lowchart: Document 8"/>
            <p:cNvSpPr/>
            <p:nvPr/>
          </p:nvSpPr>
          <p:spPr>
            <a:xfrm flipH="1">
              <a:off x="0" y="38903"/>
              <a:ext cx="12192000" cy="855647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9260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5785" y="13467"/>
                    <a:pt x="5629" y="43789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709" y="1202048"/>
            <a:ext cx="11203745" cy="532441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itle 1"/>
          <p:cNvSpPr txBox="1">
            <a:spLocks/>
          </p:cNvSpPr>
          <p:nvPr userDrawn="1"/>
        </p:nvSpPr>
        <p:spPr>
          <a:xfrm>
            <a:off x="0" y="6665843"/>
            <a:ext cx="12192000" cy="1921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en-US" sz="1200" dirty="0" err="1" smtClean="0"/>
              <a:t>Universitas</a:t>
            </a:r>
            <a:r>
              <a:rPr lang="en-US" sz="1200" dirty="0" smtClean="0"/>
              <a:t> Budi </a:t>
            </a:r>
            <a:r>
              <a:rPr lang="en-US" sz="1200" dirty="0" err="1" smtClean="0"/>
              <a:t>Luhur</a:t>
            </a:r>
            <a:r>
              <a:rPr lang="en-US" sz="1200" dirty="0" smtClean="0"/>
              <a:t>, </a:t>
            </a:r>
            <a:r>
              <a:rPr lang="en-US" sz="1200" dirty="0" err="1" smtClean="0"/>
              <a:t>Fakultas</a:t>
            </a:r>
            <a:r>
              <a:rPr lang="en-US" sz="1200" dirty="0" smtClean="0"/>
              <a:t> </a:t>
            </a:r>
            <a:r>
              <a:rPr lang="en-US" sz="1200" dirty="0" err="1" smtClean="0"/>
              <a:t>Teknologi</a:t>
            </a:r>
            <a:r>
              <a:rPr lang="en-US" sz="1200" dirty="0" smtClean="0"/>
              <a:t> </a:t>
            </a:r>
            <a:r>
              <a:rPr lang="en-US" sz="1200" dirty="0" err="1" smtClean="0"/>
              <a:t>Informasi</a:t>
            </a:r>
            <a:endParaRPr lang="en-US" sz="1200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11559624" y="6539525"/>
            <a:ext cx="574766" cy="289259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D32A1F08-9CDE-4067-9C73-94D228C27D17}" type="slidenum">
              <a:rPr lang="en-US" sz="1600" b="1" smtClean="0">
                <a:solidFill>
                  <a:schemeClr val="tx1"/>
                </a:solidFill>
              </a:rPr>
              <a:t>‹#›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6" name="Title 1"/>
          <p:cNvSpPr txBox="1">
            <a:spLocks/>
          </p:cNvSpPr>
          <p:nvPr userDrawn="1"/>
        </p:nvSpPr>
        <p:spPr>
          <a:xfrm>
            <a:off x="11559624" y="6467697"/>
            <a:ext cx="574766" cy="3480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pPr algn="r"/>
            <a:endParaRPr lang="en-US" sz="1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773" y="114038"/>
            <a:ext cx="11864930" cy="421539"/>
          </a:xfrm>
        </p:spPr>
        <p:txBody>
          <a:bodyPr>
            <a:normAutofit/>
          </a:bodyPr>
          <a:lstStyle>
            <a:lvl1pPr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9985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840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0567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397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248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354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114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6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243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30" r:id="rId12"/>
    <p:sldLayoutId id="2147483731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0413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11.xml"/><Relationship Id="rId5" Type="http://schemas.openxmlformats.org/officeDocument/2006/relationships/slide" Target="slide9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8099"/>
            <a:ext cx="12192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entagon 8"/>
          <p:cNvSpPr/>
          <p:nvPr/>
        </p:nvSpPr>
        <p:spPr>
          <a:xfrm>
            <a:off x="212034" y="2252869"/>
            <a:ext cx="1603513" cy="1470992"/>
          </a:xfrm>
          <a:prstGeom prst="homePlate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1292086" y="2252869"/>
            <a:ext cx="1285461" cy="1470992"/>
          </a:xfrm>
          <a:prstGeom prst="chevron">
            <a:avLst>
              <a:gd name="adj" fmla="val 57216"/>
            </a:avLst>
          </a:prstGeom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hevron 10"/>
          <p:cNvSpPr/>
          <p:nvPr/>
        </p:nvSpPr>
        <p:spPr>
          <a:xfrm>
            <a:off x="2027581" y="2252869"/>
            <a:ext cx="9939132" cy="1470992"/>
          </a:xfrm>
          <a:prstGeom prst="chevron">
            <a:avLst>
              <a:gd name="adj" fmla="val 45495"/>
            </a:avLst>
          </a:prstGeom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12034" y="1662595"/>
            <a:ext cx="4271066" cy="3313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sz="2600" b="1" spc="50" dirty="0" smtClean="0">
                <a:ln w="0"/>
                <a:solidFill>
                  <a:srgbClr val="00206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PERTEMUAN 12</a:t>
            </a:r>
            <a:endParaRPr lang="en-US" sz="2600" b="1" spc="50" dirty="0">
              <a:ln w="0"/>
              <a:solidFill>
                <a:srgbClr val="00206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28601" y="2040835"/>
            <a:ext cx="5308599" cy="80065"/>
          </a:xfrm>
          <a:prstGeom prst="rect">
            <a:avLst/>
          </a:prstGeom>
          <a:effectLst>
            <a:outerShdw blurRad="57150" dist="19050" dir="5400000" algn="ctr" rotWithShape="0">
              <a:srgbClr val="000000">
                <a:alpha val="63000"/>
              </a:srgbClr>
            </a:outerShdw>
            <a:softEdge rad="3175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994401" y="3775765"/>
            <a:ext cx="5308599" cy="80065"/>
          </a:xfrm>
          <a:prstGeom prst="rect">
            <a:avLst/>
          </a:prstGeom>
          <a:effectLst>
            <a:outerShdw blurRad="57150" dist="19050" dir="5400000" algn="ctr" rotWithShape="0">
              <a:srgbClr val="000000">
                <a:alpha val="63000"/>
              </a:srgbClr>
            </a:outerShdw>
            <a:softEdge rad="3175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815547" y="3907734"/>
            <a:ext cx="9563653" cy="3313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r"/>
            <a:r>
              <a:rPr lang="en-US" sz="2600" b="1" spc="50" smtClean="0">
                <a:ln w="0"/>
                <a:solidFill>
                  <a:srgbClr val="00206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PEMROGRAMAN </a:t>
            </a:r>
            <a:r>
              <a:rPr lang="en-US" sz="2600" b="1" spc="50">
                <a:ln w="0"/>
                <a:solidFill>
                  <a:srgbClr val="00206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BERORIENTASI OBJEK </a:t>
            </a:r>
            <a:r>
              <a:rPr lang="en-US" sz="2600" b="1" spc="50" dirty="0" smtClean="0">
                <a:ln w="0"/>
                <a:solidFill>
                  <a:srgbClr val="00206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(PBO)</a:t>
            </a:r>
            <a:endParaRPr lang="en-US" sz="2600" b="1" spc="50" dirty="0">
              <a:ln w="0"/>
              <a:solidFill>
                <a:srgbClr val="00206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789581" y="2425700"/>
            <a:ext cx="9056675" cy="10413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rgbClr val="FFFFFF"/>
                </a:solidFill>
                <a:latin typeface="Arial Black" panose="020B0A04020102020204" pitchFamily="34" charset="0"/>
              </a:rPr>
              <a:t>TIGA PILAR OOP:</a:t>
            </a:r>
          </a:p>
          <a:p>
            <a:r>
              <a:rPr lang="en-US" sz="2400" dirty="0" smtClean="0">
                <a:solidFill>
                  <a:srgbClr val="FFFFFF"/>
                </a:solidFill>
                <a:latin typeface="Arial Black" panose="020B0A04020102020204" pitchFamily="34" charset="0"/>
              </a:rPr>
              <a:t>Encapsulation</a:t>
            </a:r>
          </a:p>
        </p:txBody>
      </p:sp>
    </p:spTree>
    <p:extLst>
      <p:ext uri="{BB962C8B-B14F-4D97-AF65-F5344CB8AC3E}">
        <p14:creationId xmlns:p14="http://schemas.microsoft.com/office/powerpoint/2010/main" val="371444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 err="1" smtClean="0">
                <a:solidFill>
                  <a:srgbClr val="FF0000"/>
                </a:solidFill>
              </a:rPr>
              <a:t>Pembahasan</a:t>
            </a:r>
            <a:r>
              <a:rPr lang="en-US" sz="4800" b="1" dirty="0" smtClean="0">
                <a:solidFill>
                  <a:srgbClr val="FF0000"/>
                </a:solidFill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</a:rPr>
              <a:t>tentang</a:t>
            </a:r>
            <a:r>
              <a:rPr lang="en-US" sz="4800" b="1" dirty="0" smtClean="0">
                <a:solidFill>
                  <a:srgbClr val="FF0000"/>
                </a:solidFill>
              </a:rPr>
              <a:t>  Modifier / </a:t>
            </a:r>
            <a:r>
              <a:rPr lang="en-US" sz="4800" b="1" dirty="0" err="1" smtClean="0">
                <a:solidFill>
                  <a:srgbClr val="FF0000"/>
                </a:solidFill>
              </a:rPr>
              <a:t>Hak</a:t>
            </a:r>
            <a:r>
              <a:rPr lang="en-US" sz="4800" b="1" dirty="0" smtClean="0">
                <a:solidFill>
                  <a:srgbClr val="FF0000"/>
                </a:solidFill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</a:rPr>
              <a:t>Akses</a:t>
            </a:r>
            <a:r>
              <a:rPr lang="en-US" sz="4800" b="1" dirty="0" smtClean="0">
                <a:solidFill>
                  <a:srgbClr val="FF0000"/>
                </a:solidFill>
              </a:rPr>
              <a:t> data </a:t>
            </a:r>
            <a:r>
              <a:rPr lang="en-US" sz="4800" b="1" dirty="0" err="1" smtClean="0">
                <a:solidFill>
                  <a:srgbClr val="FF0000"/>
                </a:solidFill>
              </a:rPr>
              <a:t>dan</a:t>
            </a:r>
            <a:r>
              <a:rPr lang="en-US" sz="4800" b="1" dirty="0" smtClean="0">
                <a:solidFill>
                  <a:srgbClr val="FF0000"/>
                </a:solidFill>
              </a:rPr>
              <a:t> method </a:t>
            </a:r>
            <a:r>
              <a:rPr lang="en-US" sz="4800" b="1" dirty="0" err="1" smtClean="0">
                <a:solidFill>
                  <a:srgbClr val="FF0000"/>
                </a:solidFill>
              </a:rPr>
              <a:t>pada</a:t>
            </a:r>
            <a:r>
              <a:rPr lang="en-US" sz="4800" b="1" dirty="0" smtClean="0">
                <a:solidFill>
                  <a:srgbClr val="FF0000"/>
                </a:solidFill>
              </a:rPr>
              <a:t> class </a:t>
            </a:r>
            <a:r>
              <a:rPr lang="en-US" sz="4800" b="1" dirty="0" err="1" smtClean="0">
                <a:solidFill>
                  <a:srgbClr val="FF0000"/>
                </a:solidFill>
              </a:rPr>
              <a:t>sudah</a:t>
            </a:r>
            <a:r>
              <a:rPr lang="en-US" sz="4800" b="1" dirty="0" smtClean="0">
                <a:solidFill>
                  <a:srgbClr val="FF0000"/>
                </a:solidFill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</a:rPr>
              <a:t>dibahas</a:t>
            </a:r>
            <a:r>
              <a:rPr lang="en-US" sz="4800" b="1" dirty="0" smtClean="0">
                <a:solidFill>
                  <a:srgbClr val="FF0000"/>
                </a:solidFill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</a:rPr>
              <a:t>pada</a:t>
            </a:r>
            <a:r>
              <a:rPr lang="en-US" sz="4800" b="1" dirty="0" smtClean="0">
                <a:solidFill>
                  <a:srgbClr val="FF0000"/>
                </a:solidFill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</a:rPr>
              <a:t>bab</a:t>
            </a:r>
            <a:r>
              <a:rPr lang="en-US" sz="4800" b="1" dirty="0" smtClean="0">
                <a:solidFill>
                  <a:srgbClr val="FF0000"/>
                </a:solidFill>
              </a:rPr>
              <a:t> Package di </a:t>
            </a:r>
            <a:r>
              <a:rPr lang="en-US" sz="4800" b="1" dirty="0" err="1" smtClean="0">
                <a:solidFill>
                  <a:srgbClr val="FF0000"/>
                </a:solidFill>
              </a:rPr>
              <a:t>Pertemuan</a:t>
            </a:r>
            <a:r>
              <a:rPr lang="en-US" sz="4800" b="1" dirty="0" smtClean="0">
                <a:solidFill>
                  <a:srgbClr val="FF0000"/>
                </a:solidFill>
              </a:rPr>
              <a:t> 6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5090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ecagon 2"/>
          <p:cNvSpPr/>
          <p:nvPr/>
        </p:nvSpPr>
        <p:spPr>
          <a:xfrm>
            <a:off x="4495800" y="2133600"/>
            <a:ext cx="2743200" cy="2743200"/>
          </a:xfrm>
          <a:prstGeom prst="decagon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tx2"/>
                </a:solidFill>
                <a:latin typeface="Franklin Gothic Heavy" pitchFamily="34" charset="0"/>
              </a:rPr>
              <a:t>End</a:t>
            </a:r>
          </a:p>
          <a:p>
            <a:pPr algn="ctr"/>
            <a:r>
              <a:rPr lang="en-US" sz="4800" dirty="0">
                <a:solidFill>
                  <a:schemeClr val="tx2"/>
                </a:solidFill>
                <a:latin typeface="Franklin Gothic Heavy" pitchFamily="34" charset="0"/>
              </a:rPr>
              <a:t>Of</a:t>
            </a:r>
          </a:p>
          <a:p>
            <a:pPr algn="ctr"/>
            <a:r>
              <a:rPr lang="en-US" sz="4800" dirty="0">
                <a:solidFill>
                  <a:schemeClr val="tx2"/>
                </a:solidFill>
                <a:latin typeface="Franklin Gothic Heavy" pitchFamily="34" charset="0"/>
              </a:rPr>
              <a:t>Slide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15870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30628" y="72604"/>
            <a:ext cx="11601825" cy="555151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Pokok</a:t>
            </a:r>
            <a:r>
              <a:rPr lang="en-US" b="1" dirty="0" smtClean="0"/>
              <a:t> </a:t>
            </a:r>
            <a:r>
              <a:rPr lang="en-US" b="1" dirty="0" err="1" smtClean="0"/>
              <a:t>Bahasan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0" y="627754"/>
            <a:ext cx="2590800" cy="603430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-2209800" y="3124200"/>
            <a:ext cx="5181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-2132806" y="3123406"/>
            <a:ext cx="5181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-2056606" y="3809206"/>
            <a:ext cx="5181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-1980406" y="3809206"/>
            <a:ext cx="5181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04800" y="6172200"/>
            <a:ext cx="1066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04800" y="6248400"/>
            <a:ext cx="1066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0" y="5561013"/>
            <a:ext cx="762000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0" y="5486400"/>
            <a:ext cx="76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7" name="Group 48"/>
          <p:cNvGrpSpPr/>
          <p:nvPr/>
        </p:nvGrpSpPr>
        <p:grpSpPr>
          <a:xfrm>
            <a:off x="838200" y="914400"/>
            <a:ext cx="1676400" cy="5638800"/>
            <a:chOff x="838200" y="685800"/>
            <a:chExt cx="1676400" cy="5638800"/>
          </a:xfrm>
        </p:grpSpPr>
        <p:sp>
          <p:nvSpPr>
            <p:cNvPr id="78" name="Snip Diagonal Corner Rectangle 77">
              <a:hlinkClick r:id="rId2" action="ppaction://hlinksldjump"/>
            </p:cNvPr>
            <p:cNvSpPr/>
            <p:nvPr/>
          </p:nvSpPr>
          <p:spPr>
            <a:xfrm>
              <a:off x="838200" y="685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9" name="Snip Diagonal Corner Rectangle 78">
              <a:hlinkClick r:id="rId2" action="ppaction://hlinksldjump"/>
            </p:cNvPr>
            <p:cNvSpPr/>
            <p:nvPr/>
          </p:nvSpPr>
          <p:spPr>
            <a:xfrm>
              <a:off x="838200" y="1066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0" name="Snip Diagonal Corner Rectangle 79">
              <a:hlinkClick r:id="rId3" action="ppaction://hlinksldjump"/>
            </p:cNvPr>
            <p:cNvSpPr/>
            <p:nvPr/>
          </p:nvSpPr>
          <p:spPr>
            <a:xfrm>
              <a:off x="838200" y="1447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1" name="Snip Diagonal Corner Rectangle 80">
              <a:hlinkClick r:id="rId2" action="ppaction://hlinksldjump"/>
            </p:cNvPr>
            <p:cNvSpPr/>
            <p:nvPr/>
          </p:nvSpPr>
          <p:spPr>
            <a:xfrm>
              <a:off x="838200" y="1828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4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2" name="Snip Diagonal Corner Rectangle 81">
              <a:hlinkClick r:id="rId4" action="ppaction://hlinksldjump"/>
            </p:cNvPr>
            <p:cNvSpPr/>
            <p:nvPr/>
          </p:nvSpPr>
          <p:spPr>
            <a:xfrm>
              <a:off x="838200" y="2209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5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3" name="Snip Diagonal Corner Rectangle 82">
              <a:hlinkClick r:id="rId3" action="ppaction://hlinksldjump"/>
            </p:cNvPr>
            <p:cNvSpPr/>
            <p:nvPr/>
          </p:nvSpPr>
          <p:spPr>
            <a:xfrm>
              <a:off x="838200" y="2590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6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4" name="Snip Diagonal Corner Rectangle 83">
              <a:hlinkClick r:id="rId5" action="ppaction://hlinksldjump"/>
            </p:cNvPr>
            <p:cNvSpPr/>
            <p:nvPr/>
          </p:nvSpPr>
          <p:spPr>
            <a:xfrm>
              <a:off x="838200" y="2971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7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5" name="Snip Diagonal Corner Rectangle 84">
              <a:hlinkClick r:id="rId2" action="ppaction://hlinksldjump"/>
            </p:cNvPr>
            <p:cNvSpPr/>
            <p:nvPr/>
          </p:nvSpPr>
          <p:spPr>
            <a:xfrm>
              <a:off x="838200" y="3352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8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6" name="Snip Diagonal Corner Rectangle 85">
              <a:hlinkClick r:id="rId6" action="ppaction://hlinksldjump"/>
            </p:cNvPr>
            <p:cNvSpPr/>
            <p:nvPr/>
          </p:nvSpPr>
          <p:spPr>
            <a:xfrm>
              <a:off x="838200" y="3733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9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7" name="Snip Diagonal Corner Rectangle 86">
              <a:hlinkClick r:id="rId3" action="ppaction://hlinksldjump"/>
            </p:cNvPr>
            <p:cNvSpPr/>
            <p:nvPr/>
          </p:nvSpPr>
          <p:spPr>
            <a:xfrm>
              <a:off x="838200" y="4114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10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8" name="Snip Diagonal Corner Rectangle 87">
              <a:hlinkClick r:id="rId3" action="ppaction://hlinksldjump"/>
            </p:cNvPr>
            <p:cNvSpPr/>
            <p:nvPr/>
          </p:nvSpPr>
          <p:spPr>
            <a:xfrm>
              <a:off x="838200" y="4495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11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9" name="Snip Diagonal Corner Rectangle 88">
              <a:hlinkClick r:id="" action="ppaction://noaction"/>
            </p:cNvPr>
            <p:cNvSpPr/>
            <p:nvPr/>
          </p:nvSpPr>
          <p:spPr>
            <a:xfrm>
              <a:off x="838200" y="4876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12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0" name="Snip Diagonal Corner Rectangle 89">
              <a:hlinkClick r:id="rId5" action="ppaction://hlinksldjump"/>
            </p:cNvPr>
            <p:cNvSpPr/>
            <p:nvPr/>
          </p:nvSpPr>
          <p:spPr>
            <a:xfrm>
              <a:off x="838200" y="5257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13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1" name="Snip Diagonal Corner Rectangle 90">
              <a:hlinkClick r:id="" action="ppaction://noaction"/>
            </p:cNvPr>
            <p:cNvSpPr/>
            <p:nvPr/>
          </p:nvSpPr>
          <p:spPr>
            <a:xfrm>
              <a:off x="838200" y="5638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14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2" name="Snip Diagonal Corner Rectangle 91">
              <a:hlinkClick r:id="" action="ppaction://noaction"/>
            </p:cNvPr>
            <p:cNvSpPr/>
            <p:nvPr/>
          </p:nvSpPr>
          <p:spPr>
            <a:xfrm>
              <a:off x="838200" y="6019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15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8" name="Elbow Connector 52"/>
          <p:cNvCxnSpPr/>
          <p:nvPr/>
        </p:nvCxnSpPr>
        <p:spPr>
          <a:xfrm rot="5400000" flipH="1" flipV="1">
            <a:off x="724360" y="3099205"/>
            <a:ext cx="3975653" cy="341538"/>
          </a:xfrm>
          <a:prstGeom prst="bentConnector3">
            <a:avLst>
              <a:gd name="adj1" fmla="val 0"/>
            </a:avLst>
          </a:prstGeom>
          <a:ln w="381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2840378" y="1282148"/>
            <a:ext cx="35166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200400" y="858082"/>
            <a:ext cx="66508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TIGA PILAR OOP: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ENCAPSULATION</a:t>
            </a:r>
            <a:endParaRPr lang="en-US" sz="2200" b="1" dirty="0" smtClean="0">
              <a:solidFill>
                <a:srgbClr val="FF0000"/>
              </a:solidFill>
            </a:endParaRPr>
          </a:p>
        </p:txBody>
      </p:sp>
      <p:sp>
        <p:nvSpPr>
          <p:cNvPr id="52" name="TextBox 51">
            <a:hlinkClick r:id="" action="ppaction://noaction"/>
          </p:cNvPr>
          <p:cNvSpPr txBox="1"/>
          <p:nvPr/>
        </p:nvSpPr>
        <p:spPr>
          <a:xfrm>
            <a:off x="3161920" y="4384510"/>
            <a:ext cx="5867400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1600" b="1" dirty="0" err="1" smtClean="0">
                <a:solidFill>
                  <a:srgbClr val="0070C0"/>
                </a:solidFill>
              </a:rPr>
              <a:t>Konsep</a:t>
            </a:r>
            <a:r>
              <a:rPr lang="en-US" sz="1600" b="1" dirty="0" smtClean="0">
                <a:solidFill>
                  <a:srgbClr val="0070C0"/>
                </a:solidFill>
              </a:rPr>
              <a:t> Encapsulation</a:t>
            </a:r>
          </a:p>
          <a:p>
            <a:pPr marL="457200" lvl="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1600" b="1" dirty="0" smtClean="0">
                <a:solidFill>
                  <a:srgbClr val="0070C0"/>
                </a:solidFill>
              </a:rPr>
              <a:t>Modifier </a:t>
            </a:r>
            <a:r>
              <a:rPr lang="en-US" sz="1600" b="1" dirty="0" err="1" smtClean="0">
                <a:solidFill>
                  <a:srgbClr val="0070C0"/>
                </a:solidFill>
              </a:rPr>
              <a:t>Hak</a:t>
            </a:r>
            <a:r>
              <a:rPr lang="en-US" sz="1600" b="1" dirty="0" smtClean="0">
                <a:solidFill>
                  <a:srgbClr val="0070C0"/>
                </a:solidFill>
              </a:rPr>
              <a:t> </a:t>
            </a:r>
            <a:r>
              <a:rPr lang="en-US" sz="1600" b="1" dirty="0" err="1" smtClean="0">
                <a:solidFill>
                  <a:srgbClr val="0070C0"/>
                </a:solidFill>
              </a:rPr>
              <a:t>Akses</a:t>
            </a:r>
            <a:r>
              <a:rPr lang="en-US" sz="1600" b="1" dirty="0" smtClean="0">
                <a:solidFill>
                  <a:srgbClr val="0070C0"/>
                </a:solidFill>
              </a:rPr>
              <a:t> Data </a:t>
            </a:r>
            <a:r>
              <a:rPr lang="en-US" sz="1600" b="1" dirty="0" err="1" smtClean="0">
                <a:solidFill>
                  <a:srgbClr val="0070C0"/>
                </a:solidFill>
              </a:rPr>
              <a:t>dan</a:t>
            </a:r>
            <a:r>
              <a:rPr lang="en-US" sz="1600" b="1" dirty="0" smtClean="0">
                <a:solidFill>
                  <a:srgbClr val="0070C0"/>
                </a:solidFill>
              </a:rPr>
              <a:t> Method </a:t>
            </a:r>
            <a:r>
              <a:rPr lang="en-US" sz="1600" b="1" dirty="0" err="1" smtClean="0">
                <a:solidFill>
                  <a:srgbClr val="0070C0"/>
                </a:solidFill>
              </a:rPr>
              <a:t>pada</a:t>
            </a:r>
            <a:r>
              <a:rPr lang="en-US" sz="1600" b="1" dirty="0" smtClean="0">
                <a:solidFill>
                  <a:srgbClr val="0070C0"/>
                </a:solidFill>
              </a:rPr>
              <a:t> Class</a:t>
            </a:r>
          </a:p>
        </p:txBody>
      </p:sp>
      <p:sp>
        <p:nvSpPr>
          <p:cNvPr id="58" name="Rectangle 57"/>
          <p:cNvSpPr/>
          <p:nvPr/>
        </p:nvSpPr>
        <p:spPr>
          <a:xfrm>
            <a:off x="3208910" y="1618871"/>
            <a:ext cx="6363345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TUJUAN INTERAKSIONAL</a:t>
            </a:r>
            <a:endParaRPr lang="id-ID" b="1" dirty="0" smtClean="0"/>
          </a:p>
          <a:p>
            <a:r>
              <a:rPr lang="id-ID" sz="1400" b="1" dirty="0" smtClean="0"/>
              <a:t>UMUM 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d-ID" sz="1400" dirty="0" smtClean="0"/>
              <a:t>Mahasiswa</a:t>
            </a:r>
            <a:r>
              <a:rPr lang="en-US" sz="1400" dirty="0" smtClean="0"/>
              <a:t> </a:t>
            </a:r>
            <a:r>
              <a:rPr lang="en-US" sz="1400" dirty="0" err="1" smtClean="0"/>
              <a:t>mampu</a:t>
            </a:r>
            <a:r>
              <a:rPr lang="en-US" sz="1400" dirty="0" smtClean="0"/>
              <a:t> </a:t>
            </a:r>
            <a:r>
              <a:rPr lang="en-US" sz="1400" dirty="0" err="1" smtClean="0"/>
              <a:t>menerapkan</a:t>
            </a:r>
            <a:r>
              <a:rPr lang="en-US" sz="1400" dirty="0" smtClean="0"/>
              <a:t> </a:t>
            </a:r>
            <a:r>
              <a:rPr lang="en-US" sz="1400" dirty="0" err="1" smtClean="0"/>
              <a:t>konsep</a:t>
            </a:r>
            <a:r>
              <a:rPr lang="en-US" sz="1400" dirty="0" smtClean="0"/>
              <a:t> encapsulation </a:t>
            </a:r>
            <a:r>
              <a:rPr lang="en-US" sz="1400" dirty="0" err="1" smtClean="0"/>
              <a:t>pada</a:t>
            </a:r>
            <a:r>
              <a:rPr lang="en-US" sz="1400" dirty="0" smtClean="0"/>
              <a:t> </a:t>
            </a:r>
            <a:r>
              <a:rPr lang="en-US" sz="1400" dirty="0" err="1" smtClean="0"/>
              <a:t>pemrograman</a:t>
            </a:r>
            <a:r>
              <a:rPr lang="en-US" sz="1400" dirty="0" smtClean="0"/>
              <a:t> Java </a:t>
            </a:r>
            <a:endParaRPr lang="id-ID" sz="1000" b="1" dirty="0" smtClean="0"/>
          </a:p>
          <a:p>
            <a:r>
              <a:rPr lang="id-ID" sz="1400" b="1" dirty="0" smtClean="0"/>
              <a:t>KHUSUS 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 err="1" smtClean="0"/>
              <a:t>Mahasiswa</a:t>
            </a:r>
            <a:r>
              <a:rPr lang="en-US" sz="1400" dirty="0" smtClean="0"/>
              <a:t> </a:t>
            </a:r>
            <a:r>
              <a:rPr lang="en-US" sz="1400" dirty="0" err="1"/>
              <a:t>mampu</a:t>
            </a:r>
            <a:r>
              <a:rPr lang="en-US" sz="1400" dirty="0"/>
              <a:t> </a:t>
            </a:r>
            <a:r>
              <a:rPr lang="en-US" sz="1400" dirty="0" err="1"/>
              <a:t>menerapkan</a:t>
            </a:r>
            <a:r>
              <a:rPr lang="en-US" sz="1400" dirty="0"/>
              <a:t> </a:t>
            </a:r>
            <a:r>
              <a:rPr lang="en-US" sz="1400" dirty="0" err="1"/>
              <a:t>konsep</a:t>
            </a:r>
            <a:r>
              <a:rPr lang="en-US" sz="1400" dirty="0"/>
              <a:t> </a:t>
            </a:r>
            <a:r>
              <a:rPr lang="en-US" sz="1400" dirty="0" err="1" smtClean="0"/>
              <a:t>pencapsulation</a:t>
            </a:r>
            <a:r>
              <a:rPr lang="en-US" sz="1400" dirty="0" smtClean="0"/>
              <a:t> </a:t>
            </a:r>
            <a:r>
              <a:rPr lang="en-US" sz="1400" dirty="0" err="1" smtClean="0"/>
              <a:t>ke</a:t>
            </a:r>
            <a:r>
              <a:rPr lang="en-US" sz="1400" dirty="0" smtClean="0"/>
              <a:t> </a:t>
            </a:r>
            <a:r>
              <a:rPr lang="en-US" sz="1400" dirty="0" err="1"/>
              <a:t>dalam</a:t>
            </a:r>
            <a:r>
              <a:rPr lang="en-US" sz="1400" dirty="0"/>
              <a:t> coding Java</a:t>
            </a:r>
            <a:r>
              <a:rPr lang="en-US" sz="1400" dirty="0" smtClean="0"/>
              <a:t>™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d-ID" sz="1400" dirty="0" smtClean="0"/>
              <a:t>Mahasiswa </a:t>
            </a:r>
            <a:r>
              <a:rPr lang="id-ID" sz="1400" dirty="0"/>
              <a:t>mampu menerapkan </a:t>
            </a:r>
            <a:r>
              <a:rPr lang="en-US" sz="1400" dirty="0" smtClean="0"/>
              <a:t>modifier </a:t>
            </a:r>
            <a:r>
              <a:rPr lang="en-US" sz="1400" dirty="0" err="1" smtClean="0"/>
              <a:t>hak</a:t>
            </a:r>
            <a:r>
              <a:rPr lang="en-US" sz="1400" dirty="0" smtClean="0"/>
              <a:t> </a:t>
            </a:r>
            <a:r>
              <a:rPr lang="en-US" sz="1400" dirty="0" err="1" smtClean="0"/>
              <a:t>akses</a:t>
            </a:r>
            <a:r>
              <a:rPr lang="en-US" sz="1400" dirty="0" smtClean="0"/>
              <a:t> </a:t>
            </a:r>
            <a:endParaRPr lang="en-US" sz="1300" dirty="0"/>
          </a:p>
        </p:txBody>
      </p:sp>
      <p:sp>
        <p:nvSpPr>
          <p:cNvPr id="59" name="Rectangle 58"/>
          <p:cNvSpPr/>
          <p:nvPr/>
        </p:nvSpPr>
        <p:spPr>
          <a:xfrm>
            <a:off x="3192038" y="4150600"/>
            <a:ext cx="77713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1400" b="1" dirty="0" smtClean="0"/>
              <a:t>Materi :</a:t>
            </a:r>
            <a:endParaRPr lang="id-ID" sz="1400" b="1" dirty="0"/>
          </a:p>
        </p:txBody>
      </p:sp>
    </p:spTree>
    <p:extLst>
      <p:ext uri="{BB962C8B-B14F-4D97-AF65-F5344CB8AC3E}">
        <p14:creationId xmlns:p14="http://schemas.microsoft.com/office/powerpoint/2010/main" val="129551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tabLst>
                <a:tab pos="542925" algn="l"/>
              </a:tabLst>
            </a:pPr>
            <a:r>
              <a:rPr lang="en-US" sz="3200" dirty="0"/>
              <a:t>1</a:t>
            </a:r>
            <a:r>
              <a:rPr lang="en-US" sz="3200" dirty="0" smtClean="0"/>
              <a:t>.   </a:t>
            </a:r>
            <a:r>
              <a:rPr lang="en-US" sz="3200" dirty="0" err="1" smtClean="0"/>
              <a:t>Konsep</a:t>
            </a:r>
            <a:r>
              <a:rPr lang="en-US" sz="3200" dirty="0" smtClean="0"/>
              <a:t> Encapsulation (</a:t>
            </a:r>
            <a:r>
              <a:rPr lang="en-US" sz="3200" dirty="0" err="1" smtClean="0"/>
              <a:t>Pembungkusan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126773" y="1280160"/>
            <a:ext cx="11864929" cy="4940018"/>
          </a:xfrm>
        </p:spPr>
        <p:txBody>
          <a:bodyPr>
            <a:noAutofit/>
          </a:bodyPr>
          <a:lstStyle/>
          <a:p>
            <a:pPr algn="just"/>
            <a:r>
              <a:rPr lang="en-US" sz="3200" dirty="0" err="1"/>
              <a:t>Enkapsulasi</a:t>
            </a:r>
            <a:r>
              <a:rPr lang="en-US" sz="3200" dirty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pembungkus</a:t>
            </a:r>
            <a:r>
              <a:rPr lang="en-US" sz="3200" dirty="0"/>
              <a:t>, </a:t>
            </a:r>
            <a:r>
              <a:rPr lang="en-US" sz="3200" dirty="0" err="1"/>
              <a:t>pembungkus</a:t>
            </a:r>
            <a:r>
              <a:rPr lang="en-US" sz="3200" dirty="0"/>
              <a:t> </a:t>
            </a:r>
            <a:r>
              <a:rPr lang="en-US" sz="3200" dirty="0" err="1"/>
              <a:t>disini</a:t>
            </a:r>
            <a:r>
              <a:rPr lang="en-US" sz="3200" dirty="0"/>
              <a:t> </a:t>
            </a:r>
            <a:r>
              <a:rPr lang="en-US" sz="3200" dirty="0" err="1"/>
              <a:t>dimaksudkan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menjaga</a:t>
            </a:r>
            <a:r>
              <a:rPr lang="en-US" sz="3200" dirty="0"/>
              <a:t> </a:t>
            </a:r>
            <a:r>
              <a:rPr lang="en-US" sz="3200" dirty="0" err="1"/>
              <a:t>suatu</a:t>
            </a:r>
            <a:r>
              <a:rPr lang="en-US" sz="3200" dirty="0"/>
              <a:t> proses program agar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diakses</a:t>
            </a:r>
            <a:r>
              <a:rPr lang="en-US" sz="3200" dirty="0"/>
              <a:t> </a:t>
            </a:r>
            <a:r>
              <a:rPr lang="en-US" sz="3200" dirty="0" err="1"/>
              <a:t>secara</a:t>
            </a:r>
            <a:r>
              <a:rPr lang="en-US" sz="3200" dirty="0"/>
              <a:t> </a:t>
            </a:r>
            <a:r>
              <a:rPr lang="en-US" sz="3200" dirty="0" err="1"/>
              <a:t>sembarangan</a:t>
            </a:r>
            <a:r>
              <a:rPr lang="en-US" sz="3200" dirty="0"/>
              <a:t> </a:t>
            </a:r>
            <a:r>
              <a:rPr lang="en-US" sz="3200" dirty="0" err="1"/>
              <a:t>atau</a:t>
            </a:r>
            <a:r>
              <a:rPr lang="en-US" sz="3200" dirty="0"/>
              <a:t> di </a:t>
            </a:r>
            <a:r>
              <a:rPr lang="en-US" sz="3200" dirty="0" err="1"/>
              <a:t>intervensi</a:t>
            </a:r>
            <a:r>
              <a:rPr lang="en-US" sz="3200" dirty="0"/>
              <a:t> </a:t>
            </a:r>
            <a:r>
              <a:rPr lang="en-US" sz="3200" dirty="0" err="1"/>
              <a:t>oleh</a:t>
            </a:r>
            <a:r>
              <a:rPr lang="en-US" sz="3200" dirty="0"/>
              <a:t> program lain. </a:t>
            </a:r>
            <a:r>
              <a:rPr lang="en-US" sz="3200" dirty="0" err="1"/>
              <a:t>Konsep</a:t>
            </a:r>
            <a:r>
              <a:rPr lang="en-US" sz="3200" dirty="0"/>
              <a:t> </a:t>
            </a:r>
            <a:r>
              <a:rPr lang="en-US" sz="3200" dirty="0" err="1"/>
              <a:t>enkapsulasi</a:t>
            </a:r>
            <a:r>
              <a:rPr lang="en-US" sz="3200" dirty="0"/>
              <a:t> </a:t>
            </a:r>
            <a:r>
              <a:rPr lang="en-US" sz="3200" dirty="0" err="1"/>
              <a:t>sangat</a:t>
            </a:r>
            <a:r>
              <a:rPr lang="en-US" sz="3200" dirty="0"/>
              <a:t> </a:t>
            </a:r>
            <a:r>
              <a:rPr lang="en-US" sz="3200" dirty="0" err="1"/>
              <a:t>penting</a:t>
            </a:r>
            <a:r>
              <a:rPr lang="en-US" sz="3200" dirty="0"/>
              <a:t> </a:t>
            </a:r>
            <a:r>
              <a:rPr lang="en-US" sz="3200" dirty="0" err="1"/>
              <a:t>dilakukan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menjaga</a:t>
            </a:r>
            <a:r>
              <a:rPr lang="en-US" sz="3200" dirty="0"/>
              <a:t> </a:t>
            </a:r>
            <a:r>
              <a:rPr lang="en-US" sz="3200" dirty="0" err="1"/>
              <a:t>kebutuhan</a:t>
            </a:r>
            <a:r>
              <a:rPr lang="en-US" sz="3200" dirty="0"/>
              <a:t> program agar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diakses</a:t>
            </a:r>
            <a:r>
              <a:rPr lang="en-US" sz="3200" dirty="0"/>
              <a:t> </a:t>
            </a:r>
            <a:r>
              <a:rPr lang="en-US" sz="3200" dirty="0" err="1"/>
              <a:t>sewaktu-waktu</a:t>
            </a:r>
            <a:r>
              <a:rPr lang="en-US" sz="3200" dirty="0"/>
              <a:t>, </a:t>
            </a:r>
            <a:r>
              <a:rPr lang="en-US" sz="3200" dirty="0" err="1"/>
              <a:t>sekaligus</a:t>
            </a:r>
            <a:r>
              <a:rPr lang="en-US" sz="3200" dirty="0"/>
              <a:t> </a:t>
            </a:r>
            <a:r>
              <a:rPr lang="en-US" sz="3200" dirty="0" err="1"/>
              <a:t>menjaga</a:t>
            </a:r>
            <a:r>
              <a:rPr lang="en-US" sz="3200" dirty="0"/>
              <a:t> program </a:t>
            </a:r>
            <a:r>
              <a:rPr lang="en-US" sz="3200" dirty="0" err="1"/>
              <a:t>tersebut</a:t>
            </a:r>
            <a:r>
              <a:rPr lang="en-US" sz="3200" dirty="0" smtClean="0"/>
              <a:t>.</a:t>
            </a:r>
          </a:p>
          <a:p>
            <a:pPr algn="just"/>
            <a:r>
              <a:rPr lang="en-US" sz="3200" dirty="0" err="1" smtClean="0"/>
              <a:t>Juga</a:t>
            </a:r>
            <a:r>
              <a:rPr lang="en-US" sz="3200" dirty="0" smtClean="0"/>
              <a:t> </a:t>
            </a:r>
            <a:r>
              <a:rPr lang="en-US" sz="3200" dirty="0" err="1" smtClean="0"/>
              <a:t>merupakan</a:t>
            </a:r>
            <a:r>
              <a:rPr lang="en-US" sz="3200" dirty="0" smtClean="0"/>
              <a:t> </a:t>
            </a:r>
            <a:r>
              <a:rPr lang="en-US" sz="3200" dirty="0" err="1" smtClean="0"/>
              <a:t>cara</a:t>
            </a:r>
            <a:r>
              <a:rPr lang="en-US" sz="3200" dirty="0" smtClean="0"/>
              <a:t> “</a:t>
            </a:r>
            <a:r>
              <a:rPr lang="en-US" sz="3200" dirty="0" err="1" smtClean="0"/>
              <a:t>membungkus</a:t>
            </a:r>
            <a:r>
              <a:rPr lang="en-US" sz="3200" dirty="0"/>
              <a:t>” data </a:t>
            </a:r>
            <a:r>
              <a:rPr lang="en-US" sz="3200" dirty="0" err="1"/>
              <a:t>dan</a:t>
            </a:r>
            <a:r>
              <a:rPr lang="en-US" sz="3200" dirty="0"/>
              <a:t> method yang </a:t>
            </a:r>
            <a:r>
              <a:rPr lang="en-US" sz="3200" dirty="0" err="1"/>
              <a:t>menyusun</a:t>
            </a:r>
            <a:r>
              <a:rPr lang="en-US" sz="3200" dirty="0"/>
              <a:t> </a:t>
            </a:r>
            <a:r>
              <a:rPr lang="en-US" sz="3200" dirty="0" err="1"/>
              <a:t>kelas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menyembunyikannya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dunia</a:t>
            </a:r>
            <a:r>
              <a:rPr lang="en-US" sz="3200" dirty="0"/>
              <a:t> </a:t>
            </a:r>
            <a:r>
              <a:rPr lang="en-US" sz="3200" dirty="0" err="1"/>
              <a:t>luar</a:t>
            </a:r>
            <a:r>
              <a:rPr lang="en-US" sz="3200" dirty="0" smtClean="0"/>
              <a:t>.</a:t>
            </a:r>
          </a:p>
          <a:p>
            <a:pPr algn="just"/>
            <a:r>
              <a:rPr lang="en-US" sz="3200" dirty="0"/>
              <a:t>Proses </a:t>
            </a:r>
            <a:r>
              <a:rPr lang="en-US" sz="3200" dirty="0" err="1"/>
              <a:t>enkapsulasi</a:t>
            </a:r>
            <a:r>
              <a:rPr lang="en-US" sz="3200" dirty="0"/>
              <a:t> </a:t>
            </a:r>
            <a:r>
              <a:rPr lang="en-US" sz="3200" dirty="0" err="1"/>
              <a:t>memudahkan</a:t>
            </a:r>
            <a:r>
              <a:rPr lang="en-US" sz="3200" dirty="0"/>
              <a:t> </a:t>
            </a:r>
            <a:r>
              <a:rPr lang="en-US" sz="3200" dirty="0" err="1"/>
              <a:t>kita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 </a:t>
            </a:r>
            <a:r>
              <a:rPr lang="en-US" sz="3200" dirty="0" err="1"/>
              <a:t>menggunakan</a:t>
            </a:r>
            <a:r>
              <a:rPr lang="en-US" sz="3200" dirty="0"/>
              <a:t> </a:t>
            </a:r>
            <a:r>
              <a:rPr lang="en-US" sz="3200" dirty="0" err="1"/>
              <a:t>sebuah</a:t>
            </a:r>
            <a:r>
              <a:rPr lang="en-US" sz="3200" dirty="0"/>
              <a:t> </a:t>
            </a:r>
            <a:r>
              <a:rPr lang="en-US" sz="3200" dirty="0" err="1"/>
              <a:t>objek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suatu</a:t>
            </a:r>
            <a:r>
              <a:rPr lang="en-US" sz="3200" dirty="0"/>
              <a:t> </a:t>
            </a:r>
            <a:r>
              <a:rPr lang="en-US" sz="3200" dirty="0" err="1"/>
              <a:t>kelas</a:t>
            </a:r>
            <a:r>
              <a:rPr lang="en-US" sz="3200" dirty="0"/>
              <a:t> </a:t>
            </a:r>
            <a:r>
              <a:rPr lang="en-US" sz="3200" dirty="0" err="1"/>
              <a:t>karena</a:t>
            </a:r>
            <a:r>
              <a:rPr lang="en-US" sz="3200" dirty="0"/>
              <a:t> </a:t>
            </a:r>
            <a:r>
              <a:rPr lang="en-US" sz="3200" dirty="0" err="1"/>
              <a:t>kita</a:t>
            </a:r>
            <a:r>
              <a:rPr lang="en-US" sz="3200" dirty="0"/>
              <a:t>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perlu</a:t>
            </a:r>
            <a:r>
              <a:rPr lang="en-US" sz="3200" dirty="0"/>
              <a:t> </a:t>
            </a:r>
            <a:r>
              <a:rPr lang="en-US" sz="3200" dirty="0" err="1"/>
              <a:t>mengetahui</a:t>
            </a:r>
            <a:r>
              <a:rPr lang="en-US" sz="3200" dirty="0"/>
              <a:t> </a:t>
            </a:r>
            <a:r>
              <a:rPr lang="en-US" sz="3200" dirty="0" err="1"/>
              <a:t>segala</a:t>
            </a:r>
            <a:r>
              <a:rPr lang="en-US" sz="3200" dirty="0"/>
              <a:t> </a:t>
            </a:r>
            <a:r>
              <a:rPr lang="en-US" sz="3200" dirty="0" err="1"/>
              <a:t>hal</a:t>
            </a:r>
            <a:r>
              <a:rPr lang="en-US" sz="3200" dirty="0"/>
              <a:t> </a:t>
            </a:r>
            <a:r>
              <a:rPr lang="en-US" sz="3200" dirty="0" err="1"/>
              <a:t>secara</a:t>
            </a:r>
            <a:r>
              <a:rPr lang="en-US" sz="3200" dirty="0"/>
              <a:t> </a:t>
            </a:r>
            <a:r>
              <a:rPr lang="en-US" sz="3200" dirty="0" err="1"/>
              <a:t>rinci</a:t>
            </a:r>
            <a:r>
              <a:rPr lang="en-US" sz="3200" dirty="0"/>
              <a:t>.</a:t>
            </a:r>
          </a:p>
          <a:p>
            <a:pPr algn="just"/>
            <a:endParaRPr lang="en-US" sz="3200" dirty="0" smtClean="0"/>
          </a:p>
          <a:p>
            <a:pPr algn="just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43158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</a:rPr>
              <a:t>Contoh</a:t>
            </a:r>
            <a:r>
              <a:rPr lang="en-US" dirty="0" smtClean="0">
                <a:solidFill>
                  <a:srgbClr val="0070C0"/>
                </a:solidFill>
              </a:rPr>
              <a:t> Encapsulation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/>
        <p:txBody>
          <a:bodyPr>
            <a:no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sehari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enkapsulasi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dimisalkan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arus</a:t>
            </a:r>
            <a:r>
              <a:rPr lang="en-US" dirty="0"/>
              <a:t> </a:t>
            </a:r>
            <a:r>
              <a:rPr lang="en-US" dirty="0" err="1"/>
              <a:t>listrik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generator,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perputaran</a:t>
            </a:r>
            <a:r>
              <a:rPr lang="en-US" dirty="0"/>
              <a:t> generator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arus</a:t>
            </a:r>
            <a:r>
              <a:rPr lang="en-US" dirty="0"/>
              <a:t> </a:t>
            </a:r>
            <a:r>
              <a:rPr lang="en-US" dirty="0" err="1"/>
              <a:t>listrik</a:t>
            </a:r>
            <a:r>
              <a:rPr lang="en-US" dirty="0"/>
              <a:t>.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arus</a:t>
            </a:r>
            <a:r>
              <a:rPr lang="en-US" dirty="0"/>
              <a:t> </a:t>
            </a:r>
            <a:r>
              <a:rPr lang="en-US" dirty="0" err="1"/>
              <a:t>listrik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perputaran</a:t>
            </a:r>
            <a:r>
              <a:rPr lang="en-US" dirty="0"/>
              <a:t> generator, </a:t>
            </a:r>
            <a:r>
              <a:rPr lang="en-US" dirty="0" err="1"/>
              <a:t>begitu</a:t>
            </a:r>
            <a:r>
              <a:rPr lang="en-US" dirty="0"/>
              <a:t> pula </a:t>
            </a:r>
            <a:r>
              <a:rPr lang="en-US" dirty="0" err="1"/>
              <a:t>sebaliknya</a:t>
            </a:r>
            <a:r>
              <a:rPr lang="en-US" dirty="0"/>
              <a:t>.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didalam</a:t>
            </a:r>
            <a:r>
              <a:rPr lang="en-US" dirty="0"/>
              <a:t> </a:t>
            </a:r>
            <a:r>
              <a:rPr lang="en-US" dirty="0" err="1"/>
              <a:t>arus</a:t>
            </a:r>
            <a:r>
              <a:rPr lang="en-US" dirty="0"/>
              <a:t> </a:t>
            </a:r>
            <a:r>
              <a:rPr lang="en-US" dirty="0" err="1"/>
              <a:t>listrik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,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perputaran</a:t>
            </a:r>
            <a:r>
              <a:rPr lang="en-US" dirty="0"/>
              <a:t> generator, </a:t>
            </a:r>
            <a:r>
              <a:rPr lang="en-US" dirty="0" err="1"/>
              <a:t>apakah</a:t>
            </a:r>
            <a:r>
              <a:rPr lang="en-US" dirty="0"/>
              <a:t> generator </a:t>
            </a:r>
            <a:r>
              <a:rPr lang="en-US" dirty="0" err="1"/>
              <a:t>berputar</a:t>
            </a:r>
            <a:r>
              <a:rPr lang="en-US" dirty="0"/>
              <a:t> </a:t>
            </a:r>
            <a:r>
              <a:rPr lang="en-US" dirty="0" err="1"/>
              <a:t>kebelakang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depan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serong</a:t>
            </a:r>
            <a:r>
              <a:rPr lang="en-US" dirty="0"/>
              <a:t>. </a:t>
            </a:r>
            <a:r>
              <a:rPr lang="en-US" dirty="0" err="1"/>
              <a:t>Begitu</a:t>
            </a:r>
            <a:r>
              <a:rPr lang="en-US" dirty="0"/>
              <a:t> pula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perputaran</a:t>
            </a:r>
            <a:r>
              <a:rPr lang="en-US" dirty="0"/>
              <a:t> generator,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tahu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arus</a:t>
            </a:r>
            <a:r>
              <a:rPr lang="en-US" dirty="0"/>
              <a:t> </a:t>
            </a:r>
            <a:r>
              <a:rPr lang="en-US" dirty="0" err="1"/>
              <a:t>listrik</a:t>
            </a:r>
            <a:r>
              <a:rPr lang="en-US" dirty="0"/>
              <a:t>,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menyala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810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Contoh</a:t>
            </a:r>
            <a:r>
              <a:rPr lang="en-US" dirty="0" smtClean="0">
                <a:solidFill>
                  <a:srgbClr val="0070C0"/>
                </a:solidFill>
              </a:rPr>
              <a:t> Encapsulation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/>
        <p:txBody>
          <a:bodyPr>
            <a:noAutofit/>
          </a:bodyPr>
          <a:lstStyle/>
          <a:p>
            <a:pPr marL="542925" indent="-542925" algn="just">
              <a:buNone/>
            </a:pPr>
            <a:r>
              <a:rPr lang="en-US" dirty="0" smtClean="0"/>
              <a:t>2. Class Mobil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antarmuka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 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mobil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,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 </a:t>
            </a:r>
            <a:r>
              <a:rPr lang="en-US" dirty="0" err="1"/>
              <a:t>tahu</a:t>
            </a:r>
            <a:r>
              <a:rPr lang="en-US" dirty="0"/>
              <a:t> </a:t>
            </a:r>
            <a:r>
              <a:rPr lang="en-US" dirty="0" err="1"/>
              <a:t>komposisi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bakar</a:t>
            </a:r>
            <a:r>
              <a:rPr lang="en-US" dirty="0"/>
              <a:t>, </a:t>
            </a:r>
            <a:r>
              <a:rPr lang="en-US" dirty="0" err="1"/>
              <a:t>udara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kalor</a:t>
            </a:r>
            <a:r>
              <a:rPr lang="en-US" dirty="0"/>
              <a:t> yang 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proses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92032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70C0"/>
                </a:solidFill>
              </a:rPr>
              <a:t>Contoh</a:t>
            </a:r>
            <a:r>
              <a:rPr lang="en-US" dirty="0">
                <a:solidFill>
                  <a:srgbClr val="0070C0"/>
                </a:solidFill>
              </a:rPr>
              <a:t> Encapsulation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58932" y="1183681"/>
            <a:ext cx="11754394" cy="5674319"/>
          </a:xfrm>
        </p:spPr>
        <p:txBody>
          <a:bodyPr>
            <a:normAutofit lnSpcReduction="10000"/>
          </a:bodyPr>
          <a:lstStyle/>
          <a:p>
            <a:pPr marL="514350" indent="-514350" algn="just">
              <a:buAutoNum type="arabicPeriod" startAt="3"/>
            </a:pP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menyalakan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TV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tahu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proses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percakapan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yang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TV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menampilkan</a:t>
            </a:r>
            <a:r>
              <a:rPr lang="en-US" dirty="0"/>
              <a:t> </a:t>
            </a:r>
            <a:r>
              <a:rPr lang="en-US" dirty="0" err="1" smtClean="0"/>
              <a:t>sebuah</a:t>
            </a:r>
            <a:r>
              <a:rPr lang="en-US" dirty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.</a:t>
            </a:r>
          </a:p>
          <a:p>
            <a:pPr marL="514350" indent="-514350" algn="just">
              <a:buAutoNum type="arabicPeriod" startAt="3"/>
            </a:pP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klik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subuah</a:t>
            </a:r>
            <a:r>
              <a:rPr lang="en-US" dirty="0"/>
              <a:t> object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program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tahu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program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ditampilkan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yang </a:t>
            </a:r>
            <a:r>
              <a:rPr lang="en-US" dirty="0" err="1" smtClean="0"/>
              <a:t>sesuai</a:t>
            </a:r>
            <a:r>
              <a:rPr lang="en-US" dirty="0" smtClean="0"/>
              <a:t>.</a:t>
            </a:r>
            <a:endParaRPr lang="en-US" dirty="0"/>
          </a:p>
          <a:p>
            <a:pPr marL="514350" indent="-514350" algn="just">
              <a:buAutoNum type="arabicPeriod" startAt="3"/>
            </a:pPr>
            <a:endParaRPr lang="en-US" dirty="0"/>
          </a:p>
          <a:p>
            <a:pPr marL="0" indent="0" algn="just">
              <a:buNone/>
            </a:pPr>
            <a:r>
              <a:rPr lang="en-US" dirty="0" smtClean="0"/>
              <a:t>Dari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kesamaan</a:t>
            </a:r>
            <a:r>
              <a:rPr lang="en-US" dirty="0"/>
              <a:t> proses </a:t>
            </a:r>
            <a:r>
              <a:rPr lang="en-US" dirty="0" err="1"/>
              <a:t>mengenai</a:t>
            </a:r>
            <a:r>
              <a:rPr lang="en-US" dirty="0"/>
              <a:t> information hiding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/>
              <a:t>oleh</a:t>
            </a:r>
            <a:r>
              <a:rPr lang="en-US" dirty="0"/>
              <a:t> user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ditampilkan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73415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tabLst>
                <a:tab pos="542925" algn="l"/>
              </a:tabLst>
            </a:pPr>
            <a:r>
              <a:rPr lang="en-US" sz="3200" dirty="0" smtClean="0"/>
              <a:t>2.   Modifier </a:t>
            </a:r>
            <a:r>
              <a:rPr lang="en-US" sz="3200" dirty="0" err="1" smtClean="0"/>
              <a:t>Hak</a:t>
            </a:r>
            <a:r>
              <a:rPr lang="en-US" sz="3200" dirty="0" smtClean="0"/>
              <a:t> </a:t>
            </a:r>
            <a:r>
              <a:rPr lang="en-US" sz="3200" smtClean="0"/>
              <a:t>Akses </a:t>
            </a:r>
            <a:r>
              <a:rPr lang="en-US" sz="3200" dirty="0" smtClean="0"/>
              <a:t>Data </a:t>
            </a:r>
            <a:r>
              <a:rPr lang="en-US" sz="3200" dirty="0" err="1" smtClean="0"/>
              <a:t>atau</a:t>
            </a:r>
            <a:r>
              <a:rPr lang="en-US" sz="3200" dirty="0" smtClean="0"/>
              <a:t> Method </a:t>
            </a:r>
            <a:r>
              <a:rPr lang="en-US" sz="3200" dirty="0" err="1" smtClean="0"/>
              <a:t>Pada</a:t>
            </a:r>
            <a:r>
              <a:rPr lang="en-US" sz="3200" dirty="0" smtClean="0"/>
              <a:t> Class  </a:t>
            </a:r>
            <a:endParaRPr lang="en-US" sz="320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126773" y="1187395"/>
            <a:ext cx="11864929" cy="4940018"/>
          </a:xfrm>
        </p:spPr>
        <p:txBody>
          <a:bodyPr>
            <a:noAutofit/>
          </a:bodyPr>
          <a:lstStyle/>
          <a:p>
            <a:r>
              <a:rPr lang="en-US" sz="3000" dirty="0"/>
              <a:t>Di </a:t>
            </a:r>
            <a:r>
              <a:rPr lang="en-US" sz="3000" dirty="0" err="1"/>
              <a:t>dalam</a:t>
            </a:r>
            <a:r>
              <a:rPr lang="en-US" sz="3000" dirty="0"/>
              <a:t> OOP, encapsulation </a:t>
            </a:r>
            <a:r>
              <a:rPr lang="en-US" sz="3000" dirty="0" err="1"/>
              <a:t>dapat</a:t>
            </a:r>
            <a:r>
              <a:rPr lang="en-US" sz="3000" dirty="0"/>
              <a:t> </a:t>
            </a:r>
            <a:r>
              <a:rPr lang="en-US" sz="3000" dirty="0" err="1"/>
              <a:t>dilakukan</a:t>
            </a:r>
            <a:r>
              <a:rPr lang="en-US" sz="3000" dirty="0"/>
              <a:t> </a:t>
            </a:r>
            <a:r>
              <a:rPr lang="en-US" sz="3000" dirty="0" err="1"/>
              <a:t>dengan</a:t>
            </a:r>
            <a:r>
              <a:rPr lang="en-US" sz="3000" dirty="0"/>
              <a:t> </a:t>
            </a:r>
            <a:r>
              <a:rPr lang="en-US" sz="3000" dirty="0" err="1"/>
              <a:t>terlebih</a:t>
            </a:r>
            <a:r>
              <a:rPr lang="en-US" sz="3000" dirty="0"/>
              <a:t> </a:t>
            </a:r>
            <a:r>
              <a:rPr lang="en-US" sz="3000" dirty="0" err="1"/>
              <a:t>dahulu</a:t>
            </a:r>
            <a:r>
              <a:rPr lang="en-US" sz="3000" dirty="0"/>
              <a:t> </a:t>
            </a:r>
            <a:r>
              <a:rPr lang="en-US" sz="3000" dirty="0" err="1"/>
              <a:t>memahami</a:t>
            </a:r>
            <a:r>
              <a:rPr lang="en-US" sz="3000" dirty="0"/>
              <a:t> </a:t>
            </a:r>
            <a:r>
              <a:rPr lang="en-US" sz="3000" b="1" dirty="0"/>
              <a:t>access modifier </a:t>
            </a:r>
            <a:r>
              <a:rPr lang="en-US" sz="3000" dirty="0"/>
              <a:t>yang </a:t>
            </a:r>
            <a:r>
              <a:rPr lang="en-US" sz="3000" dirty="0" err="1"/>
              <a:t>mendefiniskan</a:t>
            </a:r>
            <a:r>
              <a:rPr lang="en-US" sz="3000" dirty="0"/>
              <a:t> </a:t>
            </a:r>
            <a:r>
              <a:rPr lang="en-US" sz="3000" dirty="0" err="1"/>
              <a:t>bagaimana</a:t>
            </a:r>
            <a:r>
              <a:rPr lang="en-US" sz="3000" dirty="0"/>
              <a:t> </a:t>
            </a:r>
            <a:r>
              <a:rPr lang="en-US" sz="3000" dirty="0" err="1"/>
              <a:t>suatu</a:t>
            </a:r>
            <a:r>
              <a:rPr lang="en-US" sz="3000" dirty="0"/>
              <a:t> data </a:t>
            </a:r>
            <a:r>
              <a:rPr lang="en-US" sz="3000" dirty="0" err="1"/>
              <a:t>atau</a:t>
            </a:r>
            <a:r>
              <a:rPr lang="en-US" sz="3000" dirty="0"/>
              <a:t> method </a:t>
            </a:r>
            <a:r>
              <a:rPr lang="en-US" sz="3000" dirty="0" err="1"/>
              <a:t>dapat</a:t>
            </a:r>
            <a:r>
              <a:rPr lang="en-US" sz="3000" dirty="0"/>
              <a:t> </a:t>
            </a:r>
            <a:r>
              <a:rPr lang="en-US" sz="3000" dirty="0" err="1"/>
              <a:t>diakses</a:t>
            </a:r>
            <a:r>
              <a:rPr lang="en-US" sz="3000" b="1" dirty="0"/>
              <a:t>. </a:t>
            </a:r>
            <a:r>
              <a:rPr lang="en-US" sz="3000" dirty="0"/>
              <a:t>Ada </a:t>
            </a:r>
            <a:r>
              <a:rPr lang="en-US" sz="3000" dirty="0" err="1"/>
              <a:t>empat</a:t>
            </a:r>
            <a:r>
              <a:rPr lang="en-US" sz="3000" dirty="0"/>
              <a:t> </a:t>
            </a:r>
            <a:r>
              <a:rPr lang="en-US" sz="3000" dirty="0" err="1"/>
              <a:t>macam</a:t>
            </a:r>
            <a:r>
              <a:rPr lang="en-US" sz="3000" dirty="0"/>
              <a:t> access modifier </a:t>
            </a:r>
            <a:r>
              <a:rPr lang="en-US" sz="3000" dirty="0" err="1"/>
              <a:t>pada</a:t>
            </a:r>
            <a:r>
              <a:rPr lang="en-US" sz="3000" dirty="0"/>
              <a:t> OOP, </a:t>
            </a:r>
            <a:r>
              <a:rPr lang="en-US" sz="3000" dirty="0" err="1"/>
              <a:t>yaitu</a:t>
            </a:r>
            <a:r>
              <a:rPr lang="en-US" sz="3000" dirty="0"/>
              <a:t>: </a:t>
            </a:r>
            <a:r>
              <a:rPr lang="en-US" sz="3000" dirty="0" smtClean="0"/>
              <a:t>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-  Private </a:t>
            </a:r>
            <a:r>
              <a:rPr lang="en-US" sz="2800" dirty="0"/>
              <a:t>: </a:t>
            </a:r>
            <a:r>
              <a:rPr lang="en-US" sz="2800" dirty="0" err="1"/>
              <a:t>hanya</a:t>
            </a:r>
            <a:r>
              <a:rPr lang="en-US" sz="2800" dirty="0"/>
              <a:t> </a:t>
            </a:r>
            <a:r>
              <a:rPr lang="en-US" sz="2800" dirty="0" err="1"/>
              <a:t>diakses</a:t>
            </a:r>
            <a:r>
              <a:rPr lang="en-US" sz="2800" dirty="0"/>
              <a:t> class </a:t>
            </a:r>
            <a:r>
              <a:rPr lang="en-US" sz="2800" dirty="0" err="1"/>
              <a:t>itu</a:t>
            </a:r>
            <a:r>
              <a:rPr lang="en-US" sz="2800" dirty="0"/>
              <a:t> </a:t>
            </a:r>
            <a:r>
              <a:rPr lang="en-US" sz="2800" dirty="0" err="1" smtClean="0"/>
              <a:t>sendiri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-  </a:t>
            </a:r>
            <a:r>
              <a:rPr lang="fr-FR" sz="2800" dirty="0" smtClean="0"/>
              <a:t>Public </a:t>
            </a:r>
            <a:r>
              <a:rPr lang="fr-FR" sz="2800" dirty="0"/>
              <a:t>: </a:t>
            </a:r>
            <a:r>
              <a:rPr lang="fr-FR" sz="2800" dirty="0" err="1"/>
              <a:t>dapat</a:t>
            </a:r>
            <a:r>
              <a:rPr lang="fr-FR" sz="2800" dirty="0"/>
              <a:t> </a:t>
            </a:r>
            <a:r>
              <a:rPr lang="fr-FR" sz="2800" dirty="0" err="1"/>
              <a:t>diakses</a:t>
            </a:r>
            <a:r>
              <a:rPr lang="fr-FR" sz="2800" dirty="0"/>
              <a:t> dari </a:t>
            </a:r>
            <a:r>
              <a:rPr lang="fr-FR" sz="2800" dirty="0" err="1" smtClean="0"/>
              <a:t>manapun</a:t>
            </a: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 smtClean="0"/>
              <a:t>- </a:t>
            </a:r>
            <a:r>
              <a:rPr lang="en-US" sz="2800" dirty="0" smtClean="0"/>
              <a:t> </a:t>
            </a:r>
            <a:r>
              <a:rPr lang="en-US" sz="2800" dirty="0"/>
              <a:t>Protected : </a:t>
            </a:r>
            <a:r>
              <a:rPr lang="en-US" sz="2800" dirty="0" err="1"/>
              <a:t>hanya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diakses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package (</a:t>
            </a:r>
            <a:r>
              <a:rPr lang="en-US" sz="2800" dirty="0" err="1"/>
              <a:t>satu</a:t>
            </a:r>
            <a:r>
              <a:rPr lang="en-US" sz="2800" dirty="0"/>
              <a:t> folder)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smtClean="0"/>
              <a:t>subclass</a:t>
            </a:r>
            <a:br>
              <a:rPr lang="en-US" sz="2800" dirty="0" smtClean="0"/>
            </a:br>
            <a:r>
              <a:rPr lang="en-US" sz="2800" dirty="0" smtClean="0"/>
              <a:t>-  Default </a:t>
            </a:r>
            <a:r>
              <a:rPr lang="en-US" sz="2800" dirty="0"/>
              <a:t>: </a:t>
            </a:r>
            <a:r>
              <a:rPr lang="en-US" sz="2800" dirty="0" err="1"/>
              <a:t>tanpa</a:t>
            </a:r>
            <a:r>
              <a:rPr lang="en-US" sz="2800" dirty="0"/>
              <a:t> modifier, </a:t>
            </a:r>
            <a:r>
              <a:rPr lang="en-US" sz="2800" dirty="0" err="1"/>
              <a:t>hanya</a:t>
            </a:r>
            <a:r>
              <a:rPr lang="en-US" sz="2800" dirty="0"/>
              <a:t> </a:t>
            </a:r>
            <a:r>
              <a:rPr lang="en-US" sz="2800" dirty="0" err="1"/>
              <a:t>bisa</a:t>
            </a:r>
            <a:r>
              <a:rPr lang="en-US" sz="2800" dirty="0"/>
              <a:t> </a:t>
            </a:r>
            <a:r>
              <a:rPr lang="en-US" sz="2800" dirty="0" err="1"/>
              <a:t>diakses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package </a:t>
            </a:r>
            <a:r>
              <a:rPr lang="en-US" sz="2800" dirty="0" err="1"/>
              <a:t>dan</a:t>
            </a:r>
            <a:r>
              <a:rPr lang="en-US" sz="2800" dirty="0"/>
              <a:t> class </a:t>
            </a:r>
            <a:r>
              <a:rPr lang="en-US" sz="2800" dirty="0" err="1"/>
              <a:t>itu</a:t>
            </a:r>
            <a:r>
              <a:rPr lang="en-US" sz="2800" dirty="0"/>
              <a:t> </a:t>
            </a:r>
            <a:r>
              <a:rPr lang="en-US" sz="2800" dirty="0" err="1"/>
              <a:t>sendiri</a:t>
            </a:r>
            <a:r>
              <a:rPr lang="en-US" sz="2800" dirty="0"/>
              <a:t>.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endParaRPr lang="en-US" sz="2800" dirty="0" smtClean="0"/>
          </a:p>
          <a:p>
            <a:pPr algn="just"/>
            <a:r>
              <a:rPr lang="en-US" sz="3000" dirty="0" err="1" smtClean="0"/>
              <a:t>Dengan</a:t>
            </a:r>
            <a:r>
              <a:rPr lang="en-US" sz="3000" dirty="0" smtClean="0"/>
              <a:t> </a:t>
            </a:r>
            <a:r>
              <a:rPr lang="en-US" sz="3000" dirty="0" err="1"/>
              <a:t>menggunakan</a:t>
            </a:r>
            <a:r>
              <a:rPr lang="en-US" sz="3000" dirty="0"/>
              <a:t> encapsulation </a:t>
            </a:r>
            <a:r>
              <a:rPr lang="en-US" sz="3000" dirty="0" err="1"/>
              <a:t>kita</a:t>
            </a:r>
            <a:r>
              <a:rPr lang="en-US" sz="3000" dirty="0"/>
              <a:t> </a:t>
            </a:r>
            <a:r>
              <a:rPr lang="en-US" sz="3000" dirty="0" err="1"/>
              <a:t>dapat</a:t>
            </a:r>
            <a:r>
              <a:rPr lang="en-US" sz="3000" dirty="0"/>
              <a:t> </a:t>
            </a:r>
            <a:r>
              <a:rPr lang="en-US" sz="3000" dirty="0" err="1"/>
              <a:t>membatasi</a:t>
            </a:r>
            <a:r>
              <a:rPr lang="en-US" sz="3000" dirty="0"/>
              <a:t> </a:t>
            </a:r>
            <a:r>
              <a:rPr lang="en-US" sz="3000" dirty="0" err="1"/>
              <a:t>akses</a:t>
            </a:r>
            <a:r>
              <a:rPr lang="en-US" sz="3000" dirty="0"/>
              <a:t> </a:t>
            </a:r>
            <a:r>
              <a:rPr lang="en-US" sz="3000" dirty="0" err="1"/>
              <a:t>langsung</a:t>
            </a:r>
            <a:r>
              <a:rPr lang="en-US" sz="3000" dirty="0"/>
              <a:t> </a:t>
            </a:r>
            <a:r>
              <a:rPr lang="en-US" sz="3000" dirty="0" err="1"/>
              <a:t>suatu</a:t>
            </a:r>
            <a:r>
              <a:rPr lang="en-US" sz="3000" dirty="0"/>
              <a:t> class </a:t>
            </a:r>
            <a:r>
              <a:rPr lang="en-US" sz="3000" dirty="0" err="1"/>
              <a:t>atau</a:t>
            </a:r>
            <a:r>
              <a:rPr lang="en-US" sz="3000" dirty="0"/>
              <a:t> program </a:t>
            </a:r>
            <a:r>
              <a:rPr lang="en-US" sz="3000" dirty="0" err="1"/>
              <a:t>kecuali</a:t>
            </a:r>
            <a:r>
              <a:rPr lang="en-US" sz="3000" dirty="0"/>
              <a:t> </a:t>
            </a:r>
            <a:r>
              <a:rPr lang="en-US" sz="3000" dirty="0" err="1"/>
              <a:t>melalui</a:t>
            </a:r>
            <a:r>
              <a:rPr lang="en-US" sz="3000" dirty="0"/>
              <a:t> </a:t>
            </a:r>
            <a:r>
              <a:rPr lang="en-US" sz="3000" dirty="0" err="1"/>
              <a:t>suatu</a:t>
            </a:r>
            <a:r>
              <a:rPr lang="en-US" sz="3000" dirty="0"/>
              <a:t> method yang </a:t>
            </a:r>
            <a:r>
              <a:rPr lang="en-US" sz="3000" dirty="0" err="1"/>
              <a:t>sudah</a:t>
            </a:r>
            <a:r>
              <a:rPr lang="en-US" sz="3000" dirty="0"/>
              <a:t> </a:t>
            </a:r>
            <a:r>
              <a:rPr lang="en-US" sz="3000" dirty="0" err="1"/>
              <a:t>diberikan</a:t>
            </a:r>
            <a:r>
              <a:rPr lang="en-US" sz="3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68451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</a:rPr>
              <a:t>Hak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Akses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sz="2400" dirty="0" err="1"/>
              <a:t>Mengontrol</a:t>
            </a:r>
            <a:r>
              <a:rPr lang="en-US" sz="2400" dirty="0"/>
              <a:t> </a:t>
            </a:r>
            <a:r>
              <a:rPr lang="en-US" sz="2400" dirty="0" err="1"/>
              <a:t>Hak</a:t>
            </a:r>
            <a:r>
              <a:rPr lang="en-US" sz="2400" dirty="0"/>
              <a:t> </a:t>
            </a:r>
            <a:r>
              <a:rPr lang="en-US" sz="2400" dirty="0" err="1"/>
              <a:t>Akses</a:t>
            </a:r>
            <a:r>
              <a:rPr lang="en-US" sz="2400" dirty="0"/>
              <a:t> </a:t>
            </a:r>
            <a:r>
              <a:rPr lang="en-US" sz="2400" dirty="0" err="1"/>
              <a:t>Anggota</a:t>
            </a:r>
            <a:r>
              <a:rPr lang="en-US" sz="2400" dirty="0"/>
              <a:t> </a:t>
            </a:r>
            <a:r>
              <a:rPr lang="en-US" sz="2400" dirty="0" smtClean="0"/>
              <a:t>Class (</a:t>
            </a:r>
            <a:r>
              <a:rPr lang="en-US" sz="2400" dirty="0" err="1" smtClean="0"/>
              <a:t>Variabel</a:t>
            </a:r>
            <a:r>
              <a:rPr lang="en-US" sz="2400" dirty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Method)</a:t>
            </a:r>
            <a:r>
              <a:rPr lang="en-US" sz="2400" dirty="0"/>
              <a:t> :</a:t>
            </a:r>
          </a:p>
          <a:p>
            <a:pPr marL="342900" indent="-342900" fontAlgn="base">
              <a:buFont typeface="+mj-lt"/>
              <a:buAutoNum type="arabicPeriod"/>
            </a:pPr>
            <a:r>
              <a:rPr lang="en-US" sz="2400" b="1" dirty="0">
                <a:hlinkClick r:id="" action="ppaction://noaction"/>
              </a:rPr>
              <a:t>Public Access Modifier – </a:t>
            </a:r>
            <a:r>
              <a:rPr lang="en-US" sz="2400" b="1" dirty="0" smtClean="0">
                <a:hlinkClick r:id="" action="ppaction://noaction"/>
              </a:rPr>
              <a:t>public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diakses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class lain </a:t>
            </a:r>
            <a:r>
              <a:rPr lang="en-US" sz="2400" dirty="0" err="1" smtClean="0"/>
              <a:t>meskipun</a:t>
            </a:r>
            <a:r>
              <a:rPr lang="en-US" sz="2400" dirty="0" smtClean="0"/>
              <a:t> </a:t>
            </a:r>
            <a:r>
              <a:rPr lang="en-US" sz="2400" dirty="0" err="1" smtClean="0"/>
              <a:t>berbeda</a:t>
            </a:r>
            <a:r>
              <a:rPr lang="en-US" sz="2400" dirty="0" smtClean="0"/>
              <a:t> package</a:t>
            </a:r>
            <a:endParaRPr lang="en-US" sz="2400" dirty="0"/>
          </a:p>
          <a:p>
            <a:pPr marL="342900" indent="-342900" fontAlgn="base">
              <a:buFont typeface="+mj-lt"/>
              <a:buAutoNum type="arabicPeriod"/>
            </a:pPr>
            <a:r>
              <a:rPr lang="en-US" sz="2400" b="1" dirty="0">
                <a:hlinkClick r:id="" action="ppaction://noaction"/>
              </a:rPr>
              <a:t>Protected Access Modifier – </a:t>
            </a:r>
            <a:r>
              <a:rPr lang="en-US" sz="2400" b="1" dirty="0" smtClean="0">
                <a:hlinkClick r:id="" action="ppaction://noaction"/>
              </a:rPr>
              <a:t>protected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diakses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class lain yang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sub </a:t>
            </a:r>
            <a:r>
              <a:rPr lang="en-US" sz="2400" dirty="0" err="1" smtClean="0"/>
              <a:t>classnya</a:t>
            </a:r>
            <a:r>
              <a:rPr lang="en-US" sz="2400" dirty="0" smtClean="0"/>
              <a:t>, </a:t>
            </a:r>
            <a:r>
              <a:rPr lang="en-US" sz="2400" dirty="0" err="1" smtClean="0"/>
              <a:t>atau</a:t>
            </a:r>
            <a:r>
              <a:rPr lang="en-US" sz="2400" dirty="0" smtClean="0"/>
              <a:t> class yang </a:t>
            </a:r>
            <a:r>
              <a:rPr lang="en-US" sz="2400" dirty="0" err="1" smtClean="0"/>
              <a:t>berada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package yang </a:t>
            </a:r>
            <a:r>
              <a:rPr lang="en-US" sz="2400" dirty="0" err="1" smtClean="0"/>
              <a:t>sama</a:t>
            </a:r>
            <a:endParaRPr lang="en-US" sz="2400" dirty="0" smtClean="0"/>
          </a:p>
          <a:p>
            <a:pPr marL="342900" indent="-342900" fontAlgn="base">
              <a:buFont typeface="+mj-lt"/>
              <a:buAutoNum type="arabicPeriod"/>
            </a:pPr>
            <a:r>
              <a:rPr lang="en-US" sz="2400" b="1" dirty="0" smtClean="0">
                <a:hlinkClick r:id="" action="ppaction://noaction"/>
              </a:rPr>
              <a:t>Private Access </a:t>
            </a:r>
            <a:r>
              <a:rPr lang="en-US" sz="2400" b="1" dirty="0">
                <a:hlinkClick r:id="" action="ppaction://noaction"/>
              </a:rPr>
              <a:t>Modifier – </a:t>
            </a:r>
            <a:r>
              <a:rPr lang="en-US" sz="2400" b="1" dirty="0" smtClean="0">
                <a:hlinkClick r:id="" action="ppaction://noaction"/>
              </a:rPr>
              <a:t>private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diakses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class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sendiri</a:t>
            </a:r>
            <a:endParaRPr lang="en-US" sz="2400" dirty="0" smtClean="0"/>
          </a:p>
          <a:p>
            <a:pPr marL="342900" indent="-342900" fontAlgn="base">
              <a:buFont typeface="+mj-lt"/>
              <a:buAutoNum type="arabicPeriod"/>
            </a:pPr>
            <a:r>
              <a:rPr lang="en-US" sz="2400" b="1" dirty="0" err="1" smtClean="0">
                <a:hlinkClick r:id="" action="ppaction://noaction"/>
              </a:rPr>
              <a:t>Tanpa</a:t>
            </a:r>
            <a:r>
              <a:rPr lang="en-US" sz="2400" b="1" dirty="0" smtClean="0">
                <a:hlinkClick r:id="" action="ppaction://noaction"/>
              </a:rPr>
              <a:t> </a:t>
            </a:r>
            <a:r>
              <a:rPr lang="en-US" sz="2400" b="1" dirty="0" err="1" smtClean="0">
                <a:hlinkClick r:id="" action="ppaction://noaction"/>
              </a:rPr>
              <a:t>menggunakan</a:t>
            </a:r>
            <a:r>
              <a:rPr lang="en-US" sz="2400" b="1" dirty="0" smtClean="0">
                <a:hlinkClick r:id="" action="ppaction://noaction"/>
              </a:rPr>
              <a:t> Modifier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diakses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class lain yang </a:t>
            </a:r>
            <a:r>
              <a:rPr lang="en-US" sz="2400" dirty="0" err="1" smtClean="0"/>
              <a:t>berada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package yang </a:t>
            </a:r>
            <a:r>
              <a:rPr lang="en-US" sz="2400" dirty="0" err="1" smtClean="0"/>
              <a:t>sama</a:t>
            </a:r>
            <a:endParaRPr lang="en-US" sz="2400" dirty="0"/>
          </a:p>
          <a:p>
            <a:pPr marL="342900" indent="-342900" fontAlgn="base">
              <a:buFont typeface="+mj-lt"/>
              <a:buAutoNum type="arabicPeriod"/>
            </a:pPr>
            <a:endParaRPr lang="en-US" sz="2400" b="1" dirty="0" smtClean="0"/>
          </a:p>
          <a:p>
            <a:pPr marL="0" indent="0" fontAlgn="base">
              <a:buNone/>
            </a:pPr>
            <a:endParaRPr lang="en-US" sz="2400" b="1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73545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932" y="377371"/>
            <a:ext cx="3336717" cy="2220685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Ilustrasi</a:t>
            </a:r>
            <a:r>
              <a:rPr lang="en-US" dirty="0" smtClean="0"/>
              <a:t> Schema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Program </a:t>
            </a:r>
            <a:r>
              <a:rPr lang="en-US" dirty="0" err="1" smtClean="0"/>
              <a:t>Hak</a:t>
            </a:r>
            <a:r>
              <a:rPr lang="en-US" dirty="0" smtClean="0"/>
              <a:t> Access </a:t>
            </a:r>
            <a:r>
              <a:rPr lang="en-US" dirty="0" err="1" smtClean="0"/>
              <a:t>Anggota</a:t>
            </a:r>
            <a:r>
              <a:rPr lang="en-US" dirty="0" smtClean="0"/>
              <a:t> Class</a:t>
            </a:r>
            <a:endParaRPr lang="en-US" dirty="0"/>
          </a:p>
        </p:txBody>
      </p:sp>
      <p:grpSp>
        <p:nvGrpSpPr>
          <p:cNvPr id="43" name="Group 42"/>
          <p:cNvGrpSpPr/>
          <p:nvPr/>
        </p:nvGrpSpPr>
        <p:grpSpPr>
          <a:xfrm>
            <a:off x="3629957" y="395896"/>
            <a:ext cx="8413750" cy="4127501"/>
            <a:chOff x="3495649" y="534725"/>
            <a:chExt cx="8413750" cy="4127501"/>
          </a:xfrm>
        </p:grpSpPr>
        <p:sp>
          <p:nvSpPr>
            <p:cNvPr id="4" name="Rectangle 3"/>
            <p:cNvSpPr/>
            <p:nvPr/>
          </p:nvSpPr>
          <p:spPr>
            <a:xfrm>
              <a:off x="3495649" y="580433"/>
              <a:ext cx="2984500" cy="3175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dirty="0" smtClean="0"/>
                <a:t>Package: pertemuan6</a:t>
              </a:r>
              <a:endParaRPr lang="en-US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495649" y="897933"/>
              <a:ext cx="3771900" cy="1598524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8200999" y="534725"/>
              <a:ext cx="3530600" cy="3175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dirty="0"/>
                <a:t>Package: </a:t>
              </a:r>
              <a:r>
                <a:rPr lang="en-US" dirty="0" smtClean="0"/>
                <a:t>pertemuan6.binatang</a:t>
              </a:r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8200999" y="855400"/>
              <a:ext cx="3708400" cy="3806826"/>
            </a:xfrm>
            <a:prstGeom prst="rect">
              <a:avLst/>
            </a:prstGeom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635349" y="1107479"/>
              <a:ext cx="3517900" cy="486373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en-US" dirty="0" smtClean="0"/>
                <a:t>Class PanggilIkanBedaPackage.java</a:t>
              </a:r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622649" y="1743744"/>
              <a:ext cx="3517900" cy="557787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en-US" dirty="0" smtClean="0"/>
                <a:t>Class IkanTurunan.java</a:t>
              </a:r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8251435" y="897933"/>
              <a:ext cx="3568700" cy="2979059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en-US" b="1" dirty="0" smtClean="0"/>
                <a:t>Class Ikan.java</a:t>
              </a:r>
            </a:p>
            <a:p>
              <a:r>
                <a:rPr lang="en-US" dirty="0"/>
                <a:t> </a:t>
              </a:r>
              <a:r>
                <a:rPr lang="en-US" b="1" dirty="0" err="1" smtClean="0"/>
                <a:t>Variabel</a:t>
              </a:r>
              <a:r>
                <a:rPr lang="en-US" b="1" dirty="0" smtClean="0"/>
                <a:t>:</a:t>
              </a:r>
            </a:p>
            <a:p>
              <a:r>
                <a:rPr lang="en-US" dirty="0"/>
                <a:t> </a:t>
              </a:r>
              <a:r>
                <a:rPr lang="en-US" dirty="0" smtClean="0"/>
                <a:t>  - public </a:t>
              </a:r>
              <a:r>
                <a:rPr lang="en-US" dirty="0" err="1"/>
                <a:t>int</a:t>
              </a:r>
              <a:r>
                <a:rPr lang="en-US" dirty="0"/>
                <a:t> </a:t>
              </a:r>
              <a:r>
                <a:rPr lang="en-US" dirty="0" err="1" smtClean="0"/>
                <a:t>mata</a:t>
              </a:r>
              <a:endParaRPr lang="en-US" dirty="0" smtClean="0"/>
            </a:p>
            <a:p>
              <a:r>
                <a:rPr lang="en-US" dirty="0"/>
                <a:t>  </a:t>
              </a:r>
              <a:r>
                <a:rPr lang="en-US" dirty="0" smtClean="0"/>
                <a:t> - </a:t>
              </a:r>
              <a:r>
                <a:rPr lang="en-US" dirty="0"/>
                <a:t>private </a:t>
              </a:r>
              <a:r>
                <a:rPr lang="en-US" dirty="0" err="1"/>
                <a:t>int</a:t>
              </a:r>
              <a:r>
                <a:rPr lang="en-US" dirty="0"/>
                <a:t> </a:t>
              </a:r>
              <a:r>
                <a:rPr lang="en-US" dirty="0" err="1"/>
                <a:t>ekor</a:t>
              </a:r>
              <a:endParaRPr lang="en-US" dirty="0"/>
            </a:p>
            <a:p>
              <a:r>
                <a:rPr lang="en-US" dirty="0"/>
                <a:t>   </a:t>
              </a:r>
              <a:r>
                <a:rPr lang="en-US" dirty="0" smtClean="0"/>
                <a:t>- protected </a:t>
              </a:r>
              <a:r>
                <a:rPr lang="en-US" dirty="0" err="1"/>
                <a:t>int</a:t>
              </a:r>
              <a:r>
                <a:rPr lang="en-US" dirty="0"/>
                <a:t> </a:t>
              </a:r>
              <a:r>
                <a:rPr lang="en-US" dirty="0" err="1" smtClean="0"/>
                <a:t>sirip</a:t>
              </a:r>
              <a:endParaRPr lang="en-US" dirty="0"/>
            </a:p>
            <a:p>
              <a:r>
                <a:rPr lang="en-US" dirty="0"/>
                <a:t>   </a:t>
              </a:r>
              <a:r>
                <a:rPr lang="en-US" dirty="0" smtClean="0"/>
                <a:t>- protected </a:t>
              </a:r>
              <a:r>
                <a:rPr lang="en-US" dirty="0" err="1"/>
                <a:t>int</a:t>
              </a:r>
              <a:r>
                <a:rPr lang="en-US" dirty="0"/>
                <a:t> </a:t>
              </a:r>
              <a:r>
                <a:rPr lang="en-US" dirty="0" err="1" smtClean="0"/>
                <a:t>panjang</a:t>
              </a:r>
              <a:endParaRPr lang="en-US" dirty="0" smtClean="0"/>
            </a:p>
            <a:p>
              <a:r>
                <a:rPr lang="en-US" b="1" dirty="0" smtClean="0"/>
                <a:t>Method:</a:t>
              </a:r>
            </a:p>
            <a:p>
              <a:r>
                <a:rPr lang="en-US" dirty="0"/>
                <a:t>   - </a:t>
              </a:r>
              <a:r>
                <a:rPr lang="en-US" dirty="0" smtClean="0"/>
                <a:t>String </a:t>
              </a:r>
              <a:r>
                <a:rPr lang="en-US" dirty="0" err="1"/>
                <a:t>berkembangBiak</a:t>
              </a:r>
              <a:r>
                <a:rPr lang="en-US" dirty="0" smtClean="0"/>
                <a:t>()</a:t>
              </a:r>
            </a:p>
            <a:p>
              <a:r>
                <a:rPr lang="en-US" dirty="0"/>
                <a:t> </a:t>
              </a:r>
              <a:r>
                <a:rPr lang="en-US" dirty="0" smtClean="0"/>
                <a:t>  - </a:t>
              </a:r>
              <a:r>
                <a:rPr lang="en-US" dirty="0"/>
                <a:t>protected String </a:t>
              </a:r>
              <a:r>
                <a:rPr lang="en-US" dirty="0" err="1"/>
                <a:t>bernafas</a:t>
              </a:r>
              <a:r>
                <a:rPr lang="en-US" dirty="0" smtClean="0"/>
                <a:t>()</a:t>
              </a:r>
            </a:p>
            <a:p>
              <a:r>
                <a:rPr lang="en-US" dirty="0"/>
                <a:t>   - protected String </a:t>
              </a:r>
              <a:r>
                <a:rPr lang="en-US" dirty="0" err="1"/>
                <a:t>berenang</a:t>
              </a:r>
              <a:r>
                <a:rPr lang="en-US" dirty="0"/>
                <a:t>()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8245085" y="3983542"/>
              <a:ext cx="3575050" cy="57150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r>
                <a:rPr lang="en-US" b="1" dirty="0" smtClean="0"/>
                <a:t>Class PanggilIkanSamaPackage.java</a:t>
              </a:r>
              <a:endParaRPr lang="en-US" b="1" dirty="0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7185051" y="1169724"/>
              <a:ext cx="1074976" cy="180105"/>
            </a:xfrm>
            <a:custGeom>
              <a:avLst/>
              <a:gdLst>
                <a:gd name="connsiteX0" fmla="*/ 0 w 3721100"/>
                <a:gd name="connsiteY0" fmla="*/ 1086086 h 1098786"/>
                <a:gd name="connsiteX1" fmla="*/ 558800 w 3721100"/>
                <a:gd name="connsiteY1" fmla="*/ 57386 h 1098786"/>
                <a:gd name="connsiteX2" fmla="*/ 2349500 w 3721100"/>
                <a:gd name="connsiteY2" fmla="*/ 209786 h 1098786"/>
                <a:gd name="connsiteX3" fmla="*/ 3340100 w 3721100"/>
                <a:gd name="connsiteY3" fmla="*/ 870186 h 1098786"/>
                <a:gd name="connsiteX4" fmla="*/ 3721100 w 3721100"/>
                <a:gd name="connsiteY4" fmla="*/ 1098786 h 1098786"/>
                <a:gd name="connsiteX0" fmla="*/ 0 w 3721100"/>
                <a:gd name="connsiteY0" fmla="*/ 930248 h 942948"/>
                <a:gd name="connsiteX1" fmla="*/ 915618 w 3721100"/>
                <a:gd name="connsiteY1" fmla="*/ 138471 h 942948"/>
                <a:gd name="connsiteX2" fmla="*/ 2349500 w 3721100"/>
                <a:gd name="connsiteY2" fmla="*/ 53948 h 942948"/>
                <a:gd name="connsiteX3" fmla="*/ 3340100 w 3721100"/>
                <a:gd name="connsiteY3" fmla="*/ 714348 h 942948"/>
                <a:gd name="connsiteX4" fmla="*/ 3721100 w 3721100"/>
                <a:gd name="connsiteY4" fmla="*/ 942948 h 942948"/>
                <a:gd name="connsiteX0" fmla="*/ 0 w 3721100"/>
                <a:gd name="connsiteY0" fmla="*/ 915465 h 928165"/>
                <a:gd name="connsiteX1" fmla="*/ 915618 w 3721100"/>
                <a:gd name="connsiteY1" fmla="*/ 123688 h 928165"/>
                <a:gd name="connsiteX2" fmla="*/ 2349500 w 3721100"/>
                <a:gd name="connsiteY2" fmla="*/ 39165 h 928165"/>
                <a:gd name="connsiteX3" fmla="*/ 3340100 w 3721100"/>
                <a:gd name="connsiteY3" fmla="*/ 496489 h 928165"/>
                <a:gd name="connsiteX4" fmla="*/ 3721100 w 3721100"/>
                <a:gd name="connsiteY4" fmla="*/ 928165 h 928165"/>
                <a:gd name="connsiteX0" fmla="*/ 0 w 3721100"/>
                <a:gd name="connsiteY0" fmla="*/ 915465 h 928165"/>
                <a:gd name="connsiteX1" fmla="*/ 915618 w 3721100"/>
                <a:gd name="connsiteY1" fmla="*/ 123688 h 928165"/>
                <a:gd name="connsiteX2" fmla="*/ 2349500 w 3721100"/>
                <a:gd name="connsiteY2" fmla="*/ 39165 h 928165"/>
                <a:gd name="connsiteX3" fmla="*/ 3340100 w 3721100"/>
                <a:gd name="connsiteY3" fmla="*/ 496489 h 928165"/>
                <a:gd name="connsiteX4" fmla="*/ 3721100 w 3721100"/>
                <a:gd name="connsiteY4" fmla="*/ 928165 h 928165"/>
                <a:gd name="connsiteX0" fmla="*/ 0 w 3721100"/>
                <a:gd name="connsiteY0" fmla="*/ 940164 h 952864"/>
                <a:gd name="connsiteX1" fmla="*/ 915618 w 3721100"/>
                <a:gd name="connsiteY1" fmla="*/ 148387 h 952864"/>
                <a:gd name="connsiteX2" fmla="*/ 2349500 w 3721100"/>
                <a:gd name="connsiteY2" fmla="*/ 63864 h 952864"/>
                <a:gd name="connsiteX3" fmla="*/ 3340100 w 3721100"/>
                <a:gd name="connsiteY3" fmla="*/ 521188 h 952864"/>
                <a:gd name="connsiteX4" fmla="*/ 3721100 w 3721100"/>
                <a:gd name="connsiteY4" fmla="*/ 952864 h 952864"/>
                <a:gd name="connsiteX0" fmla="*/ 0 w 3721100"/>
                <a:gd name="connsiteY0" fmla="*/ 920376 h 933076"/>
                <a:gd name="connsiteX1" fmla="*/ 915618 w 3721100"/>
                <a:gd name="connsiteY1" fmla="*/ 128599 h 933076"/>
                <a:gd name="connsiteX2" fmla="*/ 2349500 w 3721100"/>
                <a:gd name="connsiteY2" fmla="*/ 44076 h 933076"/>
                <a:gd name="connsiteX3" fmla="*/ 3340100 w 3721100"/>
                <a:gd name="connsiteY3" fmla="*/ 501400 h 933076"/>
                <a:gd name="connsiteX4" fmla="*/ 3721100 w 3721100"/>
                <a:gd name="connsiteY4" fmla="*/ 933076 h 933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21100" h="933076">
                  <a:moveTo>
                    <a:pt x="0" y="920376"/>
                  </a:moveTo>
                  <a:cubicBezTo>
                    <a:pt x="83608" y="479051"/>
                    <a:pt x="524035" y="274649"/>
                    <a:pt x="915618" y="128599"/>
                  </a:cubicBezTo>
                  <a:cubicBezTo>
                    <a:pt x="1307201" y="-17451"/>
                    <a:pt x="1996394" y="-29339"/>
                    <a:pt x="2349500" y="44076"/>
                  </a:cubicBezTo>
                  <a:cubicBezTo>
                    <a:pt x="2702606" y="117491"/>
                    <a:pt x="3047783" y="262977"/>
                    <a:pt x="3340100" y="501400"/>
                  </a:cubicBezTo>
                  <a:cubicBezTo>
                    <a:pt x="3632417" y="739823"/>
                    <a:pt x="3644900" y="892859"/>
                    <a:pt x="3721100" y="933076"/>
                  </a:cubicBezTo>
                </a:path>
              </a:pathLst>
            </a:custGeom>
            <a:noFill/>
            <a:ln w="63500">
              <a:solidFill>
                <a:schemeClr val="accent1">
                  <a:lumMod val="50000"/>
                </a:schemeClr>
              </a:solidFill>
              <a:headEnd type="stealt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 rot="16200000">
              <a:off x="7647029" y="3684724"/>
              <a:ext cx="698500" cy="549351"/>
            </a:xfrm>
            <a:custGeom>
              <a:avLst/>
              <a:gdLst>
                <a:gd name="connsiteX0" fmla="*/ 0 w 3721100"/>
                <a:gd name="connsiteY0" fmla="*/ 1086086 h 1098786"/>
                <a:gd name="connsiteX1" fmla="*/ 558800 w 3721100"/>
                <a:gd name="connsiteY1" fmla="*/ 57386 h 1098786"/>
                <a:gd name="connsiteX2" fmla="*/ 2349500 w 3721100"/>
                <a:gd name="connsiteY2" fmla="*/ 209786 h 1098786"/>
                <a:gd name="connsiteX3" fmla="*/ 3340100 w 3721100"/>
                <a:gd name="connsiteY3" fmla="*/ 870186 h 1098786"/>
                <a:gd name="connsiteX4" fmla="*/ 3721100 w 3721100"/>
                <a:gd name="connsiteY4" fmla="*/ 1098786 h 1098786"/>
                <a:gd name="connsiteX0" fmla="*/ 0 w 3721100"/>
                <a:gd name="connsiteY0" fmla="*/ 930248 h 942948"/>
                <a:gd name="connsiteX1" fmla="*/ 915618 w 3721100"/>
                <a:gd name="connsiteY1" fmla="*/ 138471 h 942948"/>
                <a:gd name="connsiteX2" fmla="*/ 2349500 w 3721100"/>
                <a:gd name="connsiteY2" fmla="*/ 53948 h 942948"/>
                <a:gd name="connsiteX3" fmla="*/ 3340100 w 3721100"/>
                <a:gd name="connsiteY3" fmla="*/ 714348 h 942948"/>
                <a:gd name="connsiteX4" fmla="*/ 3721100 w 3721100"/>
                <a:gd name="connsiteY4" fmla="*/ 942948 h 942948"/>
                <a:gd name="connsiteX0" fmla="*/ 0 w 3721100"/>
                <a:gd name="connsiteY0" fmla="*/ 915465 h 928165"/>
                <a:gd name="connsiteX1" fmla="*/ 915618 w 3721100"/>
                <a:gd name="connsiteY1" fmla="*/ 123688 h 928165"/>
                <a:gd name="connsiteX2" fmla="*/ 2349500 w 3721100"/>
                <a:gd name="connsiteY2" fmla="*/ 39165 h 928165"/>
                <a:gd name="connsiteX3" fmla="*/ 3340100 w 3721100"/>
                <a:gd name="connsiteY3" fmla="*/ 496489 h 928165"/>
                <a:gd name="connsiteX4" fmla="*/ 3721100 w 3721100"/>
                <a:gd name="connsiteY4" fmla="*/ 928165 h 928165"/>
                <a:gd name="connsiteX0" fmla="*/ 0 w 3721100"/>
                <a:gd name="connsiteY0" fmla="*/ 915465 h 928165"/>
                <a:gd name="connsiteX1" fmla="*/ 915618 w 3721100"/>
                <a:gd name="connsiteY1" fmla="*/ 123688 h 928165"/>
                <a:gd name="connsiteX2" fmla="*/ 2349500 w 3721100"/>
                <a:gd name="connsiteY2" fmla="*/ 39165 h 928165"/>
                <a:gd name="connsiteX3" fmla="*/ 3340100 w 3721100"/>
                <a:gd name="connsiteY3" fmla="*/ 496489 h 928165"/>
                <a:gd name="connsiteX4" fmla="*/ 3721100 w 3721100"/>
                <a:gd name="connsiteY4" fmla="*/ 928165 h 928165"/>
                <a:gd name="connsiteX0" fmla="*/ 0 w 3721100"/>
                <a:gd name="connsiteY0" fmla="*/ 940164 h 952864"/>
                <a:gd name="connsiteX1" fmla="*/ 915618 w 3721100"/>
                <a:gd name="connsiteY1" fmla="*/ 148387 h 952864"/>
                <a:gd name="connsiteX2" fmla="*/ 2349500 w 3721100"/>
                <a:gd name="connsiteY2" fmla="*/ 63864 h 952864"/>
                <a:gd name="connsiteX3" fmla="*/ 3340100 w 3721100"/>
                <a:gd name="connsiteY3" fmla="*/ 521188 h 952864"/>
                <a:gd name="connsiteX4" fmla="*/ 3721100 w 3721100"/>
                <a:gd name="connsiteY4" fmla="*/ 952864 h 952864"/>
                <a:gd name="connsiteX0" fmla="*/ 0 w 3721100"/>
                <a:gd name="connsiteY0" fmla="*/ 920376 h 933076"/>
                <a:gd name="connsiteX1" fmla="*/ 915618 w 3721100"/>
                <a:gd name="connsiteY1" fmla="*/ 128599 h 933076"/>
                <a:gd name="connsiteX2" fmla="*/ 2349500 w 3721100"/>
                <a:gd name="connsiteY2" fmla="*/ 44076 h 933076"/>
                <a:gd name="connsiteX3" fmla="*/ 3340100 w 3721100"/>
                <a:gd name="connsiteY3" fmla="*/ 501400 h 933076"/>
                <a:gd name="connsiteX4" fmla="*/ 3721100 w 3721100"/>
                <a:gd name="connsiteY4" fmla="*/ 933076 h 933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21100" h="933076">
                  <a:moveTo>
                    <a:pt x="0" y="920376"/>
                  </a:moveTo>
                  <a:cubicBezTo>
                    <a:pt x="83608" y="479051"/>
                    <a:pt x="524035" y="274649"/>
                    <a:pt x="915618" y="128599"/>
                  </a:cubicBezTo>
                  <a:cubicBezTo>
                    <a:pt x="1307201" y="-17451"/>
                    <a:pt x="1996394" y="-29339"/>
                    <a:pt x="2349500" y="44076"/>
                  </a:cubicBezTo>
                  <a:cubicBezTo>
                    <a:pt x="2702606" y="117491"/>
                    <a:pt x="3047783" y="262977"/>
                    <a:pt x="3340100" y="501400"/>
                  </a:cubicBezTo>
                  <a:cubicBezTo>
                    <a:pt x="3632417" y="739823"/>
                    <a:pt x="3644900" y="892859"/>
                    <a:pt x="3721100" y="933076"/>
                  </a:cubicBezTo>
                </a:path>
              </a:pathLst>
            </a:custGeom>
            <a:noFill/>
            <a:ln w="63500">
              <a:solidFill>
                <a:schemeClr val="accent1">
                  <a:lumMod val="50000"/>
                </a:schemeClr>
              </a:solidFill>
              <a:headEnd type="stealt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994150" y="1130417"/>
              <a:ext cx="2819400" cy="63931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 dirty="0">
                <a:solidFill>
                  <a:srgbClr val="00B050"/>
                </a:solidFill>
              </a:endParaRPr>
            </a:p>
          </p:txBody>
        </p:sp>
        <p:sp>
          <p:nvSpPr>
            <p:cNvPr id="32" name="Freeform 31"/>
            <p:cNvSpPr/>
            <p:nvPr/>
          </p:nvSpPr>
          <p:spPr>
            <a:xfrm>
              <a:off x="7126023" y="1865644"/>
              <a:ext cx="1134004" cy="117586"/>
            </a:xfrm>
            <a:custGeom>
              <a:avLst/>
              <a:gdLst>
                <a:gd name="connsiteX0" fmla="*/ 0 w 3721100"/>
                <a:gd name="connsiteY0" fmla="*/ 1086086 h 1098786"/>
                <a:gd name="connsiteX1" fmla="*/ 558800 w 3721100"/>
                <a:gd name="connsiteY1" fmla="*/ 57386 h 1098786"/>
                <a:gd name="connsiteX2" fmla="*/ 2349500 w 3721100"/>
                <a:gd name="connsiteY2" fmla="*/ 209786 h 1098786"/>
                <a:gd name="connsiteX3" fmla="*/ 3340100 w 3721100"/>
                <a:gd name="connsiteY3" fmla="*/ 870186 h 1098786"/>
                <a:gd name="connsiteX4" fmla="*/ 3721100 w 3721100"/>
                <a:gd name="connsiteY4" fmla="*/ 1098786 h 1098786"/>
                <a:gd name="connsiteX0" fmla="*/ 0 w 3721100"/>
                <a:gd name="connsiteY0" fmla="*/ 930248 h 942948"/>
                <a:gd name="connsiteX1" fmla="*/ 915618 w 3721100"/>
                <a:gd name="connsiteY1" fmla="*/ 138471 h 942948"/>
                <a:gd name="connsiteX2" fmla="*/ 2349500 w 3721100"/>
                <a:gd name="connsiteY2" fmla="*/ 53948 h 942948"/>
                <a:gd name="connsiteX3" fmla="*/ 3340100 w 3721100"/>
                <a:gd name="connsiteY3" fmla="*/ 714348 h 942948"/>
                <a:gd name="connsiteX4" fmla="*/ 3721100 w 3721100"/>
                <a:gd name="connsiteY4" fmla="*/ 942948 h 942948"/>
                <a:gd name="connsiteX0" fmla="*/ 0 w 3721100"/>
                <a:gd name="connsiteY0" fmla="*/ 915465 h 928165"/>
                <a:gd name="connsiteX1" fmla="*/ 915618 w 3721100"/>
                <a:gd name="connsiteY1" fmla="*/ 123688 h 928165"/>
                <a:gd name="connsiteX2" fmla="*/ 2349500 w 3721100"/>
                <a:gd name="connsiteY2" fmla="*/ 39165 h 928165"/>
                <a:gd name="connsiteX3" fmla="*/ 3340100 w 3721100"/>
                <a:gd name="connsiteY3" fmla="*/ 496489 h 928165"/>
                <a:gd name="connsiteX4" fmla="*/ 3721100 w 3721100"/>
                <a:gd name="connsiteY4" fmla="*/ 928165 h 928165"/>
                <a:gd name="connsiteX0" fmla="*/ 0 w 3721100"/>
                <a:gd name="connsiteY0" fmla="*/ 915465 h 928165"/>
                <a:gd name="connsiteX1" fmla="*/ 915618 w 3721100"/>
                <a:gd name="connsiteY1" fmla="*/ 123688 h 928165"/>
                <a:gd name="connsiteX2" fmla="*/ 2349500 w 3721100"/>
                <a:gd name="connsiteY2" fmla="*/ 39165 h 928165"/>
                <a:gd name="connsiteX3" fmla="*/ 3340100 w 3721100"/>
                <a:gd name="connsiteY3" fmla="*/ 496489 h 928165"/>
                <a:gd name="connsiteX4" fmla="*/ 3721100 w 3721100"/>
                <a:gd name="connsiteY4" fmla="*/ 928165 h 928165"/>
                <a:gd name="connsiteX0" fmla="*/ 0 w 3721100"/>
                <a:gd name="connsiteY0" fmla="*/ 940164 h 952864"/>
                <a:gd name="connsiteX1" fmla="*/ 915618 w 3721100"/>
                <a:gd name="connsiteY1" fmla="*/ 148387 h 952864"/>
                <a:gd name="connsiteX2" fmla="*/ 2349500 w 3721100"/>
                <a:gd name="connsiteY2" fmla="*/ 63864 h 952864"/>
                <a:gd name="connsiteX3" fmla="*/ 3340100 w 3721100"/>
                <a:gd name="connsiteY3" fmla="*/ 521188 h 952864"/>
                <a:gd name="connsiteX4" fmla="*/ 3721100 w 3721100"/>
                <a:gd name="connsiteY4" fmla="*/ 952864 h 952864"/>
                <a:gd name="connsiteX0" fmla="*/ 0 w 3721100"/>
                <a:gd name="connsiteY0" fmla="*/ 920376 h 933076"/>
                <a:gd name="connsiteX1" fmla="*/ 915618 w 3721100"/>
                <a:gd name="connsiteY1" fmla="*/ 128599 h 933076"/>
                <a:gd name="connsiteX2" fmla="*/ 2349500 w 3721100"/>
                <a:gd name="connsiteY2" fmla="*/ 44076 h 933076"/>
                <a:gd name="connsiteX3" fmla="*/ 3340100 w 3721100"/>
                <a:gd name="connsiteY3" fmla="*/ 501400 h 933076"/>
                <a:gd name="connsiteX4" fmla="*/ 3721100 w 3721100"/>
                <a:gd name="connsiteY4" fmla="*/ 933076 h 933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21100" h="933076">
                  <a:moveTo>
                    <a:pt x="0" y="920376"/>
                  </a:moveTo>
                  <a:cubicBezTo>
                    <a:pt x="83608" y="479051"/>
                    <a:pt x="524035" y="274649"/>
                    <a:pt x="915618" y="128599"/>
                  </a:cubicBezTo>
                  <a:cubicBezTo>
                    <a:pt x="1307201" y="-17451"/>
                    <a:pt x="1996394" y="-29339"/>
                    <a:pt x="2349500" y="44076"/>
                  </a:cubicBezTo>
                  <a:cubicBezTo>
                    <a:pt x="2702606" y="117491"/>
                    <a:pt x="3047783" y="262977"/>
                    <a:pt x="3340100" y="501400"/>
                  </a:cubicBezTo>
                  <a:cubicBezTo>
                    <a:pt x="3632417" y="739823"/>
                    <a:pt x="3644900" y="892859"/>
                    <a:pt x="3721100" y="933076"/>
                  </a:cubicBezTo>
                </a:path>
              </a:pathLst>
            </a:custGeom>
            <a:noFill/>
            <a:ln w="63500">
              <a:solidFill>
                <a:schemeClr val="accent1">
                  <a:lumMod val="50000"/>
                </a:schemeClr>
              </a:solidFill>
              <a:headEnd type="stealt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7521973" y="664659"/>
              <a:ext cx="449943" cy="429495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1</a:t>
              </a:r>
              <a:endParaRPr lang="en-US" b="1" dirty="0"/>
            </a:p>
          </p:txBody>
        </p:sp>
        <p:sp>
          <p:nvSpPr>
            <p:cNvPr id="34" name="Oval 33"/>
            <p:cNvSpPr/>
            <p:nvPr/>
          </p:nvSpPr>
          <p:spPr>
            <a:xfrm>
              <a:off x="7511358" y="1375199"/>
              <a:ext cx="449943" cy="429495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2</a:t>
              </a:r>
            </a:p>
          </p:txBody>
        </p:sp>
        <p:sp>
          <p:nvSpPr>
            <p:cNvPr id="35" name="Oval 34"/>
            <p:cNvSpPr/>
            <p:nvPr/>
          </p:nvSpPr>
          <p:spPr>
            <a:xfrm>
              <a:off x="7708394" y="3216865"/>
              <a:ext cx="449943" cy="429495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3</a:t>
              </a:r>
              <a:endParaRPr lang="en-US" b="1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80044" y="2706002"/>
            <a:ext cx="7552295" cy="3927027"/>
            <a:chOff x="80044" y="2706002"/>
            <a:chExt cx="7552295" cy="3927027"/>
          </a:xfrm>
        </p:grpSpPr>
        <p:sp>
          <p:nvSpPr>
            <p:cNvPr id="42" name="Rectangle 41"/>
            <p:cNvSpPr/>
            <p:nvPr/>
          </p:nvSpPr>
          <p:spPr>
            <a:xfrm>
              <a:off x="80044" y="2706002"/>
              <a:ext cx="7552295" cy="392702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62856" y="2851045"/>
              <a:ext cx="7206558" cy="87703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marL="174625"/>
              <a:r>
                <a:rPr lang="en-US" dirty="0" smtClean="0"/>
                <a:t>Class PanggilIkanBedaPackage.java </a:t>
              </a:r>
              <a:r>
                <a:rPr lang="en-US" dirty="0" err="1" smtClean="0"/>
                <a:t>dapat</a:t>
              </a:r>
              <a:r>
                <a:rPr lang="en-US" dirty="0" smtClean="0"/>
                <a:t> </a:t>
              </a:r>
              <a:r>
                <a:rPr lang="en-US" dirty="0" err="1" smtClean="0"/>
                <a:t>mengakses</a:t>
              </a:r>
              <a:r>
                <a:rPr lang="en-US" dirty="0" smtClean="0"/>
                <a:t>:</a:t>
              </a:r>
            </a:p>
            <a:p>
              <a:pPr marL="460375" indent="-285750">
                <a:buFont typeface="Wingdings" panose="05000000000000000000" pitchFamily="2" charset="2"/>
                <a:buChar char="ü"/>
              </a:pPr>
              <a:r>
                <a:rPr lang="en-US" b="1" dirty="0" err="1" smtClean="0"/>
                <a:t>Variabel</a:t>
              </a:r>
              <a:r>
                <a:rPr lang="en-US" b="1" dirty="0" smtClean="0"/>
                <a:t> </a:t>
              </a:r>
              <a:r>
                <a:rPr lang="en-US" b="1" dirty="0" err="1" smtClean="0"/>
                <a:t>mata</a:t>
              </a:r>
              <a:r>
                <a:rPr lang="en-US" b="1" dirty="0" smtClean="0"/>
                <a:t> </a:t>
              </a:r>
              <a:r>
                <a:rPr lang="en-US" dirty="0" err="1" smtClean="0"/>
                <a:t>karena</a:t>
              </a:r>
              <a:r>
                <a:rPr lang="en-US" dirty="0" smtClean="0"/>
                <a:t> </a:t>
              </a:r>
              <a:r>
                <a:rPr lang="en-US" dirty="0" err="1" smtClean="0"/>
                <a:t>memiliki</a:t>
              </a:r>
              <a:r>
                <a:rPr lang="en-US" dirty="0" smtClean="0"/>
                <a:t> modifier public</a:t>
              </a:r>
            </a:p>
            <a:p>
              <a:pPr marL="174625"/>
              <a:endParaRPr lang="en-US" dirty="0"/>
            </a:p>
          </p:txBody>
        </p:sp>
        <p:sp>
          <p:nvSpPr>
            <p:cNvPr id="37" name="Oval 36"/>
            <p:cNvSpPr/>
            <p:nvPr/>
          </p:nvSpPr>
          <p:spPr>
            <a:xfrm>
              <a:off x="138980" y="2909727"/>
              <a:ext cx="449943" cy="429495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1</a:t>
              </a:r>
              <a:endParaRPr lang="en-US" b="1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62856" y="3834744"/>
              <a:ext cx="7217173" cy="143840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marL="174625"/>
              <a:r>
                <a:rPr lang="en-US" dirty="0" smtClean="0"/>
                <a:t>Class IkanTurunan.java </a:t>
              </a:r>
              <a:r>
                <a:rPr lang="en-US" dirty="0" err="1" smtClean="0"/>
                <a:t>dapat</a:t>
              </a:r>
              <a:r>
                <a:rPr lang="en-US" dirty="0" smtClean="0"/>
                <a:t> </a:t>
              </a:r>
              <a:r>
                <a:rPr lang="en-US" dirty="0" err="1" smtClean="0"/>
                <a:t>mengakses</a:t>
              </a:r>
              <a:r>
                <a:rPr lang="en-US" dirty="0" smtClean="0"/>
                <a:t>:</a:t>
              </a:r>
            </a:p>
            <a:p>
              <a:pPr marL="460375" indent="-285750">
                <a:buFont typeface="Wingdings" panose="05000000000000000000" pitchFamily="2" charset="2"/>
                <a:buChar char="ü"/>
              </a:pPr>
              <a:r>
                <a:rPr lang="en-US" b="1" dirty="0" err="1" smtClean="0"/>
                <a:t>Variabel</a:t>
              </a:r>
              <a:r>
                <a:rPr lang="en-US" b="1" dirty="0" smtClean="0"/>
                <a:t> </a:t>
              </a:r>
              <a:r>
                <a:rPr lang="en-US" b="1" dirty="0" err="1" smtClean="0"/>
                <a:t>mata</a:t>
              </a:r>
              <a:r>
                <a:rPr lang="en-US" b="1" dirty="0" smtClean="0"/>
                <a:t> </a:t>
              </a:r>
              <a:r>
                <a:rPr lang="en-US" dirty="0" err="1" smtClean="0"/>
                <a:t>karena</a:t>
              </a:r>
              <a:r>
                <a:rPr lang="en-US" dirty="0" smtClean="0"/>
                <a:t> </a:t>
              </a:r>
              <a:r>
                <a:rPr lang="en-US" dirty="0" err="1" smtClean="0"/>
                <a:t>memiliki</a:t>
              </a:r>
              <a:r>
                <a:rPr lang="en-US" dirty="0" smtClean="0"/>
                <a:t> modifier public</a:t>
              </a:r>
            </a:p>
            <a:p>
              <a:pPr marL="460375" indent="-285750">
                <a:buFont typeface="Wingdings" panose="05000000000000000000" pitchFamily="2" charset="2"/>
                <a:buChar char="ü"/>
              </a:pPr>
              <a:r>
                <a:rPr lang="en-US" b="1" dirty="0" err="1" smtClean="0"/>
                <a:t>Variabel</a:t>
              </a:r>
              <a:r>
                <a:rPr lang="en-US" b="1" dirty="0" smtClean="0"/>
                <a:t> </a:t>
              </a:r>
              <a:r>
                <a:rPr lang="en-US" b="1" dirty="0" err="1" smtClean="0"/>
                <a:t>sirip</a:t>
              </a:r>
              <a:r>
                <a:rPr lang="en-US" dirty="0" smtClean="0"/>
                <a:t>, </a:t>
              </a:r>
              <a:r>
                <a:rPr lang="en-US" dirty="0" err="1" smtClean="0"/>
                <a:t>dan</a:t>
              </a:r>
              <a:r>
                <a:rPr lang="en-US" dirty="0" smtClean="0"/>
                <a:t> </a:t>
              </a:r>
              <a:r>
                <a:rPr lang="en-US" dirty="0" err="1" smtClean="0"/>
                <a:t>panjang</a:t>
              </a:r>
              <a:r>
                <a:rPr lang="en-US" dirty="0"/>
                <a:t> </a:t>
              </a:r>
              <a:r>
                <a:rPr lang="en-US" dirty="0" err="1" smtClean="0"/>
                <a:t>karena</a:t>
              </a:r>
              <a:r>
                <a:rPr lang="en-US" dirty="0" smtClean="0"/>
                <a:t> </a:t>
              </a:r>
              <a:r>
                <a:rPr lang="en-US" dirty="0" err="1" smtClean="0"/>
                <a:t>memiliki</a:t>
              </a:r>
              <a:r>
                <a:rPr lang="en-US" dirty="0" smtClean="0"/>
                <a:t> modifier protected</a:t>
              </a:r>
            </a:p>
            <a:p>
              <a:pPr marL="460375" indent="-285750">
                <a:buFont typeface="Wingdings" panose="05000000000000000000" pitchFamily="2" charset="2"/>
                <a:buChar char="ü"/>
              </a:pPr>
              <a:r>
                <a:rPr lang="en-US" b="1" dirty="0" smtClean="0"/>
                <a:t>Method </a:t>
              </a:r>
              <a:r>
                <a:rPr lang="en-US" b="1" dirty="0" err="1" smtClean="0"/>
                <a:t>bernafas</a:t>
              </a:r>
              <a:r>
                <a:rPr lang="en-US" b="1" dirty="0" smtClean="0"/>
                <a:t>(), </a:t>
              </a:r>
              <a:r>
                <a:rPr lang="en-US" b="1" dirty="0" err="1" smtClean="0"/>
                <a:t>dan</a:t>
              </a:r>
              <a:r>
                <a:rPr lang="en-US" b="1" dirty="0" smtClean="0"/>
                <a:t> </a:t>
              </a:r>
              <a:r>
                <a:rPr lang="en-US" b="1" dirty="0" err="1" smtClean="0"/>
                <a:t>berenang</a:t>
              </a:r>
              <a:r>
                <a:rPr lang="en-US" b="1" dirty="0" smtClean="0"/>
                <a:t>()</a:t>
              </a:r>
              <a:r>
                <a:rPr lang="en-US" dirty="0" smtClean="0"/>
                <a:t>, </a:t>
              </a:r>
              <a:r>
                <a:rPr lang="en-US" dirty="0" err="1" smtClean="0"/>
                <a:t>karenamemiliki</a:t>
              </a:r>
              <a:r>
                <a:rPr lang="en-US" dirty="0" smtClean="0"/>
                <a:t> modifier protected</a:t>
              </a:r>
            </a:p>
            <a:p>
              <a:pPr marL="174625"/>
              <a:endParaRPr lang="en-US" dirty="0"/>
            </a:p>
          </p:txBody>
        </p:sp>
        <p:sp>
          <p:nvSpPr>
            <p:cNvPr id="39" name="Oval 38"/>
            <p:cNvSpPr/>
            <p:nvPr/>
          </p:nvSpPr>
          <p:spPr>
            <a:xfrm>
              <a:off x="138100" y="3905220"/>
              <a:ext cx="449943" cy="429495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2</a:t>
              </a:r>
              <a:endParaRPr lang="en-US" b="1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62855" y="5371784"/>
              <a:ext cx="7206559" cy="1145129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marL="174625"/>
              <a:r>
                <a:rPr lang="en-US" dirty="0" smtClean="0"/>
                <a:t>Class PanggilIkanSamaPackage.java </a:t>
              </a:r>
              <a:r>
                <a:rPr lang="en-US" b="1" dirty="0" err="1" smtClean="0"/>
                <a:t>hanya</a:t>
              </a:r>
              <a:r>
                <a:rPr lang="en-US" b="1" dirty="0" smtClean="0"/>
                <a:t> </a:t>
              </a:r>
              <a:r>
                <a:rPr lang="en-US" b="1" dirty="0" err="1" smtClean="0"/>
                <a:t>tidak</a:t>
              </a:r>
              <a:r>
                <a:rPr lang="en-US" b="1" dirty="0" smtClean="0"/>
                <a:t> </a:t>
              </a:r>
              <a:r>
                <a:rPr lang="en-US" b="1" dirty="0" err="1" smtClean="0"/>
                <a:t>dapat</a:t>
              </a:r>
              <a:r>
                <a:rPr lang="en-US" b="1" dirty="0" smtClean="0"/>
                <a:t> </a:t>
              </a:r>
              <a:r>
                <a:rPr lang="en-US" b="1" dirty="0" err="1" smtClean="0"/>
                <a:t>mengakses</a:t>
              </a:r>
              <a:r>
                <a:rPr lang="en-US" b="1" dirty="0" smtClean="0"/>
                <a:t> variable </a:t>
              </a:r>
              <a:r>
                <a:rPr lang="en-US" b="1" dirty="0" err="1" smtClean="0"/>
                <a:t>ekor</a:t>
              </a:r>
              <a:r>
                <a:rPr lang="en-US" b="1" dirty="0" smtClean="0"/>
                <a:t> </a:t>
              </a:r>
              <a:r>
                <a:rPr lang="en-US" dirty="0" err="1" smtClean="0"/>
                <a:t>karena</a:t>
              </a:r>
              <a:r>
                <a:rPr lang="en-US" dirty="0" smtClean="0"/>
                <a:t> </a:t>
              </a:r>
              <a:r>
                <a:rPr lang="en-US" dirty="0" err="1" smtClean="0"/>
                <a:t>memiliki</a:t>
              </a:r>
              <a:r>
                <a:rPr lang="en-US" dirty="0" smtClean="0"/>
                <a:t> modifier private. </a:t>
              </a:r>
              <a:r>
                <a:rPr lang="en-US" dirty="0" err="1" smtClean="0"/>
                <a:t>Selain</a:t>
              </a:r>
              <a:r>
                <a:rPr lang="en-US" dirty="0" smtClean="0"/>
                <a:t> modifier private </a:t>
              </a:r>
              <a:r>
                <a:rPr lang="en-US" dirty="0" err="1" smtClean="0"/>
                <a:t>dapat</a:t>
              </a:r>
              <a:r>
                <a:rPr lang="en-US" dirty="0" smtClean="0"/>
                <a:t> </a:t>
              </a:r>
              <a:r>
                <a:rPr lang="en-US" dirty="0" err="1" smtClean="0"/>
                <a:t>dipanggil</a:t>
              </a:r>
              <a:r>
                <a:rPr lang="en-US" dirty="0" smtClean="0"/>
                <a:t> </a:t>
              </a:r>
              <a:r>
                <a:rPr lang="en-US" dirty="0" err="1" smtClean="0"/>
                <a:t>dari</a:t>
              </a:r>
              <a:r>
                <a:rPr lang="en-US" dirty="0" smtClean="0"/>
                <a:t> class </a:t>
              </a:r>
              <a:r>
                <a:rPr lang="en-US" dirty="0" err="1" smtClean="0"/>
                <a:t>lainnya</a:t>
              </a:r>
              <a:r>
                <a:rPr lang="en-US" dirty="0" smtClean="0"/>
                <a:t> </a:t>
              </a:r>
              <a:r>
                <a:rPr lang="en-US" dirty="0" err="1" smtClean="0"/>
                <a:t>selama</a:t>
              </a:r>
              <a:r>
                <a:rPr lang="en-US" dirty="0" smtClean="0"/>
                <a:t> </a:t>
              </a:r>
              <a:r>
                <a:rPr lang="en-US" dirty="0" err="1" smtClean="0"/>
                <a:t>berada</a:t>
              </a:r>
              <a:r>
                <a:rPr lang="en-US" dirty="0" smtClean="0"/>
                <a:t> </a:t>
              </a:r>
              <a:r>
                <a:rPr lang="en-US" dirty="0" err="1" smtClean="0"/>
                <a:t>dalam</a:t>
              </a:r>
              <a:r>
                <a:rPr lang="en-US" dirty="0" smtClean="0"/>
                <a:t> package yang </a:t>
              </a:r>
              <a:r>
                <a:rPr lang="en-US" dirty="0" err="1" smtClean="0"/>
                <a:t>sama</a:t>
              </a:r>
              <a:endParaRPr lang="en-US" dirty="0" smtClean="0"/>
            </a:p>
            <a:p>
              <a:pPr marL="174625"/>
              <a:endParaRPr lang="en-US" dirty="0"/>
            </a:p>
          </p:txBody>
        </p:sp>
        <p:sp>
          <p:nvSpPr>
            <p:cNvPr id="41" name="Oval 40"/>
            <p:cNvSpPr/>
            <p:nvPr/>
          </p:nvSpPr>
          <p:spPr>
            <a:xfrm>
              <a:off x="129333" y="5379036"/>
              <a:ext cx="449943" cy="429495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3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753324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toryboard Layout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3965</TotalTime>
  <Words>549</Words>
  <Application>Microsoft Office PowerPoint</Application>
  <PresentationFormat>Widescreen</PresentationFormat>
  <Paragraphs>88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Arial Black</vt:lpstr>
      <vt:lpstr>Calibri</vt:lpstr>
      <vt:lpstr>Calibri Light</vt:lpstr>
      <vt:lpstr>Franklin Gothic Heavy</vt:lpstr>
      <vt:lpstr>Wingdings</vt:lpstr>
      <vt:lpstr>Office Theme</vt:lpstr>
      <vt:lpstr>Storyboard Layouts</vt:lpstr>
      <vt:lpstr>PowerPoint Presentation</vt:lpstr>
      <vt:lpstr>Pokok Bahasan</vt:lpstr>
      <vt:lpstr>1.   Konsep Encapsulation (Pembungkusan)</vt:lpstr>
      <vt:lpstr>Contoh Encapsulation</vt:lpstr>
      <vt:lpstr>Contoh Encapsulation</vt:lpstr>
      <vt:lpstr>Contoh Encapsulation</vt:lpstr>
      <vt:lpstr>2.   Modifier Hak Akses Data atau Method Pada Class  </vt:lpstr>
      <vt:lpstr>Hak Akses</vt:lpstr>
      <vt:lpstr>Ilustrasi Schema dari Contoh Program Hak Access Anggota Class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Ahmad Pudoli</dc:creator>
  <cp:lastModifiedBy>Ahmad Fudholi</cp:lastModifiedBy>
  <cp:revision>580</cp:revision>
  <dcterms:created xsi:type="dcterms:W3CDTF">2016-03-16T03:39:32Z</dcterms:created>
  <dcterms:modified xsi:type="dcterms:W3CDTF">2019-04-28T10:43:24Z</dcterms:modified>
</cp:coreProperties>
</file>