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  <p:sldMasterId id="2147483726" r:id="rId2"/>
  </p:sldMasterIdLst>
  <p:notesMasterIdLst>
    <p:notesMasterId r:id="rId22"/>
  </p:notesMasterIdLst>
  <p:sldIdLst>
    <p:sldId id="266" r:id="rId3"/>
    <p:sldId id="326" r:id="rId4"/>
    <p:sldId id="506" r:id="rId5"/>
    <p:sldId id="519" r:id="rId6"/>
    <p:sldId id="516" r:id="rId7"/>
    <p:sldId id="535" r:id="rId8"/>
    <p:sldId id="520" r:id="rId9"/>
    <p:sldId id="524" r:id="rId10"/>
    <p:sldId id="525" r:id="rId11"/>
    <p:sldId id="526" r:id="rId12"/>
    <p:sldId id="529" r:id="rId13"/>
    <p:sldId id="527" r:id="rId14"/>
    <p:sldId id="531" r:id="rId15"/>
    <p:sldId id="532" r:id="rId16"/>
    <p:sldId id="534" r:id="rId17"/>
    <p:sldId id="522" r:id="rId18"/>
    <p:sldId id="518" r:id="rId19"/>
    <p:sldId id="521" r:id="rId20"/>
    <p:sldId id="428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F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62" autoAdjust="0"/>
    <p:restoredTop sz="94660"/>
  </p:normalViewPr>
  <p:slideViewPr>
    <p:cSldViewPr snapToGrid="0">
      <p:cViewPr varScale="1">
        <p:scale>
          <a:sx n="82" d="100"/>
          <a:sy n="82" d="100"/>
        </p:scale>
        <p:origin x="3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A91609-E31B-49E3-A37B-E96345A1D831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16639A-76FE-403E-9EB1-D14815136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34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331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04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289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njutan Ma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4" name="Rectangle 3"/>
            <p:cNvSpPr/>
            <p:nvPr/>
          </p:nvSpPr>
          <p:spPr>
            <a:xfrm>
              <a:off x="0" y="38903"/>
              <a:ext cx="12192000" cy="68190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lowchart: Document 8"/>
            <p:cNvSpPr/>
            <p:nvPr userDrawn="1"/>
          </p:nvSpPr>
          <p:spPr>
            <a:xfrm flipH="1" flipV="1">
              <a:off x="0" y="113924"/>
              <a:ext cx="12192000" cy="122568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  <a:gd name="connsiteX0" fmla="*/ 0 w 21600"/>
                <a:gd name="connsiteY0" fmla="*/ 0 h 31496"/>
                <a:gd name="connsiteX1" fmla="*/ 21600 w 21600"/>
                <a:gd name="connsiteY1" fmla="*/ 0 h 31496"/>
                <a:gd name="connsiteX2" fmla="*/ 21600 w 21600"/>
                <a:gd name="connsiteY2" fmla="*/ 26370 h 31496"/>
                <a:gd name="connsiteX3" fmla="*/ 0 w 21600"/>
                <a:gd name="connsiteY3" fmla="*/ 20172 h 31496"/>
                <a:gd name="connsiteX4" fmla="*/ 0 w 21600"/>
                <a:gd name="connsiteY4" fmla="*/ 0 h 31496"/>
                <a:gd name="connsiteX0" fmla="*/ 0 w 21600"/>
                <a:gd name="connsiteY0" fmla="*/ 0 h 26370"/>
                <a:gd name="connsiteX1" fmla="*/ 21600 w 21600"/>
                <a:gd name="connsiteY1" fmla="*/ 0 h 26370"/>
                <a:gd name="connsiteX2" fmla="*/ 21600 w 21600"/>
                <a:gd name="connsiteY2" fmla="*/ 26370 h 26370"/>
                <a:gd name="connsiteX3" fmla="*/ 0 w 21600"/>
                <a:gd name="connsiteY3" fmla="*/ 20172 h 26370"/>
                <a:gd name="connsiteX4" fmla="*/ 0 w 21600"/>
                <a:gd name="connsiteY4" fmla="*/ 0 h 26370"/>
                <a:gd name="connsiteX0" fmla="*/ 0 w 21600"/>
                <a:gd name="connsiteY0" fmla="*/ 0 h 21092"/>
                <a:gd name="connsiteX1" fmla="*/ 21600 w 21600"/>
                <a:gd name="connsiteY1" fmla="*/ 0 h 21092"/>
                <a:gd name="connsiteX2" fmla="*/ 21554 w 21600"/>
                <a:gd name="connsiteY2" fmla="*/ 21092 h 21092"/>
                <a:gd name="connsiteX3" fmla="*/ 0 w 21600"/>
                <a:gd name="connsiteY3" fmla="*/ 20172 h 21092"/>
                <a:gd name="connsiteX4" fmla="*/ 0 w 21600"/>
                <a:gd name="connsiteY4" fmla="*/ 0 h 21092"/>
                <a:gd name="connsiteX0" fmla="*/ 0 w 21600"/>
                <a:gd name="connsiteY0" fmla="*/ 0 h 21092"/>
                <a:gd name="connsiteX1" fmla="*/ 21600 w 21600"/>
                <a:gd name="connsiteY1" fmla="*/ 0 h 21092"/>
                <a:gd name="connsiteX2" fmla="*/ 21554 w 21600"/>
                <a:gd name="connsiteY2" fmla="*/ 21092 h 21092"/>
                <a:gd name="connsiteX3" fmla="*/ 0 w 21600"/>
                <a:gd name="connsiteY3" fmla="*/ 20172 h 21092"/>
                <a:gd name="connsiteX4" fmla="*/ 0 w 21600"/>
                <a:gd name="connsiteY4" fmla="*/ 0 h 21092"/>
                <a:gd name="connsiteX0" fmla="*/ 0 w 21600"/>
                <a:gd name="connsiteY0" fmla="*/ 0 h 21558"/>
                <a:gd name="connsiteX1" fmla="*/ 21600 w 21600"/>
                <a:gd name="connsiteY1" fmla="*/ 0 h 21558"/>
                <a:gd name="connsiteX2" fmla="*/ 21554 w 21600"/>
                <a:gd name="connsiteY2" fmla="*/ 21092 h 21558"/>
                <a:gd name="connsiteX3" fmla="*/ 0 w 21600"/>
                <a:gd name="connsiteY3" fmla="*/ 20172 h 21558"/>
                <a:gd name="connsiteX4" fmla="*/ 0 w 21600"/>
                <a:gd name="connsiteY4" fmla="*/ 0 h 2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1558">
                  <a:moveTo>
                    <a:pt x="0" y="0"/>
                  </a:moveTo>
                  <a:lnTo>
                    <a:pt x="21600" y="0"/>
                  </a:lnTo>
                  <a:cubicBezTo>
                    <a:pt x="21585" y="7031"/>
                    <a:pt x="21569" y="14061"/>
                    <a:pt x="21554" y="21092"/>
                  </a:cubicBezTo>
                  <a:cubicBezTo>
                    <a:pt x="13330" y="21007"/>
                    <a:pt x="6925" y="22676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6663848"/>
              <a:ext cx="12192000" cy="1941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0"/>
              <a:ext cx="12192000" cy="100861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Document 8"/>
            <p:cNvSpPr/>
            <p:nvPr/>
          </p:nvSpPr>
          <p:spPr>
            <a:xfrm flipH="1" flipV="1">
              <a:off x="0" y="39129"/>
              <a:ext cx="12192000" cy="145397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  <a:gd name="connsiteX0" fmla="*/ 0 w 21600"/>
                <a:gd name="connsiteY0" fmla="*/ 0 h 20175"/>
                <a:gd name="connsiteX1" fmla="*/ 21600 w 21600"/>
                <a:gd name="connsiteY1" fmla="*/ 0 h 20175"/>
                <a:gd name="connsiteX2" fmla="*/ 21600 w 21600"/>
                <a:gd name="connsiteY2" fmla="*/ 17322 h 20175"/>
                <a:gd name="connsiteX3" fmla="*/ 0 w 21600"/>
                <a:gd name="connsiteY3" fmla="*/ 20172 h 20175"/>
                <a:gd name="connsiteX4" fmla="*/ 0 w 21600"/>
                <a:gd name="connsiteY4" fmla="*/ 0 h 20175"/>
                <a:gd name="connsiteX0" fmla="*/ 0 w 21600"/>
                <a:gd name="connsiteY0" fmla="*/ 0 h 20179"/>
                <a:gd name="connsiteX1" fmla="*/ 21600 w 21600"/>
                <a:gd name="connsiteY1" fmla="*/ 0 h 20179"/>
                <a:gd name="connsiteX2" fmla="*/ 21600 w 21600"/>
                <a:gd name="connsiteY2" fmla="*/ 17322 h 20179"/>
                <a:gd name="connsiteX3" fmla="*/ 0 w 21600"/>
                <a:gd name="connsiteY3" fmla="*/ 20172 h 20179"/>
                <a:gd name="connsiteX4" fmla="*/ 0 w 21600"/>
                <a:gd name="connsiteY4" fmla="*/ 0 h 20179"/>
                <a:gd name="connsiteX0" fmla="*/ 0 w 21600"/>
                <a:gd name="connsiteY0" fmla="*/ 0 h 20172"/>
                <a:gd name="connsiteX1" fmla="*/ 21600 w 21600"/>
                <a:gd name="connsiteY1" fmla="*/ 0 h 20172"/>
                <a:gd name="connsiteX2" fmla="*/ 21600 w 21600"/>
                <a:gd name="connsiteY2" fmla="*/ 17322 h 20172"/>
                <a:gd name="connsiteX3" fmla="*/ 0 w 21600"/>
                <a:gd name="connsiteY3" fmla="*/ 20172 h 20172"/>
                <a:gd name="connsiteX4" fmla="*/ 0 w 21600"/>
                <a:gd name="connsiteY4" fmla="*/ 0 h 20172"/>
                <a:gd name="connsiteX0" fmla="*/ 0 w 21600"/>
                <a:gd name="connsiteY0" fmla="*/ 0 h 20172"/>
                <a:gd name="connsiteX1" fmla="*/ 21600 w 21600"/>
                <a:gd name="connsiteY1" fmla="*/ 0 h 20172"/>
                <a:gd name="connsiteX2" fmla="*/ 21600 w 21600"/>
                <a:gd name="connsiteY2" fmla="*/ 17322 h 20172"/>
                <a:gd name="connsiteX3" fmla="*/ 0 w 21600"/>
                <a:gd name="connsiteY3" fmla="*/ 20172 h 20172"/>
                <a:gd name="connsiteX4" fmla="*/ 0 w 21600"/>
                <a:gd name="connsiteY4" fmla="*/ 0 h 20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0172">
                  <a:moveTo>
                    <a:pt x="0" y="0"/>
                  </a:moveTo>
                  <a:lnTo>
                    <a:pt x="21600" y="0"/>
                  </a:lnTo>
                  <a:lnTo>
                    <a:pt x="21600" y="17322"/>
                  </a:lnTo>
                  <a:cubicBezTo>
                    <a:pt x="9720" y="16981"/>
                    <a:pt x="9124" y="18018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Title 1"/>
          <p:cNvSpPr txBox="1">
            <a:spLocks/>
          </p:cNvSpPr>
          <p:nvPr userDrawn="1"/>
        </p:nvSpPr>
        <p:spPr>
          <a:xfrm>
            <a:off x="0" y="6665843"/>
            <a:ext cx="12192000" cy="1921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en-US" sz="1200" dirty="0" err="1" smtClean="0"/>
              <a:t>Universitas</a:t>
            </a:r>
            <a:r>
              <a:rPr lang="en-US" sz="1200" dirty="0" smtClean="0"/>
              <a:t> Budi </a:t>
            </a:r>
            <a:r>
              <a:rPr lang="en-US" sz="1200" dirty="0" err="1" smtClean="0"/>
              <a:t>Luhur</a:t>
            </a:r>
            <a:r>
              <a:rPr lang="en-US" sz="1200" dirty="0" smtClean="0"/>
              <a:t>, </a:t>
            </a:r>
            <a:r>
              <a:rPr lang="en-US" sz="1200" dirty="0" err="1" smtClean="0"/>
              <a:t>Fakultas</a:t>
            </a:r>
            <a:r>
              <a:rPr lang="en-US" sz="1200" dirty="0" smtClean="0"/>
              <a:t> </a:t>
            </a:r>
            <a:r>
              <a:rPr lang="en-US" sz="1200" dirty="0" err="1" smtClean="0"/>
              <a:t>Teknologi</a:t>
            </a:r>
            <a:r>
              <a:rPr lang="en-US" sz="1200" dirty="0" smtClean="0"/>
              <a:t> </a:t>
            </a:r>
            <a:r>
              <a:rPr lang="en-US" sz="1200" dirty="0" err="1" smtClean="0"/>
              <a:t>Informasi</a:t>
            </a:r>
            <a:endParaRPr lang="en-US" sz="120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11559624" y="6539525"/>
            <a:ext cx="574766" cy="289259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D32A1F08-9CDE-4067-9C73-94D228C27D17}" type="slidenum">
              <a:rPr lang="en-US" sz="1600" b="1" smtClean="0">
                <a:solidFill>
                  <a:schemeClr val="tx1"/>
                </a:solidFill>
              </a:rPr>
              <a:t>‹#›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 userDrawn="1"/>
        </p:nvSpPr>
        <p:spPr>
          <a:xfrm>
            <a:off x="11559624" y="6467697"/>
            <a:ext cx="574766" cy="3480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pPr algn="r"/>
            <a:endParaRPr lang="en-US" sz="1200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58932" y="364526"/>
            <a:ext cx="11754394" cy="62300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158932" y="1183681"/>
            <a:ext cx="11754394" cy="5284016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3200"/>
            </a:lvl1pPr>
            <a:lvl2pPr>
              <a:lnSpc>
                <a:spcPct val="100000"/>
              </a:lnSpc>
              <a:defRPr sz="2400"/>
            </a:lvl2pPr>
            <a:lvl3pPr>
              <a:lnSpc>
                <a:spcPct val="100000"/>
              </a:lnSpc>
              <a:defRPr sz="1600"/>
            </a:lvl3pPr>
            <a:lvl4pPr>
              <a:lnSpc>
                <a:spcPct val="100000"/>
              </a:lnSpc>
              <a:defRPr sz="1400"/>
            </a:lvl4pPr>
            <a:lvl5pPr>
              <a:lnSpc>
                <a:spcPct val="100000"/>
              </a:lnSpc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488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38903"/>
              <a:ext cx="12192000" cy="68190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lowchart: Document 8"/>
            <p:cNvSpPr/>
            <p:nvPr/>
          </p:nvSpPr>
          <p:spPr>
            <a:xfrm flipH="1">
              <a:off x="0" y="13177"/>
              <a:ext cx="12192000" cy="1018759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9260">
                  <a:moveTo>
                    <a:pt x="0" y="0"/>
                  </a:moveTo>
                  <a:lnTo>
                    <a:pt x="21600" y="0"/>
                  </a:lnTo>
                  <a:lnTo>
                    <a:pt x="21600" y="17322"/>
                  </a:lnTo>
                  <a:cubicBezTo>
                    <a:pt x="5785" y="13467"/>
                    <a:pt x="5629" y="43789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lowchart: Document 8"/>
            <p:cNvSpPr/>
            <p:nvPr userDrawn="1"/>
          </p:nvSpPr>
          <p:spPr>
            <a:xfrm flipH="1">
              <a:off x="0" y="38903"/>
              <a:ext cx="12192000" cy="875497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9260">
                  <a:moveTo>
                    <a:pt x="0" y="0"/>
                  </a:moveTo>
                  <a:lnTo>
                    <a:pt x="21600" y="0"/>
                  </a:lnTo>
                  <a:lnTo>
                    <a:pt x="21600" y="17322"/>
                  </a:lnTo>
                  <a:cubicBezTo>
                    <a:pt x="5785" y="13467"/>
                    <a:pt x="5629" y="43789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l"/>
              <a:endParaRPr lang="en-US" sz="32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6663848"/>
              <a:ext cx="12192000" cy="1941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0"/>
              <a:ext cx="12192000" cy="100861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709" y="1202048"/>
            <a:ext cx="11203745" cy="5324414"/>
          </a:xfrm>
        </p:spPr>
        <p:txBody>
          <a:bodyPr/>
          <a:lstStyle>
            <a:lvl1pPr>
              <a:lnSpc>
                <a:spcPct val="100000"/>
              </a:lnSpc>
              <a:defRPr sz="3200"/>
            </a:lvl1pPr>
            <a:lvl2pPr>
              <a:lnSpc>
                <a:spcPct val="100000"/>
              </a:lnSpc>
              <a:defRPr sz="2600"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itle 1"/>
          <p:cNvSpPr txBox="1">
            <a:spLocks/>
          </p:cNvSpPr>
          <p:nvPr userDrawn="1"/>
        </p:nvSpPr>
        <p:spPr>
          <a:xfrm>
            <a:off x="0" y="6665843"/>
            <a:ext cx="12192000" cy="1921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en-US" sz="1200" dirty="0" err="1" smtClean="0"/>
              <a:t>Universitas</a:t>
            </a:r>
            <a:r>
              <a:rPr lang="en-US" sz="1200" dirty="0" smtClean="0"/>
              <a:t> Budi </a:t>
            </a:r>
            <a:r>
              <a:rPr lang="en-US" sz="1200" dirty="0" err="1" smtClean="0"/>
              <a:t>Luhur</a:t>
            </a:r>
            <a:r>
              <a:rPr lang="en-US" sz="1200" dirty="0" smtClean="0"/>
              <a:t>, </a:t>
            </a:r>
            <a:r>
              <a:rPr lang="en-US" sz="1200" dirty="0" err="1" smtClean="0"/>
              <a:t>Fakultas</a:t>
            </a:r>
            <a:r>
              <a:rPr lang="en-US" sz="1200" dirty="0" smtClean="0"/>
              <a:t> </a:t>
            </a:r>
            <a:r>
              <a:rPr lang="en-US" sz="1200" dirty="0" err="1" smtClean="0"/>
              <a:t>Teknologi</a:t>
            </a:r>
            <a:r>
              <a:rPr lang="en-US" sz="1200" dirty="0" smtClean="0"/>
              <a:t> </a:t>
            </a:r>
            <a:r>
              <a:rPr lang="en-US" sz="1200" dirty="0" err="1" smtClean="0"/>
              <a:t>Informasi</a:t>
            </a:r>
            <a:endParaRPr lang="en-US" sz="1200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11559624" y="6539525"/>
            <a:ext cx="574766" cy="289259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D32A1F08-9CDE-4067-9C73-94D228C27D17}" type="slidenum">
              <a:rPr lang="en-US" sz="1600" b="1" smtClean="0">
                <a:solidFill>
                  <a:schemeClr val="tx1"/>
                </a:solidFill>
              </a:rPr>
              <a:t>‹#›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6" name="Title 1"/>
          <p:cNvSpPr txBox="1">
            <a:spLocks/>
          </p:cNvSpPr>
          <p:nvPr userDrawn="1"/>
        </p:nvSpPr>
        <p:spPr>
          <a:xfrm>
            <a:off x="11559624" y="6467697"/>
            <a:ext cx="574766" cy="3480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pPr algn="r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5476812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96438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jutan Ma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4" name="Rectangle 3"/>
            <p:cNvSpPr/>
            <p:nvPr/>
          </p:nvSpPr>
          <p:spPr>
            <a:xfrm>
              <a:off x="0" y="38903"/>
              <a:ext cx="12192000" cy="68190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lowchart: Document 8"/>
            <p:cNvSpPr/>
            <p:nvPr userDrawn="1"/>
          </p:nvSpPr>
          <p:spPr>
            <a:xfrm flipH="1" flipV="1">
              <a:off x="0" y="113924"/>
              <a:ext cx="12192000" cy="122568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  <a:gd name="connsiteX0" fmla="*/ 0 w 21600"/>
                <a:gd name="connsiteY0" fmla="*/ 0 h 31496"/>
                <a:gd name="connsiteX1" fmla="*/ 21600 w 21600"/>
                <a:gd name="connsiteY1" fmla="*/ 0 h 31496"/>
                <a:gd name="connsiteX2" fmla="*/ 21600 w 21600"/>
                <a:gd name="connsiteY2" fmla="*/ 26370 h 31496"/>
                <a:gd name="connsiteX3" fmla="*/ 0 w 21600"/>
                <a:gd name="connsiteY3" fmla="*/ 20172 h 31496"/>
                <a:gd name="connsiteX4" fmla="*/ 0 w 21600"/>
                <a:gd name="connsiteY4" fmla="*/ 0 h 31496"/>
                <a:gd name="connsiteX0" fmla="*/ 0 w 21600"/>
                <a:gd name="connsiteY0" fmla="*/ 0 h 26370"/>
                <a:gd name="connsiteX1" fmla="*/ 21600 w 21600"/>
                <a:gd name="connsiteY1" fmla="*/ 0 h 26370"/>
                <a:gd name="connsiteX2" fmla="*/ 21600 w 21600"/>
                <a:gd name="connsiteY2" fmla="*/ 26370 h 26370"/>
                <a:gd name="connsiteX3" fmla="*/ 0 w 21600"/>
                <a:gd name="connsiteY3" fmla="*/ 20172 h 26370"/>
                <a:gd name="connsiteX4" fmla="*/ 0 w 21600"/>
                <a:gd name="connsiteY4" fmla="*/ 0 h 26370"/>
                <a:gd name="connsiteX0" fmla="*/ 0 w 21600"/>
                <a:gd name="connsiteY0" fmla="*/ 0 h 21092"/>
                <a:gd name="connsiteX1" fmla="*/ 21600 w 21600"/>
                <a:gd name="connsiteY1" fmla="*/ 0 h 21092"/>
                <a:gd name="connsiteX2" fmla="*/ 21554 w 21600"/>
                <a:gd name="connsiteY2" fmla="*/ 21092 h 21092"/>
                <a:gd name="connsiteX3" fmla="*/ 0 w 21600"/>
                <a:gd name="connsiteY3" fmla="*/ 20172 h 21092"/>
                <a:gd name="connsiteX4" fmla="*/ 0 w 21600"/>
                <a:gd name="connsiteY4" fmla="*/ 0 h 21092"/>
                <a:gd name="connsiteX0" fmla="*/ 0 w 21600"/>
                <a:gd name="connsiteY0" fmla="*/ 0 h 21092"/>
                <a:gd name="connsiteX1" fmla="*/ 21600 w 21600"/>
                <a:gd name="connsiteY1" fmla="*/ 0 h 21092"/>
                <a:gd name="connsiteX2" fmla="*/ 21554 w 21600"/>
                <a:gd name="connsiteY2" fmla="*/ 21092 h 21092"/>
                <a:gd name="connsiteX3" fmla="*/ 0 w 21600"/>
                <a:gd name="connsiteY3" fmla="*/ 20172 h 21092"/>
                <a:gd name="connsiteX4" fmla="*/ 0 w 21600"/>
                <a:gd name="connsiteY4" fmla="*/ 0 h 21092"/>
                <a:gd name="connsiteX0" fmla="*/ 0 w 21600"/>
                <a:gd name="connsiteY0" fmla="*/ 0 h 21558"/>
                <a:gd name="connsiteX1" fmla="*/ 21600 w 21600"/>
                <a:gd name="connsiteY1" fmla="*/ 0 h 21558"/>
                <a:gd name="connsiteX2" fmla="*/ 21554 w 21600"/>
                <a:gd name="connsiteY2" fmla="*/ 21092 h 21558"/>
                <a:gd name="connsiteX3" fmla="*/ 0 w 21600"/>
                <a:gd name="connsiteY3" fmla="*/ 20172 h 21558"/>
                <a:gd name="connsiteX4" fmla="*/ 0 w 21600"/>
                <a:gd name="connsiteY4" fmla="*/ 0 h 2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1558">
                  <a:moveTo>
                    <a:pt x="0" y="0"/>
                  </a:moveTo>
                  <a:lnTo>
                    <a:pt x="21600" y="0"/>
                  </a:lnTo>
                  <a:cubicBezTo>
                    <a:pt x="21585" y="7031"/>
                    <a:pt x="21569" y="14061"/>
                    <a:pt x="21554" y="21092"/>
                  </a:cubicBezTo>
                  <a:cubicBezTo>
                    <a:pt x="13330" y="21007"/>
                    <a:pt x="6925" y="22676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6663848"/>
              <a:ext cx="12192000" cy="1941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0"/>
              <a:ext cx="12192000" cy="100861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Document 8"/>
            <p:cNvSpPr/>
            <p:nvPr/>
          </p:nvSpPr>
          <p:spPr>
            <a:xfrm flipH="1" flipV="1">
              <a:off x="0" y="39129"/>
              <a:ext cx="12192000" cy="145397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  <a:gd name="connsiteX0" fmla="*/ 0 w 21600"/>
                <a:gd name="connsiteY0" fmla="*/ 0 h 20175"/>
                <a:gd name="connsiteX1" fmla="*/ 21600 w 21600"/>
                <a:gd name="connsiteY1" fmla="*/ 0 h 20175"/>
                <a:gd name="connsiteX2" fmla="*/ 21600 w 21600"/>
                <a:gd name="connsiteY2" fmla="*/ 17322 h 20175"/>
                <a:gd name="connsiteX3" fmla="*/ 0 w 21600"/>
                <a:gd name="connsiteY3" fmla="*/ 20172 h 20175"/>
                <a:gd name="connsiteX4" fmla="*/ 0 w 21600"/>
                <a:gd name="connsiteY4" fmla="*/ 0 h 20175"/>
                <a:gd name="connsiteX0" fmla="*/ 0 w 21600"/>
                <a:gd name="connsiteY0" fmla="*/ 0 h 20179"/>
                <a:gd name="connsiteX1" fmla="*/ 21600 w 21600"/>
                <a:gd name="connsiteY1" fmla="*/ 0 h 20179"/>
                <a:gd name="connsiteX2" fmla="*/ 21600 w 21600"/>
                <a:gd name="connsiteY2" fmla="*/ 17322 h 20179"/>
                <a:gd name="connsiteX3" fmla="*/ 0 w 21600"/>
                <a:gd name="connsiteY3" fmla="*/ 20172 h 20179"/>
                <a:gd name="connsiteX4" fmla="*/ 0 w 21600"/>
                <a:gd name="connsiteY4" fmla="*/ 0 h 20179"/>
                <a:gd name="connsiteX0" fmla="*/ 0 w 21600"/>
                <a:gd name="connsiteY0" fmla="*/ 0 h 20172"/>
                <a:gd name="connsiteX1" fmla="*/ 21600 w 21600"/>
                <a:gd name="connsiteY1" fmla="*/ 0 h 20172"/>
                <a:gd name="connsiteX2" fmla="*/ 21600 w 21600"/>
                <a:gd name="connsiteY2" fmla="*/ 17322 h 20172"/>
                <a:gd name="connsiteX3" fmla="*/ 0 w 21600"/>
                <a:gd name="connsiteY3" fmla="*/ 20172 h 20172"/>
                <a:gd name="connsiteX4" fmla="*/ 0 w 21600"/>
                <a:gd name="connsiteY4" fmla="*/ 0 h 20172"/>
                <a:gd name="connsiteX0" fmla="*/ 0 w 21600"/>
                <a:gd name="connsiteY0" fmla="*/ 0 h 20172"/>
                <a:gd name="connsiteX1" fmla="*/ 21600 w 21600"/>
                <a:gd name="connsiteY1" fmla="*/ 0 h 20172"/>
                <a:gd name="connsiteX2" fmla="*/ 21600 w 21600"/>
                <a:gd name="connsiteY2" fmla="*/ 17322 h 20172"/>
                <a:gd name="connsiteX3" fmla="*/ 0 w 21600"/>
                <a:gd name="connsiteY3" fmla="*/ 20172 h 20172"/>
                <a:gd name="connsiteX4" fmla="*/ 0 w 21600"/>
                <a:gd name="connsiteY4" fmla="*/ 0 h 20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0172">
                  <a:moveTo>
                    <a:pt x="0" y="0"/>
                  </a:moveTo>
                  <a:lnTo>
                    <a:pt x="21600" y="0"/>
                  </a:lnTo>
                  <a:lnTo>
                    <a:pt x="21600" y="17322"/>
                  </a:lnTo>
                  <a:cubicBezTo>
                    <a:pt x="9720" y="16981"/>
                    <a:pt x="9124" y="18018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Title 1"/>
          <p:cNvSpPr txBox="1">
            <a:spLocks/>
          </p:cNvSpPr>
          <p:nvPr userDrawn="1"/>
        </p:nvSpPr>
        <p:spPr>
          <a:xfrm>
            <a:off x="0" y="6665843"/>
            <a:ext cx="12192000" cy="1921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en-US" sz="1200" dirty="0" err="1" smtClean="0"/>
              <a:t>Universitas</a:t>
            </a:r>
            <a:r>
              <a:rPr lang="en-US" sz="1200" dirty="0" smtClean="0"/>
              <a:t> Budi </a:t>
            </a:r>
            <a:r>
              <a:rPr lang="en-US" sz="1200" dirty="0" err="1" smtClean="0"/>
              <a:t>Luhur</a:t>
            </a:r>
            <a:r>
              <a:rPr lang="en-US" sz="1200" dirty="0" smtClean="0"/>
              <a:t>, </a:t>
            </a:r>
            <a:r>
              <a:rPr lang="en-US" sz="1200" dirty="0" err="1" smtClean="0"/>
              <a:t>Fakultas</a:t>
            </a:r>
            <a:r>
              <a:rPr lang="en-US" sz="1200" dirty="0" smtClean="0"/>
              <a:t> </a:t>
            </a:r>
            <a:r>
              <a:rPr lang="en-US" sz="1200" dirty="0" err="1" smtClean="0"/>
              <a:t>Teknologi</a:t>
            </a:r>
            <a:r>
              <a:rPr lang="en-US" sz="1200" dirty="0" smtClean="0"/>
              <a:t> </a:t>
            </a:r>
            <a:r>
              <a:rPr lang="en-US" sz="1200" dirty="0" err="1" smtClean="0"/>
              <a:t>Informasi</a:t>
            </a:r>
            <a:endParaRPr lang="en-US" sz="120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11559624" y="6539525"/>
            <a:ext cx="574766" cy="289259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D32A1F08-9CDE-4067-9C73-94D228C27D17}" type="slidenum">
              <a:rPr lang="en-US" sz="1600" b="1" smtClean="0">
                <a:solidFill>
                  <a:schemeClr val="tx1"/>
                </a:solidFill>
              </a:rPr>
              <a:t>‹#›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 userDrawn="1"/>
        </p:nvSpPr>
        <p:spPr>
          <a:xfrm>
            <a:off x="11559624" y="6467697"/>
            <a:ext cx="574766" cy="3480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pPr algn="r"/>
            <a:endParaRPr lang="en-US" sz="1200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58932" y="487340"/>
            <a:ext cx="11754394" cy="623004"/>
          </a:xfrm>
          <a:prstGeom prst="rect">
            <a:avLst/>
          </a:prstGeom>
        </p:spPr>
        <p:txBody>
          <a:bodyPr/>
          <a:lstStyle>
            <a:lvl1pPr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158932" y="1361193"/>
            <a:ext cx="11754394" cy="5106504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4610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38903"/>
              <a:ext cx="12192000" cy="68190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lowchart: Document 8"/>
            <p:cNvSpPr/>
            <p:nvPr/>
          </p:nvSpPr>
          <p:spPr>
            <a:xfrm flipH="1">
              <a:off x="0" y="13177"/>
              <a:ext cx="12192000" cy="1018759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9260">
                  <a:moveTo>
                    <a:pt x="0" y="0"/>
                  </a:moveTo>
                  <a:lnTo>
                    <a:pt x="21600" y="0"/>
                  </a:lnTo>
                  <a:lnTo>
                    <a:pt x="21600" y="17322"/>
                  </a:lnTo>
                  <a:cubicBezTo>
                    <a:pt x="5785" y="13467"/>
                    <a:pt x="5629" y="43789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6663848"/>
              <a:ext cx="12192000" cy="1941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0"/>
              <a:ext cx="12192000" cy="100861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lowchart: Document 8"/>
            <p:cNvSpPr/>
            <p:nvPr/>
          </p:nvSpPr>
          <p:spPr>
            <a:xfrm flipH="1">
              <a:off x="0" y="38903"/>
              <a:ext cx="12192000" cy="855647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9260">
                  <a:moveTo>
                    <a:pt x="0" y="0"/>
                  </a:moveTo>
                  <a:lnTo>
                    <a:pt x="21600" y="0"/>
                  </a:lnTo>
                  <a:lnTo>
                    <a:pt x="21600" y="17322"/>
                  </a:lnTo>
                  <a:cubicBezTo>
                    <a:pt x="5785" y="13467"/>
                    <a:pt x="5629" y="43789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709" y="1202048"/>
            <a:ext cx="11203745" cy="532441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itle 1"/>
          <p:cNvSpPr txBox="1">
            <a:spLocks/>
          </p:cNvSpPr>
          <p:nvPr userDrawn="1"/>
        </p:nvSpPr>
        <p:spPr>
          <a:xfrm>
            <a:off x="0" y="6665843"/>
            <a:ext cx="12192000" cy="1921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en-US" sz="1200" dirty="0" err="1" smtClean="0"/>
              <a:t>Universitas</a:t>
            </a:r>
            <a:r>
              <a:rPr lang="en-US" sz="1200" dirty="0" smtClean="0"/>
              <a:t> Budi </a:t>
            </a:r>
            <a:r>
              <a:rPr lang="en-US" sz="1200" dirty="0" err="1" smtClean="0"/>
              <a:t>Luhur</a:t>
            </a:r>
            <a:r>
              <a:rPr lang="en-US" sz="1200" dirty="0" smtClean="0"/>
              <a:t>, </a:t>
            </a:r>
            <a:r>
              <a:rPr lang="en-US" sz="1200" dirty="0" err="1" smtClean="0"/>
              <a:t>Fakultas</a:t>
            </a:r>
            <a:r>
              <a:rPr lang="en-US" sz="1200" dirty="0" smtClean="0"/>
              <a:t> </a:t>
            </a:r>
            <a:r>
              <a:rPr lang="en-US" sz="1200" dirty="0" err="1" smtClean="0"/>
              <a:t>Teknologi</a:t>
            </a:r>
            <a:r>
              <a:rPr lang="en-US" sz="1200" dirty="0" smtClean="0"/>
              <a:t> </a:t>
            </a:r>
            <a:r>
              <a:rPr lang="en-US" sz="1200" dirty="0" err="1" smtClean="0"/>
              <a:t>Informasi</a:t>
            </a:r>
            <a:endParaRPr lang="en-US" sz="1200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11559624" y="6539525"/>
            <a:ext cx="574766" cy="289259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D32A1F08-9CDE-4067-9C73-94D228C27D17}" type="slidenum">
              <a:rPr lang="en-US" sz="1600" b="1" smtClean="0">
                <a:solidFill>
                  <a:schemeClr val="tx1"/>
                </a:solidFill>
              </a:rPr>
              <a:t>‹#›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6" name="Title 1"/>
          <p:cNvSpPr txBox="1">
            <a:spLocks/>
          </p:cNvSpPr>
          <p:nvPr userDrawn="1"/>
        </p:nvSpPr>
        <p:spPr>
          <a:xfrm>
            <a:off x="11559624" y="6467697"/>
            <a:ext cx="574766" cy="3480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pPr algn="r"/>
            <a:endParaRPr lang="en-US" sz="1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773" y="114038"/>
            <a:ext cx="11864930" cy="421539"/>
          </a:xfrm>
        </p:spPr>
        <p:txBody>
          <a:bodyPr>
            <a:normAutofit/>
          </a:bodyPr>
          <a:lstStyle>
            <a:lvl1pPr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9985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840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0567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397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248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354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114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6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243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30" r:id="rId12"/>
    <p:sldLayoutId id="2147483731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0413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19.xml"/><Relationship Id="rId5" Type="http://schemas.openxmlformats.org/officeDocument/2006/relationships/slide" Target="slide9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8099"/>
            <a:ext cx="12192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entagon 8"/>
          <p:cNvSpPr/>
          <p:nvPr/>
        </p:nvSpPr>
        <p:spPr>
          <a:xfrm>
            <a:off x="212034" y="2252869"/>
            <a:ext cx="1603513" cy="1470992"/>
          </a:xfrm>
          <a:prstGeom prst="homePlate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1292086" y="2252869"/>
            <a:ext cx="1285461" cy="1470992"/>
          </a:xfrm>
          <a:prstGeom prst="chevron">
            <a:avLst>
              <a:gd name="adj" fmla="val 57216"/>
            </a:avLst>
          </a:prstGeom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hevron 10"/>
          <p:cNvSpPr/>
          <p:nvPr/>
        </p:nvSpPr>
        <p:spPr>
          <a:xfrm>
            <a:off x="2027581" y="2252869"/>
            <a:ext cx="9939132" cy="1470992"/>
          </a:xfrm>
          <a:prstGeom prst="chevron">
            <a:avLst>
              <a:gd name="adj" fmla="val 45495"/>
            </a:avLst>
          </a:prstGeom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12034" y="1662595"/>
            <a:ext cx="4271066" cy="3313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sz="2600" b="1" spc="50" dirty="0" smtClean="0">
                <a:ln w="0"/>
                <a:solidFill>
                  <a:srgbClr val="00206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PERTEMUAN 13</a:t>
            </a:r>
            <a:endParaRPr lang="en-US" sz="2600" b="1" spc="50" dirty="0">
              <a:ln w="0"/>
              <a:solidFill>
                <a:srgbClr val="00206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28601" y="2040835"/>
            <a:ext cx="5308599" cy="80065"/>
          </a:xfrm>
          <a:prstGeom prst="rect">
            <a:avLst/>
          </a:prstGeom>
          <a:effectLst>
            <a:outerShdw blurRad="57150" dist="19050" dir="5400000" algn="ctr" rotWithShape="0">
              <a:srgbClr val="000000">
                <a:alpha val="63000"/>
              </a:srgbClr>
            </a:outerShdw>
            <a:softEdge rad="3175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994401" y="3775765"/>
            <a:ext cx="5308599" cy="80065"/>
          </a:xfrm>
          <a:prstGeom prst="rect">
            <a:avLst/>
          </a:prstGeom>
          <a:effectLst>
            <a:outerShdw blurRad="57150" dist="19050" dir="5400000" algn="ctr" rotWithShape="0">
              <a:srgbClr val="000000">
                <a:alpha val="63000"/>
              </a:srgbClr>
            </a:outerShdw>
            <a:softEdge rad="3175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815547" y="3907734"/>
            <a:ext cx="9563653" cy="3313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r"/>
            <a:r>
              <a:rPr lang="en-US" sz="2600" b="1" spc="50" smtClean="0">
                <a:ln w="0"/>
                <a:solidFill>
                  <a:srgbClr val="00206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PEMROGRAMAN </a:t>
            </a:r>
            <a:r>
              <a:rPr lang="en-US" sz="2600" b="1" spc="50">
                <a:ln w="0"/>
                <a:solidFill>
                  <a:srgbClr val="00206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BERORIENTASI OBJEK </a:t>
            </a:r>
            <a:r>
              <a:rPr lang="en-US" sz="2600" b="1" spc="50" dirty="0" smtClean="0">
                <a:ln w="0"/>
                <a:solidFill>
                  <a:srgbClr val="00206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(PBO)</a:t>
            </a:r>
            <a:endParaRPr lang="en-US" sz="2600" b="1" spc="50" dirty="0">
              <a:ln w="0"/>
              <a:solidFill>
                <a:srgbClr val="00206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789581" y="2425700"/>
            <a:ext cx="9056675" cy="10413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rgbClr val="FFFFFF"/>
                </a:solidFill>
                <a:latin typeface="Arial Black" panose="020B0A04020102020204" pitchFamily="34" charset="0"/>
              </a:rPr>
              <a:t>INTERFACE</a:t>
            </a:r>
          </a:p>
        </p:txBody>
      </p:sp>
    </p:spTree>
    <p:extLst>
      <p:ext uri="{BB962C8B-B14F-4D97-AF65-F5344CB8AC3E}">
        <p14:creationId xmlns:p14="http://schemas.microsoft.com/office/powerpoint/2010/main" val="371444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Interface</a:t>
            </a:r>
            <a:br>
              <a:rPr lang="en-US" dirty="0"/>
            </a:br>
            <a:r>
              <a:rPr lang="en-US" dirty="0" err="1"/>
              <a:t>Pada</a:t>
            </a:r>
            <a:r>
              <a:rPr lang="en-US" dirty="0"/>
              <a:t> Class </a:t>
            </a:r>
            <a:r>
              <a:rPr lang="en-US" dirty="0" err="1" smtClean="0"/>
              <a:t>PersegiPanjang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MyInteger</a:t>
            </a:r>
            <a:r>
              <a:rPr lang="en-US" dirty="0" smtClean="0"/>
              <a:t> …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err="1" smtClean="0"/>
              <a:t>Membuat</a:t>
            </a:r>
            <a:r>
              <a:rPr lang="en-US" dirty="0" smtClean="0"/>
              <a:t> Interface Relation.java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604" y="1824245"/>
            <a:ext cx="11164543" cy="4072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0605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smtClean="0"/>
              <a:t>Interface </a:t>
            </a:r>
            <a:br>
              <a:rPr lang="en-US" dirty="0" smtClean="0"/>
            </a:b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/>
              <a:t>Class </a:t>
            </a:r>
            <a:r>
              <a:rPr lang="en-US" dirty="0" err="1" smtClean="0"/>
              <a:t>PersegiPanjang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MyInteger</a:t>
            </a:r>
            <a:r>
              <a:rPr lang="en-US" dirty="0" smtClean="0"/>
              <a:t> …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58932" y="1183681"/>
            <a:ext cx="11754394" cy="711380"/>
          </a:xfrm>
        </p:spPr>
        <p:txBody>
          <a:bodyPr/>
          <a:lstStyle/>
          <a:p>
            <a:r>
              <a:rPr lang="en-US" dirty="0" err="1" smtClean="0"/>
              <a:t>Implementasi</a:t>
            </a:r>
            <a:r>
              <a:rPr lang="en-US" dirty="0" smtClean="0"/>
              <a:t> Interface Relation </a:t>
            </a:r>
            <a:r>
              <a:rPr lang="en-US" dirty="0" err="1" smtClean="0"/>
              <a:t>pada</a:t>
            </a:r>
            <a:r>
              <a:rPr lang="en-US" dirty="0" smtClean="0"/>
              <a:t> Class </a:t>
            </a:r>
            <a:r>
              <a:rPr lang="en-US" dirty="0" err="1" smtClean="0"/>
              <a:t>MyInteger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9272" y="1895061"/>
            <a:ext cx="7353714" cy="4599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7712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smtClean="0"/>
              <a:t>Interface </a:t>
            </a:r>
            <a:br>
              <a:rPr lang="en-US" dirty="0" smtClean="0"/>
            </a:b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/>
              <a:t>Class </a:t>
            </a:r>
            <a:r>
              <a:rPr lang="en-US" dirty="0" err="1" smtClean="0"/>
              <a:t>PersegiPanjang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MyInteger</a:t>
            </a:r>
            <a:r>
              <a:rPr lang="en-US" dirty="0" smtClean="0"/>
              <a:t> …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58932" y="1183681"/>
            <a:ext cx="11754394" cy="711380"/>
          </a:xfrm>
        </p:spPr>
        <p:txBody>
          <a:bodyPr/>
          <a:lstStyle/>
          <a:p>
            <a:r>
              <a:rPr lang="en-US" dirty="0" err="1" smtClean="0"/>
              <a:t>Implementasi</a:t>
            </a:r>
            <a:r>
              <a:rPr lang="en-US" dirty="0" smtClean="0"/>
              <a:t> Interface Relation </a:t>
            </a:r>
            <a:r>
              <a:rPr lang="en-US" dirty="0" err="1" smtClean="0"/>
              <a:t>pada</a:t>
            </a:r>
            <a:r>
              <a:rPr lang="en-US" dirty="0" smtClean="0"/>
              <a:t> Class </a:t>
            </a:r>
            <a:r>
              <a:rPr lang="en-US" dirty="0" err="1" smtClean="0"/>
              <a:t>PersegiPanjang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932" y="1895060"/>
            <a:ext cx="5822174" cy="394914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4502" y="2236986"/>
            <a:ext cx="5987498" cy="2433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468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ContohPenggunaanInterface.java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283" y="1183681"/>
            <a:ext cx="8043691" cy="5431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2468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Menjalankan</a:t>
            </a:r>
            <a:r>
              <a:rPr lang="en-US" dirty="0" smtClean="0"/>
              <a:t> ContohPenggunaanInterface.java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0"/>
          </p:nvPr>
        </p:nvSpPr>
        <p:spPr>
          <a:xfrm>
            <a:off x="158932" y="1183681"/>
            <a:ext cx="11754394" cy="5284016"/>
          </a:xfrm>
        </p:spPr>
        <p:txBody>
          <a:bodyPr/>
          <a:lstStyle/>
          <a:p>
            <a:r>
              <a:rPr lang="en-US" dirty="0" err="1" smtClean="0"/>
              <a:t>Hasil</a:t>
            </a:r>
            <a:r>
              <a:rPr lang="en-US" dirty="0" smtClean="0"/>
              <a:t> Output </a:t>
            </a:r>
            <a:r>
              <a:rPr lang="en-US" dirty="0" err="1" smtClean="0"/>
              <a:t>dari</a:t>
            </a:r>
            <a:r>
              <a:rPr lang="en-US" dirty="0" smtClean="0"/>
              <a:t> ContohPenggunaanInterface.java: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3622" y="1862928"/>
            <a:ext cx="9727717" cy="3925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2402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Catatan</a:t>
            </a:r>
            <a:r>
              <a:rPr lang="en-US" dirty="0" smtClean="0">
                <a:solidFill>
                  <a:srgbClr val="FF0000"/>
                </a:solidFill>
              </a:rPr>
              <a:t>!!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sv-SE" dirty="0" smtClean="0"/>
              <a:t>Ketika </a:t>
            </a:r>
            <a:r>
              <a:rPr lang="sv-SE" dirty="0"/>
              <a:t>class Anda mencoba mengimplementasikan sebuah interface, selalu pastikan bahwa Anda mengimplementasikan semua method dari interface, jika tidak, Anda akan menemukan </a:t>
            </a:r>
            <a:r>
              <a:rPr lang="sv-SE" dirty="0" smtClean="0"/>
              <a:t>kesalahan.</a:t>
            </a:r>
            <a:endParaRPr lang="en-US" dirty="0"/>
          </a:p>
          <a:p>
            <a:r>
              <a:rPr lang="en-US" dirty="0" err="1"/>
              <a:t>Gunakan</a:t>
            </a:r>
            <a:r>
              <a:rPr lang="en-US" dirty="0"/>
              <a:t> interface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mendefinisikan</a:t>
            </a:r>
            <a:r>
              <a:rPr lang="en-US" dirty="0"/>
              <a:t> method </a:t>
            </a:r>
            <a:r>
              <a:rPr lang="en-US" dirty="0" err="1"/>
              <a:t>standar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class-class </a:t>
            </a:r>
            <a:r>
              <a:rPr lang="en-US" dirty="0" smtClean="0"/>
              <a:t>yang </a:t>
            </a:r>
            <a:r>
              <a:rPr lang="en-US" dirty="0" err="1" smtClean="0"/>
              <a:t>berbeda</a:t>
            </a:r>
            <a:r>
              <a:rPr lang="en-US" dirty="0" smtClean="0"/>
              <a:t>.</a:t>
            </a:r>
            <a:endParaRPr lang="sv-S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7058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200" dirty="0" err="1"/>
              <a:t>Satu</a:t>
            </a:r>
            <a:r>
              <a:rPr lang="en-US" sz="3200" dirty="0"/>
              <a:t> </a:t>
            </a:r>
            <a:r>
              <a:rPr lang="en-US" sz="3200" dirty="0" err="1"/>
              <a:t>ciri</a:t>
            </a:r>
            <a:r>
              <a:rPr lang="en-US" sz="3200" dirty="0"/>
              <a:t> </a:t>
            </a:r>
            <a:r>
              <a:rPr lang="en-US" sz="3200" dirty="0" err="1"/>
              <a:t>umum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sebuah</a:t>
            </a:r>
            <a:r>
              <a:rPr lang="en-US" sz="3200" dirty="0"/>
              <a:t> interface </a:t>
            </a:r>
            <a:r>
              <a:rPr lang="en-US" sz="3200" dirty="0" err="1"/>
              <a:t>dan</a:t>
            </a:r>
            <a:r>
              <a:rPr lang="en-US" sz="3200" dirty="0"/>
              <a:t> class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pada</a:t>
            </a:r>
            <a:r>
              <a:rPr lang="en-US" sz="3200" dirty="0"/>
              <a:t> </a:t>
            </a:r>
            <a:r>
              <a:rPr lang="en-US" sz="3200" dirty="0" err="1"/>
              <a:t>tipe</a:t>
            </a:r>
            <a:r>
              <a:rPr lang="en-US" sz="3200" dirty="0"/>
              <a:t> </a:t>
            </a:r>
            <a:r>
              <a:rPr lang="en-US" sz="3200" dirty="0" err="1"/>
              <a:t>mereka</a:t>
            </a:r>
            <a:r>
              <a:rPr lang="en-US" sz="3200" dirty="0"/>
              <a:t> </a:t>
            </a:r>
            <a:r>
              <a:rPr lang="en-US" sz="3200" dirty="0" err="1"/>
              <a:t>berdua</a:t>
            </a:r>
            <a:r>
              <a:rPr lang="en-US" sz="3200" dirty="0"/>
              <a:t>. </a:t>
            </a: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/>
              <a:t>artinya</a:t>
            </a:r>
            <a:r>
              <a:rPr lang="en-US" sz="3200" dirty="0"/>
              <a:t> </a:t>
            </a:r>
            <a:r>
              <a:rPr lang="en-US" sz="3200" dirty="0" err="1"/>
              <a:t>bahwa</a:t>
            </a:r>
            <a:r>
              <a:rPr lang="en-US" sz="3200" dirty="0"/>
              <a:t> </a:t>
            </a:r>
            <a:r>
              <a:rPr lang="en-US" sz="3200" dirty="0" err="1"/>
              <a:t>sebuah</a:t>
            </a:r>
            <a:r>
              <a:rPr lang="en-US" sz="3200" dirty="0"/>
              <a:t> interface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digunakan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tempat-tempat</a:t>
            </a:r>
            <a:r>
              <a:rPr lang="en-US" sz="3200" dirty="0"/>
              <a:t> </a:t>
            </a:r>
            <a:r>
              <a:rPr lang="en-US" sz="3200" dirty="0" err="1"/>
              <a:t>dimana</a:t>
            </a:r>
            <a:r>
              <a:rPr lang="en-US" sz="3200" dirty="0"/>
              <a:t> </a:t>
            </a:r>
            <a:r>
              <a:rPr lang="en-US" sz="3200" dirty="0" err="1"/>
              <a:t>sebuah</a:t>
            </a:r>
            <a:r>
              <a:rPr lang="en-US" sz="3200" dirty="0"/>
              <a:t> class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digunakan</a:t>
            </a:r>
            <a:r>
              <a:rPr lang="en-US" sz="3200" dirty="0"/>
              <a:t>. </a:t>
            </a:r>
            <a:r>
              <a:rPr lang="en-US" sz="3200" dirty="0" err="1"/>
              <a:t>Sebagai</a:t>
            </a:r>
            <a:r>
              <a:rPr lang="en-US" sz="3200" dirty="0"/>
              <a:t> </a:t>
            </a:r>
            <a:r>
              <a:rPr lang="en-US" sz="3200" dirty="0" err="1"/>
              <a:t>contoh</a:t>
            </a:r>
            <a:r>
              <a:rPr lang="en-US" sz="3200" dirty="0"/>
              <a:t>, </a:t>
            </a:r>
            <a:r>
              <a:rPr lang="en-US" sz="3200" dirty="0" err="1"/>
              <a:t>diberikan</a:t>
            </a:r>
            <a:r>
              <a:rPr lang="en-US" sz="3200" dirty="0"/>
              <a:t> class Person </a:t>
            </a:r>
            <a:r>
              <a:rPr lang="en-US" sz="3200" dirty="0" err="1"/>
              <a:t>dan</a:t>
            </a:r>
            <a:r>
              <a:rPr lang="en-US" sz="3200" dirty="0"/>
              <a:t> interface </a:t>
            </a:r>
            <a:r>
              <a:rPr lang="en-US" sz="3200" dirty="0" err="1"/>
              <a:t>PersonInterface</a:t>
            </a:r>
            <a:r>
              <a:rPr lang="en-US" sz="3200" dirty="0"/>
              <a:t>, </a:t>
            </a:r>
            <a:r>
              <a:rPr lang="en-US" sz="3200" dirty="0" err="1"/>
              <a:t>berikut</a:t>
            </a:r>
            <a:r>
              <a:rPr lang="en-US" sz="3200" dirty="0"/>
              <a:t> </a:t>
            </a:r>
            <a:r>
              <a:rPr lang="en-US" sz="3200" dirty="0" err="1"/>
              <a:t>deklarasi</a:t>
            </a:r>
            <a:r>
              <a:rPr lang="en-US" sz="3200" dirty="0"/>
              <a:t> yang </a:t>
            </a:r>
            <a:r>
              <a:rPr lang="en-US" sz="3200" dirty="0" err="1"/>
              <a:t>benar</a:t>
            </a:r>
            <a:r>
              <a:rPr lang="en-US" sz="3200" dirty="0"/>
              <a:t>: </a:t>
            </a:r>
          </a:p>
          <a:p>
            <a:endParaRPr lang="en-US" sz="3200" dirty="0"/>
          </a:p>
          <a:p>
            <a:pPr marL="1431925" indent="0">
              <a:buNone/>
            </a:pPr>
            <a:r>
              <a:rPr lang="en-US" sz="3200" b="1" dirty="0" err="1" smtClean="0"/>
              <a:t>PersonInterface</a:t>
            </a:r>
            <a:r>
              <a:rPr lang="en-US" sz="3200" b="1" dirty="0" smtClean="0"/>
              <a:t> </a:t>
            </a:r>
            <a:r>
              <a:rPr lang="en-US" sz="3200" dirty="0" smtClean="0"/>
              <a:t>pi = new </a:t>
            </a:r>
            <a:r>
              <a:rPr lang="en-US" sz="3200" b="1" dirty="0" smtClean="0"/>
              <a:t>Person</a:t>
            </a:r>
            <a:r>
              <a:rPr lang="en-US" sz="3200" dirty="0" smtClean="0"/>
              <a:t>(); </a:t>
            </a:r>
          </a:p>
          <a:p>
            <a:pPr marL="1431925" indent="0">
              <a:buNone/>
            </a:pPr>
            <a:r>
              <a:rPr lang="en-US" sz="3200" b="1" dirty="0" smtClean="0"/>
              <a:t>Person</a:t>
            </a:r>
            <a:r>
              <a:rPr lang="en-US" sz="3200" dirty="0" smtClean="0"/>
              <a:t> </a:t>
            </a:r>
            <a:r>
              <a:rPr lang="en-US" sz="3200" dirty="0"/>
              <a:t>pc = new </a:t>
            </a:r>
            <a:r>
              <a:rPr lang="en-US" sz="3200" b="1" dirty="0"/>
              <a:t>Person</a:t>
            </a:r>
            <a:r>
              <a:rPr lang="en-US" sz="3200" dirty="0"/>
              <a:t>(); 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5</a:t>
            </a:r>
            <a:r>
              <a:rPr lang="en-US" sz="3200" dirty="0" smtClean="0"/>
              <a:t>.   </a:t>
            </a:r>
            <a:r>
              <a:rPr lang="en-US" sz="3200" dirty="0" err="1" smtClean="0"/>
              <a:t>Perbedaan</a:t>
            </a:r>
            <a:r>
              <a:rPr lang="en-US" sz="3200" dirty="0" smtClean="0"/>
              <a:t> Interface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Class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530389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Perbedaan</a:t>
            </a:r>
            <a:r>
              <a:rPr lang="en-US" dirty="0" smtClean="0"/>
              <a:t> Interface </a:t>
            </a:r>
            <a:r>
              <a:rPr lang="en-US" dirty="0" err="1" smtClean="0"/>
              <a:t>dengan</a:t>
            </a:r>
            <a:r>
              <a:rPr lang="en-US" dirty="0" smtClean="0"/>
              <a:t> Class … (</a:t>
            </a:r>
            <a:r>
              <a:rPr lang="en-US" dirty="0" err="1" smtClean="0"/>
              <a:t>Lanjutan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Bagaimanapun</a:t>
            </a:r>
            <a:r>
              <a:rPr lang="en-US" dirty="0"/>
              <a:t>,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instance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interface. </a:t>
            </a:r>
            <a:r>
              <a:rPr lang="en-US" dirty="0" err="1" smtClean="0"/>
              <a:t>Contohnya</a:t>
            </a:r>
            <a:r>
              <a:rPr lang="en-US" dirty="0"/>
              <a:t>: </a:t>
            </a:r>
          </a:p>
          <a:p>
            <a:pPr marL="1258888" indent="0">
              <a:buNone/>
            </a:pPr>
            <a:r>
              <a:rPr lang="it-IT" b="1" dirty="0"/>
              <a:t>PersonInterface</a:t>
            </a:r>
            <a:r>
              <a:rPr lang="it-IT" dirty="0"/>
              <a:t> pi = new </a:t>
            </a:r>
            <a:r>
              <a:rPr lang="it-IT" b="1" dirty="0"/>
              <a:t>PersonInterface</a:t>
            </a:r>
            <a:r>
              <a:rPr lang="it-IT" dirty="0"/>
              <a:t>(); //COMPILE </a:t>
            </a:r>
            <a:r>
              <a:rPr lang="en-US" dirty="0" smtClean="0"/>
              <a:t>//</a:t>
            </a:r>
            <a:r>
              <a:rPr lang="en-US" dirty="0"/>
              <a:t>ERROR!!! </a:t>
            </a:r>
            <a:endParaRPr lang="en-US" dirty="0" smtClean="0"/>
          </a:p>
          <a:p>
            <a:pPr marL="1258888" indent="0">
              <a:buNone/>
            </a:pPr>
            <a:endParaRPr lang="en-US" dirty="0"/>
          </a:p>
          <a:p>
            <a:pPr algn="just"/>
            <a:r>
              <a:rPr lang="en-US" dirty="0" err="1"/>
              <a:t>Ciri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lain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interface </a:t>
            </a:r>
            <a:r>
              <a:rPr lang="en-US" dirty="0" err="1"/>
              <a:t>maupun</a:t>
            </a:r>
            <a:r>
              <a:rPr lang="en-US" dirty="0"/>
              <a:t> class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mendefinisikan</a:t>
            </a:r>
            <a:r>
              <a:rPr lang="en-US" dirty="0"/>
              <a:t> method. </a:t>
            </a:r>
            <a:r>
              <a:rPr lang="en-US" dirty="0" smtClean="0"/>
              <a:t>Interface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pun method yang </a:t>
            </a:r>
            <a:r>
              <a:rPr lang="en-US" dirty="0" err="1" smtClean="0"/>
              <a:t>diimplementasikan</a:t>
            </a:r>
            <a:r>
              <a:rPr lang="en-US" dirty="0" smtClean="0"/>
              <a:t>, </a:t>
            </a:r>
            <a:r>
              <a:rPr lang="en-US" dirty="0" err="1" smtClean="0"/>
              <a:t>sedangkan</a:t>
            </a:r>
            <a:r>
              <a:rPr lang="en-US" dirty="0" smtClean="0"/>
              <a:t> Class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.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8276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  </a:t>
            </a:r>
            <a:r>
              <a:rPr lang="en-US" dirty="0" err="1" smtClean="0"/>
              <a:t>Pewarisan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Interface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hirarki</a:t>
            </a:r>
            <a:r>
              <a:rPr lang="en-US" dirty="0"/>
              <a:t> class. </a:t>
            </a:r>
            <a:r>
              <a:rPr lang="en-US" dirty="0" err="1"/>
              <a:t>Bagaimanapun</a:t>
            </a:r>
            <a:r>
              <a:rPr lang="en-US" dirty="0"/>
              <a:t>, interface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pewarisan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. </a:t>
            </a:r>
            <a:r>
              <a:rPr lang="en-US" dirty="0" err="1"/>
              <a:t>Contohnya</a:t>
            </a:r>
            <a:r>
              <a:rPr lang="en-US" dirty="0"/>
              <a:t>, </a:t>
            </a:r>
            <a:r>
              <a:rPr lang="en-US" dirty="0" err="1"/>
              <a:t>misal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punya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interface </a:t>
            </a:r>
            <a:r>
              <a:rPr lang="en-US" b="1" dirty="0" err="1"/>
              <a:t>StudentInterface</a:t>
            </a:r>
            <a:r>
              <a:rPr lang="en-US" b="1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b="1" dirty="0" err="1"/>
              <a:t>PersonInterface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StudentInterface</a:t>
            </a:r>
            <a:r>
              <a:rPr lang="en-US" dirty="0"/>
              <a:t> </a:t>
            </a:r>
            <a:r>
              <a:rPr lang="en-US" dirty="0" err="1"/>
              <a:t>meng</a:t>
            </a:r>
            <a:r>
              <a:rPr lang="en-US" dirty="0"/>
              <a:t>-extend </a:t>
            </a:r>
            <a:r>
              <a:rPr lang="en-US" dirty="0" err="1"/>
              <a:t>PersonInterface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mewariskan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deklarasi</a:t>
            </a:r>
            <a:r>
              <a:rPr lang="en-US" dirty="0"/>
              <a:t> method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PersonInterface</a:t>
            </a:r>
            <a:r>
              <a:rPr lang="en-US" dirty="0"/>
              <a:t>. </a:t>
            </a:r>
          </a:p>
          <a:p>
            <a:endParaRPr lang="en-US" sz="1400" dirty="0"/>
          </a:p>
          <a:p>
            <a:pPr marL="1431925" indent="0">
              <a:buNone/>
            </a:pPr>
            <a:r>
              <a:rPr lang="en-US" dirty="0"/>
              <a:t>public interface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PersonInterface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/>
              <a:t>{ </a:t>
            </a:r>
          </a:p>
          <a:p>
            <a:pPr marL="1431925" indent="0">
              <a:buNone/>
            </a:pPr>
            <a:r>
              <a:rPr lang="en-US" dirty="0" smtClean="0"/>
              <a:t>	. </a:t>
            </a:r>
            <a:r>
              <a:rPr lang="en-US" dirty="0"/>
              <a:t>. . </a:t>
            </a:r>
          </a:p>
          <a:p>
            <a:pPr marL="1431925" indent="0">
              <a:buNone/>
            </a:pPr>
            <a:r>
              <a:rPr lang="en-US" dirty="0"/>
              <a:t>} </a:t>
            </a:r>
          </a:p>
          <a:p>
            <a:pPr marL="1431925" indent="0">
              <a:buNone/>
            </a:pPr>
            <a:r>
              <a:rPr lang="en-US" dirty="0"/>
              <a:t>public interface </a:t>
            </a:r>
            <a:r>
              <a:rPr lang="en-US" b="1" dirty="0" err="1">
                <a:solidFill>
                  <a:srgbClr val="C00000"/>
                </a:solidFill>
              </a:rPr>
              <a:t>StudentInterface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b="1" dirty="0"/>
              <a:t>extends</a:t>
            </a:r>
            <a:r>
              <a:rPr lang="en-US" dirty="0"/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PersonInterface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/>
              <a:t>{ </a:t>
            </a:r>
          </a:p>
          <a:p>
            <a:pPr marL="1431925" indent="0">
              <a:buNone/>
            </a:pPr>
            <a:r>
              <a:rPr lang="en-US" dirty="0" smtClean="0"/>
              <a:t>	. </a:t>
            </a:r>
            <a:r>
              <a:rPr lang="en-US" dirty="0"/>
              <a:t>. . </a:t>
            </a:r>
          </a:p>
          <a:p>
            <a:pPr marL="1431925" indent="0">
              <a:buNone/>
            </a:pPr>
            <a:r>
              <a:rPr lang="en-US" dirty="0"/>
              <a:t>}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9705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ecagon 2"/>
          <p:cNvSpPr/>
          <p:nvPr/>
        </p:nvSpPr>
        <p:spPr>
          <a:xfrm>
            <a:off x="4495800" y="2133600"/>
            <a:ext cx="2743200" cy="2743200"/>
          </a:xfrm>
          <a:prstGeom prst="decagon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tx2"/>
                </a:solidFill>
                <a:latin typeface="Franklin Gothic Heavy" pitchFamily="34" charset="0"/>
              </a:rPr>
              <a:t>End</a:t>
            </a:r>
          </a:p>
          <a:p>
            <a:pPr algn="ctr"/>
            <a:r>
              <a:rPr lang="en-US" sz="4800" dirty="0">
                <a:solidFill>
                  <a:schemeClr val="tx2"/>
                </a:solidFill>
                <a:latin typeface="Franklin Gothic Heavy" pitchFamily="34" charset="0"/>
              </a:rPr>
              <a:t>Of</a:t>
            </a:r>
          </a:p>
          <a:p>
            <a:pPr algn="ctr"/>
            <a:r>
              <a:rPr lang="en-US" sz="4800" dirty="0">
                <a:solidFill>
                  <a:schemeClr val="tx2"/>
                </a:solidFill>
                <a:latin typeface="Franklin Gothic Heavy" pitchFamily="34" charset="0"/>
              </a:rPr>
              <a:t>Slide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15870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30628" y="72604"/>
            <a:ext cx="11601825" cy="555151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Pokok</a:t>
            </a:r>
            <a:r>
              <a:rPr lang="en-US" b="1" dirty="0" smtClean="0"/>
              <a:t> </a:t>
            </a:r>
            <a:r>
              <a:rPr lang="en-US" b="1" dirty="0" err="1" smtClean="0"/>
              <a:t>Bahasan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0" y="627754"/>
            <a:ext cx="2590800" cy="603430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-2209800" y="3124200"/>
            <a:ext cx="5181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-2132806" y="3123406"/>
            <a:ext cx="5181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-2056606" y="3809206"/>
            <a:ext cx="5181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-1980406" y="3809206"/>
            <a:ext cx="5181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04800" y="6172200"/>
            <a:ext cx="1066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04800" y="6248400"/>
            <a:ext cx="1066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0" y="5561013"/>
            <a:ext cx="762000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0" y="5486400"/>
            <a:ext cx="76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7" name="Group 48"/>
          <p:cNvGrpSpPr/>
          <p:nvPr/>
        </p:nvGrpSpPr>
        <p:grpSpPr>
          <a:xfrm>
            <a:off x="838200" y="914400"/>
            <a:ext cx="1676400" cy="5638800"/>
            <a:chOff x="838200" y="685800"/>
            <a:chExt cx="1676400" cy="5638800"/>
          </a:xfrm>
        </p:grpSpPr>
        <p:sp>
          <p:nvSpPr>
            <p:cNvPr id="78" name="Snip Diagonal Corner Rectangle 77">
              <a:hlinkClick r:id="rId2" action="ppaction://hlinksldjump"/>
            </p:cNvPr>
            <p:cNvSpPr/>
            <p:nvPr/>
          </p:nvSpPr>
          <p:spPr>
            <a:xfrm>
              <a:off x="838200" y="685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9" name="Snip Diagonal Corner Rectangle 78">
              <a:hlinkClick r:id="rId2" action="ppaction://hlinksldjump"/>
            </p:cNvPr>
            <p:cNvSpPr/>
            <p:nvPr/>
          </p:nvSpPr>
          <p:spPr>
            <a:xfrm>
              <a:off x="838200" y="1066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0" name="Snip Diagonal Corner Rectangle 79">
              <a:hlinkClick r:id="rId3" action="ppaction://hlinksldjump"/>
            </p:cNvPr>
            <p:cNvSpPr/>
            <p:nvPr/>
          </p:nvSpPr>
          <p:spPr>
            <a:xfrm>
              <a:off x="838200" y="1447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1" name="Snip Diagonal Corner Rectangle 80">
              <a:hlinkClick r:id="rId2" action="ppaction://hlinksldjump"/>
            </p:cNvPr>
            <p:cNvSpPr/>
            <p:nvPr/>
          </p:nvSpPr>
          <p:spPr>
            <a:xfrm>
              <a:off x="838200" y="1828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4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2" name="Snip Diagonal Corner Rectangle 81">
              <a:hlinkClick r:id="rId4" action="ppaction://hlinksldjump"/>
            </p:cNvPr>
            <p:cNvSpPr/>
            <p:nvPr/>
          </p:nvSpPr>
          <p:spPr>
            <a:xfrm>
              <a:off x="838200" y="2209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5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3" name="Snip Diagonal Corner Rectangle 82">
              <a:hlinkClick r:id="rId3" action="ppaction://hlinksldjump"/>
            </p:cNvPr>
            <p:cNvSpPr/>
            <p:nvPr/>
          </p:nvSpPr>
          <p:spPr>
            <a:xfrm>
              <a:off x="838200" y="2590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6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4" name="Snip Diagonal Corner Rectangle 83">
              <a:hlinkClick r:id="rId5" action="ppaction://hlinksldjump"/>
            </p:cNvPr>
            <p:cNvSpPr/>
            <p:nvPr/>
          </p:nvSpPr>
          <p:spPr>
            <a:xfrm>
              <a:off x="838200" y="2971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7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5" name="Snip Diagonal Corner Rectangle 84">
              <a:hlinkClick r:id="rId2" action="ppaction://hlinksldjump"/>
            </p:cNvPr>
            <p:cNvSpPr/>
            <p:nvPr/>
          </p:nvSpPr>
          <p:spPr>
            <a:xfrm>
              <a:off x="838200" y="3352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8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6" name="Snip Diagonal Corner Rectangle 85">
              <a:hlinkClick r:id="rId6" action="ppaction://hlinksldjump"/>
            </p:cNvPr>
            <p:cNvSpPr/>
            <p:nvPr/>
          </p:nvSpPr>
          <p:spPr>
            <a:xfrm>
              <a:off x="838200" y="3733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9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7" name="Snip Diagonal Corner Rectangle 86">
              <a:hlinkClick r:id="rId3" action="ppaction://hlinksldjump"/>
            </p:cNvPr>
            <p:cNvSpPr/>
            <p:nvPr/>
          </p:nvSpPr>
          <p:spPr>
            <a:xfrm>
              <a:off x="838200" y="4114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10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8" name="Snip Diagonal Corner Rectangle 87">
              <a:hlinkClick r:id="rId3" action="ppaction://hlinksldjump"/>
            </p:cNvPr>
            <p:cNvSpPr/>
            <p:nvPr/>
          </p:nvSpPr>
          <p:spPr>
            <a:xfrm>
              <a:off x="838200" y="4495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11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9" name="Snip Diagonal Corner Rectangle 88">
              <a:hlinkClick r:id="" action="ppaction://noaction"/>
            </p:cNvPr>
            <p:cNvSpPr/>
            <p:nvPr/>
          </p:nvSpPr>
          <p:spPr>
            <a:xfrm>
              <a:off x="838200" y="4876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12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0" name="Snip Diagonal Corner Rectangle 89">
              <a:hlinkClick r:id="rId5" action="ppaction://hlinksldjump"/>
            </p:cNvPr>
            <p:cNvSpPr/>
            <p:nvPr/>
          </p:nvSpPr>
          <p:spPr>
            <a:xfrm>
              <a:off x="838200" y="5257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13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1" name="Snip Diagonal Corner Rectangle 90">
              <a:hlinkClick r:id="" action="ppaction://noaction"/>
            </p:cNvPr>
            <p:cNvSpPr/>
            <p:nvPr/>
          </p:nvSpPr>
          <p:spPr>
            <a:xfrm>
              <a:off x="838200" y="5638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14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2" name="Snip Diagonal Corner Rectangle 91">
              <a:hlinkClick r:id="" action="ppaction://noaction"/>
            </p:cNvPr>
            <p:cNvSpPr/>
            <p:nvPr/>
          </p:nvSpPr>
          <p:spPr>
            <a:xfrm>
              <a:off x="838200" y="6019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15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8" name="Elbow Connector 52"/>
          <p:cNvCxnSpPr/>
          <p:nvPr/>
        </p:nvCxnSpPr>
        <p:spPr>
          <a:xfrm rot="5400000" flipH="1" flipV="1">
            <a:off x="724360" y="3099205"/>
            <a:ext cx="3975653" cy="341538"/>
          </a:xfrm>
          <a:prstGeom prst="bentConnector3">
            <a:avLst>
              <a:gd name="adj1" fmla="val 0"/>
            </a:avLst>
          </a:prstGeom>
          <a:ln w="381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2840378" y="1282148"/>
            <a:ext cx="35166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200400" y="858082"/>
            <a:ext cx="66508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TIGA PILAR OOP: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INTERFACE</a:t>
            </a:r>
            <a:endParaRPr lang="en-US" sz="2200" b="1" dirty="0" smtClean="0">
              <a:solidFill>
                <a:srgbClr val="FF0000"/>
              </a:solidFill>
            </a:endParaRPr>
          </a:p>
        </p:txBody>
      </p:sp>
      <p:sp>
        <p:nvSpPr>
          <p:cNvPr id="52" name="TextBox 51">
            <a:hlinkClick r:id="" action="ppaction://noaction"/>
          </p:cNvPr>
          <p:cNvSpPr txBox="1"/>
          <p:nvPr/>
        </p:nvSpPr>
        <p:spPr>
          <a:xfrm>
            <a:off x="3161920" y="4384510"/>
            <a:ext cx="5867400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1600" b="1" dirty="0" smtClean="0">
                <a:solidFill>
                  <a:srgbClr val="0070C0"/>
                </a:solidFill>
              </a:rPr>
              <a:t>Interface</a:t>
            </a:r>
          </a:p>
          <a:p>
            <a:pPr marL="457200" lvl="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1600" b="1" dirty="0" err="1" smtClean="0">
                <a:solidFill>
                  <a:srgbClr val="0070C0"/>
                </a:solidFill>
              </a:rPr>
              <a:t>Deklarasi</a:t>
            </a:r>
            <a:r>
              <a:rPr lang="en-US" sz="1600" b="1" dirty="0" smtClean="0">
                <a:solidFill>
                  <a:srgbClr val="0070C0"/>
                </a:solidFill>
              </a:rPr>
              <a:t> Interface</a:t>
            </a:r>
          </a:p>
          <a:p>
            <a:pPr marL="457200" lvl="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1600" b="1" dirty="0" err="1" smtClean="0">
                <a:solidFill>
                  <a:srgbClr val="0070C0"/>
                </a:solidFill>
              </a:rPr>
              <a:t>Implementasi</a:t>
            </a:r>
            <a:r>
              <a:rPr lang="en-US" sz="1600" b="1" dirty="0" smtClean="0">
                <a:solidFill>
                  <a:srgbClr val="0070C0"/>
                </a:solidFill>
              </a:rPr>
              <a:t> Interface</a:t>
            </a:r>
          </a:p>
          <a:p>
            <a:pPr marL="457200" lvl="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1600" b="1" dirty="0" err="1" smtClean="0">
                <a:solidFill>
                  <a:srgbClr val="0070C0"/>
                </a:solidFill>
              </a:rPr>
              <a:t>Kenapa</a:t>
            </a:r>
            <a:r>
              <a:rPr lang="en-US" sz="1600" b="1" dirty="0" smtClean="0">
                <a:solidFill>
                  <a:srgbClr val="0070C0"/>
                </a:solidFill>
              </a:rPr>
              <a:t> Kita </a:t>
            </a:r>
            <a:r>
              <a:rPr lang="en-US" sz="1600" b="1" dirty="0" err="1" smtClean="0">
                <a:solidFill>
                  <a:srgbClr val="0070C0"/>
                </a:solidFill>
              </a:rPr>
              <a:t>Menggunakan</a:t>
            </a:r>
            <a:r>
              <a:rPr lang="en-US" sz="1600" b="1" dirty="0" smtClean="0">
                <a:solidFill>
                  <a:srgbClr val="0070C0"/>
                </a:solidFill>
              </a:rPr>
              <a:t> Interface</a:t>
            </a:r>
          </a:p>
          <a:p>
            <a:pPr marL="457200" lvl="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1600" b="1" dirty="0" err="1" smtClean="0">
                <a:solidFill>
                  <a:srgbClr val="0070C0"/>
                </a:solidFill>
              </a:rPr>
              <a:t>Perbedaan</a:t>
            </a:r>
            <a:r>
              <a:rPr lang="en-US" sz="1600" b="1" dirty="0" smtClean="0">
                <a:solidFill>
                  <a:srgbClr val="0070C0"/>
                </a:solidFill>
              </a:rPr>
              <a:t> Interface </a:t>
            </a:r>
            <a:r>
              <a:rPr lang="en-US" sz="1600" b="1" dirty="0" err="1" smtClean="0">
                <a:solidFill>
                  <a:srgbClr val="0070C0"/>
                </a:solidFill>
              </a:rPr>
              <a:t>dan</a:t>
            </a:r>
            <a:r>
              <a:rPr lang="en-US" sz="1600" b="1" dirty="0" smtClean="0">
                <a:solidFill>
                  <a:srgbClr val="0070C0"/>
                </a:solidFill>
              </a:rPr>
              <a:t> Class</a:t>
            </a:r>
          </a:p>
          <a:p>
            <a:pPr marL="457200" lvl="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1600" b="1" dirty="0" err="1" smtClean="0">
                <a:solidFill>
                  <a:srgbClr val="0070C0"/>
                </a:solidFill>
              </a:rPr>
              <a:t>Pewarisan</a:t>
            </a:r>
            <a:r>
              <a:rPr lang="en-US" sz="1600" b="1" dirty="0" smtClean="0">
                <a:solidFill>
                  <a:srgbClr val="0070C0"/>
                </a:solidFill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</a:rPr>
              <a:t>Antar</a:t>
            </a:r>
            <a:r>
              <a:rPr lang="en-US" sz="1600" b="1" dirty="0" smtClean="0">
                <a:solidFill>
                  <a:srgbClr val="0070C0"/>
                </a:solidFill>
              </a:rPr>
              <a:t> Interface</a:t>
            </a:r>
          </a:p>
        </p:txBody>
      </p:sp>
      <p:sp>
        <p:nvSpPr>
          <p:cNvPr id="58" name="Rectangle 57"/>
          <p:cNvSpPr/>
          <p:nvPr/>
        </p:nvSpPr>
        <p:spPr>
          <a:xfrm>
            <a:off x="3208910" y="1618871"/>
            <a:ext cx="6348276" cy="16619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TUJUAN INTERAKSIONAL</a:t>
            </a:r>
            <a:endParaRPr lang="id-ID" b="1" dirty="0" smtClean="0"/>
          </a:p>
          <a:p>
            <a:r>
              <a:rPr lang="id-ID" sz="1400" b="1" dirty="0" smtClean="0"/>
              <a:t>UMUM 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d-ID" sz="1400" dirty="0" smtClean="0"/>
              <a:t>Mahasiswa</a:t>
            </a:r>
            <a:r>
              <a:rPr lang="en-US" sz="1400" dirty="0" smtClean="0"/>
              <a:t> </a:t>
            </a:r>
            <a:r>
              <a:rPr lang="en-US" sz="1400" dirty="0" err="1" smtClean="0"/>
              <a:t>mampu</a:t>
            </a:r>
            <a:r>
              <a:rPr lang="en-US" sz="1400" dirty="0" smtClean="0"/>
              <a:t> </a:t>
            </a:r>
            <a:r>
              <a:rPr lang="en-US" sz="1400" dirty="0" err="1" smtClean="0"/>
              <a:t>menerapkan</a:t>
            </a:r>
            <a:r>
              <a:rPr lang="en-US" sz="1400" dirty="0" smtClean="0"/>
              <a:t> </a:t>
            </a:r>
            <a:r>
              <a:rPr lang="en-US" sz="1400" dirty="0" err="1" smtClean="0"/>
              <a:t>penggunaan</a:t>
            </a:r>
            <a:r>
              <a:rPr lang="en-US" sz="1400" dirty="0" smtClean="0"/>
              <a:t> interface </a:t>
            </a:r>
            <a:r>
              <a:rPr lang="en-US" sz="1400" dirty="0" err="1" smtClean="0"/>
              <a:t>pada</a:t>
            </a:r>
            <a:r>
              <a:rPr lang="en-US" sz="1400" dirty="0" smtClean="0"/>
              <a:t> </a:t>
            </a:r>
            <a:r>
              <a:rPr lang="en-US" sz="1400" dirty="0" err="1" smtClean="0"/>
              <a:t>pemrograman</a:t>
            </a:r>
            <a:r>
              <a:rPr lang="en-US" sz="1400" dirty="0" smtClean="0"/>
              <a:t> Java </a:t>
            </a:r>
            <a:endParaRPr lang="id-ID" sz="1000" b="1" dirty="0" smtClean="0"/>
          </a:p>
          <a:p>
            <a:r>
              <a:rPr lang="id-ID" sz="1400" b="1" dirty="0" smtClean="0"/>
              <a:t>KHUSUS 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 err="1"/>
              <a:t>Mahasiswa</a:t>
            </a:r>
            <a:r>
              <a:rPr lang="en-US" sz="1400" dirty="0"/>
              <a:t> </a:t>
            </a:r>
            <a:r>
              <a:rPr lang="en-US" sz="1400" dirty="0" err="1"/>
              <a:t>mampu</a:t>
            </a:r>
            <a:r>
              <a:rPr lang="en-US" sz="1400" dirty="0"/>
              <a:t> </a:t>
            </a:r>
            <a:r>
              <a:rPr lang="en-US" sz="1400" dirty="0" err="1"/>
              <a:t>menerapkan</a:t>
            </a:r>
            <a:r>
              <a:rPr lang="en-US" sz="1400" dirty="0"/>
              <a:t> </a:t>
            </a:r>
            <a:r>
              <a:rPr lang="en-US" sz="1400" dirty="0" smtClean="0"/>
              <a:t>interface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 err="1" smtClean="0"/>
              <a:t>Mahasiswa</a:t>
            </a:r>
            <a:r>
              <a:rPr lang="en-US" sz="1400" dirty="0" smtClean="0"/>
              <a:t> </a:t>
            </a:r>
            <a:r>
              <a:rPr lang="en-US" sz="1400" dirty="0" err="1"/>
              <a:t>mampu</a:t>
            </a:r>
            <a:r>
              <a:rPr lang="en-US" sz="1400" dirty="0"/>
              <a:t> </a:t>
            </a:r>
            <a:r>
              <a:rPr lang="en-US" sz="1400" dirty="0" err="1"/>
              <a:t>menerapkan</a:t>
            </a:r>
            <a:r>
              <a:rPr lang="en-US" sz="1400" dirty="0"/>
              <a:t> </a:t>
            </a:r>
            <a:r>
              <a:rPr lang="en-US" sz="1400" dirty="0" smtClean="0"/>
              <a:t>class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 err="1" smtClean="0"/>
              <a:t>Mahasiswa</a:t>
            </a:r>
            <a:r>
              <a:rPr lang="en-US" sz="1400" dirty="0" smtClean="0"/>
              <a:t> </a:t>
            </a:r>
            <a:r>
              <a:rPr lang="en-US" sz="1400" dirty="0" err="1"/>
              <a:t>mampu</a:t>
            </a:r>
            <a:r>
              <a:rPr lang="en-US" sz="1400" dirty="0"/>
              <a:t> </a:t>
            </a:r>
            <a:r>
              <a:rPr lang="en-US" sz="1400" dirty="0" err="1"/>
              <a:t>menerapkan</a:t>
            </a:r>
            <a:r>
              <a:rPr lang="en-US" sz="1400" dirty="0"/>
              <a:t> </a:t>
            </a:r>
            <a:r>
              <a:rPr lang="en-US" sz="1400" dirty="0" err="1"/>
              <a:t>pewarisan</a:t>
            </a:r>
            <a:r>
              <a:rPr lang="en-US" sz="1400" dirty="0"/>
              <a:t> </a:t>
            </a:r>
            <a:endParaRPr lang="en-US" sz="1300" dirty="0"/>
          </a:p>
        </p:txBody>
      </p:sp>
      <p:sp>
        <p:nvSpPr>
          <p:cNvPr id="59" name="Rectangle 58"/>
          <p:cNvSpPr/>
          <p:nvPr/>
        </p:nvSpPr>
        <p:spPr>
          <a:xfrm>
            <a:off x="3192038" y="4150600"/>
            <a:ext cx="77713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1400" b="1" dirty="0" smtClean="0"/>
              <a:t>Materi :</a:t>
            </a:r>
            <a:endParaRPr lang="id-ID" sz="1400" b="1" dirty="0"/>
          </a:p>
        </p:txBody>
      </p:sp>
    </p:spTree>
    <p:extLst>
      <p:ext uri="{BB962C8B-B14F-4D97-AF65-F5344CB8AC3E}">
        <p14:creationId xmlns:p14="http://schemas.microsoft.com/office/powerpoint/2010/main" val="129551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tabLst>
                <a:tab pos="542925" algn="l"/>
              </a:tabLst>
            </a:pPr>
            <a:r>
              <a:rPr lang="en-US" sz="3200" dirty="0"/>
              <a:t>1</a:t>
            </a:r>
            <a:r>
              <a:rPr lang="en-US" sz="3200" dirty="0" smtClean="0"/>
              <a:t>.   Interface</a:t>
            </a:r>
            <a:endParaRPr lang="en-US" sz="320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126773" y="1280160"/>
            <a:ext cx="11864929" cy="4940018"/>
          </a:xfrm>
        </p:spPr>
        <p:txBody>
          <a:bodyPr>
            <a:noAutofit/>
          </a:bodyPr>
          <a:lstStyle/>
          <a:p>
            <a:pPr algn="just"/>
            <a:r>
              <a:rPr lang="en-US" sz="3200" dirty="0" err="1"/>
              <a:t>Adalah</a:t>
            </a:r>
            <a:r>
              <a:rPr lang="en-US" sz="3200" dirty="0"/>
              <a:t> prototype </a:t>
            </a:r>
            <a:r>
              <a:rPr lang="en-US" sz="3200" dirty="0" err="1"/>
              <a:t>atau</a:t>
            </a:r>
            <a:r>
              <a:rPr lang="en-US" sz="3200" dirty="0"/>
              <a:t> template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sebuah</a:t>
            </a:r>
            <a:r>
              <a:rPr lang="en-US" sz="3200" dirty="0"/>
              <a:t> class, </a:t>
            </a:r>
            <a:r>
              <a:rPr lang="en-US" sz="3200" dirty="0" err="1"/>
              <a:t>deskripsi</a:t>
            </a:r>
            <a:r>
              <a:rPr lang="en-US" sz="3200" dirty="0"/>
              <a:t> </a:t>
            </a: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 smtClean="0"/>
              <a:t>hampir</a:t>
            </a:r>
            <a:r>
              <a:rPr lang="en-US" sz="3200" dirty="0" smtClean="0"/>
              <a:t> </a:t>
            </a:r>
            <a:r>
              <a:rPr lang="en-US" sz="3200" dirty="0" err="1"/>
              <a:t>serupa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class </a:t>
            </a:r>
            <a:r>
              <a:rPr lang="en-US" sz="3200" dirty="0" err="1"/>
              <a:t>abstrak</a:t>
            </a:r>
            <a:r>
              <a:rPr lang="en-US" sz="3200" dirty="0"/>
              <a:t>. class </a:t>
            </a:r>
            <a:r>
              <a:rPr lang="en-US" sz="3200" dirty="0" err="1"/>
              <a:t>abstrak</a:t>
            </a:r>
            <a:r>
              <a:rPr lang="en-US" sz="3200" dirty="0"/>
              <a:t> </a:t>
            </a:r>
            <a:r>
              <a:rPr lang="en-US" sz="3200" dirty="0" err="1"/>
              <a:t>merupakan</a:t>
            </a:r>
            <a:r>
              <a:rPr lang="en-US" sz="3200" dirty="0"/>
              <a:t> Class yang </a:t>
            </a:r>
            <a:r>
              <a:rPr lang="en-US" sz="3200" dirty="0" err="1"/>
              <a:t>diimlementasikan</a:t>
            </a:r>
            <a:r>
              <a:rPr lang="en-US" sz="3200" dirty="0"/>
              <a:t> </a:t>
            </a:r>
            <a:r>
              <a:rPr lang="en-US" sz="3200" dirty="0" err="1"/>
              <a:t>secara</a:t>
            </a:r>
            <a:r>
              <a:rPr lang="en-US" sz="3200" dirty="0"/>
              <a:t> </a:t>
            </a:r>
            <a:r>
              <a:rPr lang="en-US" sz="3200" dirty="0" err="1"/>
              <a:t>parsial</a:t>
            </a:r>
            <a:r>
              <a:rPr lang="en-US" sz="3200" dirty="0"/>
              <a:t>. Interface </a:t>
            </a:r>
            <a:r>
              <a:rPr lang="en-US" sz="3200" dirty="0" err="1"/>
              <a:t>merupakan</a:t>
            </a:r>
            <a:r>
              <a:rPr lang="en-US" sz="3200" dirty="0"/>
              <a:t> class </a:t>
            </a:r>
            <a:r>
              <a:rPr lang="en-US" sz="3200" dirty="0" err="1"/>
              <a:t>abstrak</a:t>
            </a:r>
            <a:r>
              <a:rPr lang="en-US" sz="3200" dirty="0"/>
              <a:t> yang </a:t>
            </a:r>
            <a:r>
              <a:rPr lang="en-US" sz="3200" dirty="0" err="1"/>
              <a:t>sepenuhnya</a:t>
            </a:r>
            <a:r>
              <a:rPr lang="en-US" sz="3200" dirty="0"/>
              <a:t>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dimplementasikan</a:t>
            </a:r>
            <a:r>
              <a:rPr lang="en-US" sz="3200" dirty="0"/>
              <a:t> yang </a:t>
            </a:r>
            <a:r>
              <a:rPr lang="en-US" sz="3200" dirty="0" err="1"/>
              <a:t>artinya</a:t>
            </a:r>
            <a:r>
              <a:rPr lang="en-US" sz="3200" dirty="0"/>
              <a:t>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ada</a:t>
            </a:r>
            <a:r>
              <a:rPr lang="en-US" sz="3200" dirty="0"/>
              <a:t> </a:t>
            </a:r>
            <a:r>
              <a:rPr lang="en-US" sz="3200" dirty="0" err="1"/>
              <a:t>metode</a:t>
            </a:r>
            <a:r>
              <a:rPr lang="en-US" sz="3200" dirty="0"/>
              <a:t> yang </a:t>
            </a:r>
            <a:r>
              <a:rPr lang="en-US" sz="3200" dirty="0" err="1"/>
              <a:t>diimplementasikan</a:t>
            </a:r>
            <a:r>
              <a:rPr lang="en-US" sz="3200" dirty="0"/>
              <a:t>. </a:t>
            </a:r>
            <a:r>
              <a:rPr lang="en-US" sz="3200" dirty="0" err="1"/>
              <a:t>Ketika</a:t>
            </a:r>
            <a:r>
              <a:rPr lang="en-US" sz="3200" dirty="0"/>
              <a:t> </a:t>
            </a:r>
            <a:r>
              <a:rPr lang="en-US" sz="3200" dirty="0" err="1"/>
              <a:t>menulis</a:t>
            </a:r>
            <a:r>
              <a:rPr lang="en-US" sz="3200" dirty="0"/>
              <a:t> </a:t>
            </a:r>
            <a:r>
              <a:rPr lang="en-US" sz="3200" dirty="0" err="1"/>
              <a:t>metode</a:t>
            </a:r>
            <a:r>
              <a:rPr lang="en-US" sz="3200" dirty="0"/>
              <a:t> di interface </a:t>
            </a:r>
            <a:r>
              <a:rPr lang="en-US" sz="3200" dirty="0" err="1"/>
              <a:t>maka</a:t>
            </a:r>
            <a:r>
              <a:rPr lang="en-US" sz="3200" dirty="0"/>
              <a:t> </a:t>
            </a:r>
            <a:r>
              <a:rPr lang="en-US" sz="3200" dirty="0" err="1"/>
              <a:t>badan</a:t>
            </a:r>
            <a:r>
              <a:rPr lang="en-US" sz="3200" dirty="0"/>
              <a:t> </a:t>
            </a:r>
            <a:r>
              <a:rPr lang="en-US" sz="3200" dirty="0" err="1"/>
              <a:t>metode</a:t>
            </a:r>
            <a:r>
              <a:rPr lang="en-US" sz="3200" dirty="0"/>
              <a:t> </a:t>
            </a:r>
            <a:r>
              <a:rPr lang="en-US" sz="3200" dirty="0" err="1"/>
              <a:t>kosong</a:t>
            </a:r>
            <a:r>
              <a:rPr lang="en-US" sz="3200" dirty="0"/>
              <a:t>, class – class yang </a:t>
            </a:r>
            <a:r>
              <a:rPr lang="en-US" sz="3200" dirty="0" err="1"/>
              <a:t>mengimplementasikan</a:t>
            </a:r>
            <a:r>
              <a:rPr lang="en-US" sz="3200" dirty="0"/>
              <a:t> interface </a:t>
            </a:r>
            <a:r>
              <a:rPr lang="en-US" sz="3200" dirty="0" err="1"/>
              <a:t>bertanggung</a:t>
            </a:r>
            <a:r>
              <a:rPr lang="en-US" sz="3200" dirty="0"/>
              <a:t> </a:t>
            </a:r>
            <a:r>
              <a:rPr lang="en-US" sz="3200" dirty="0" err="1"/>
              <a:t>jawab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menspesifikasikan</a:t>
            </a:r>
            <a:r>
              <a:rPr lang="en-US" sz="3200" dirty="0"/>
              <a:t> </a:t>
            </a:r>
            <a:r>
              <a:rPr lang="en-US" sz="3200" dirty="0" err="1"/>
              <a:t>implementasi</a:t>
            </a:r>
            <a:r>
              <a:rPr lang="en-US" sz="3200" dirty="0"/>
              <a:t> </a:t>
            </a:r>
            <a:r>
              <a:rPr lang="en-US" sz="3200" dirty="0" err="1"/>
              <a:t>metode</a:t>
            </a:r>
            <a:r>
              <a:rPr lang="en-US" sz="3200" dirty="0"/>
              <a:t> – </a:t>
            </a:r>
            <a:r>
              <a:rPr lang="en-US" sz="3200" dirty="0" err="1"/>
              <a:t>metode</a:t>
            </a:r>
            <a:r>
              <a:rPr lang="en-US" sz="3200" dirty="0"/>
              <a:t> </a:t>
            </a:r>
            <a:r>
              <a:rPr lang="en-US" sz="3200" dirty="0" err="1"/>
              <a:t>ini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43158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tabLst>
                <a:tab pos="542925" algn="l"/>
              </a:tabLst>
            </a:pPr>
            <a:r>
              <a:rPr lang="en-US" sz="3200" dirty="0"/>
              <a:t>2</a:t>
            </a:r>
            <a:r>
              <a:rPr lang="en-US" sz="3200" dirty="0" smtClean="0"/>
              <a:t>.   </a:t>
            </a:r>
            <a:r>
              <a:rPr lang="en-US" sz="3200" dirty="0" err="1" smtClean="0"/>
              <a:t>Deklarasi</a:t>
            </a:r>
            <a:r>
              <a:rPr lang="en-US" sz="3200" dirty="0" smtClean="0"/>
              <a:t> Interface</a:t>
            </a:r>
            <a:endParaRPr lang="en-US" sz="320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126773" y="1280160"/>
            <a:ext cx="11864929" cy="4940018"/>
          </a:xfrm>
        </p:spPr>
        <p:txBody>
          <a:bodyPr>
            <a:noAutofit/>
          </a:bodyPr>
          <a:lstStyle/>
          <a:p>
            <a:r>
              <a:rPr lang="en-US" sz="3200" dirty="0" err="1"/>
              <a:t>Secara</a:t>
            </a:r>
            <a:r>
              <a:rPr lang="en-US" sz="3200" dirty="0"/>
              <a:t> default, interface </a:t>
            </a:r>
            <a:r>
              <a:rPr lang="en-US" sz="3200" dirty="0" err="1"/>
              <a:t>hanya</a:t>
            </a:r>
            <a:r>
              <a:rPr lang="en-US" sz="3200" dirty="0"/>
              <a:t>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diimplementasikan</a:t>
            </a:r>
            <a:r>
              <a:rPr lang="en-US" sz="3200" dirty="0"/>
              <a:t> </a:t>
            </a:r>
            <a:r>
              <a:rPr lang="en-US" sz="3200" dirty="0" err="1"/>
              <a:t>oleh</a:t>
            </a:r>
            <a:r>
              <a:rPr lang="en-US" sz="3200" dirty="0"/>
              <a:t> class </a:t>
            </a:r>
            <a:r>
              <a:rPr lang="en-US" sz="3200" dirty="0" err="1"/>
              <a:t>dipaket</a:t>
            </a:r>
            <a:r>
              <a:rPr lang="en-US" sz="3200" dirty="0"/>
              <a:t> yang </a:t>
            </a:r>
            <a:r>
              <a:rPr lang="en-US" sz="3200" dirty="0" err="1"/>
              <a:t>sama</a:t>
            </a:r>
            <a:r>
              <a:rPr lang="en-US" sz="3200" dirty="0"/>
              <a:t>, </a:t>
            </a:r>
            <a:r>
              <a:rPr lang="en-US" sz="3200" dirty="0" err="1"/>
              <a:t>tetapi</a:t>
            </a:r>
            <a:r>
              <a:rPr lang="en-US" sz="3200" dirty="0"/>
              <a:t> </a:t>
            </a:r>
            <a:r>
              <a:rPr lang="en-US" sz="3200" dirty="0" err="1"/>
              <a:t>bila</a:t>
            </a:r>
            <a:r>
              <a:rPr lang="en-US" sz="3200" dirty="0"/>
              <a:t> </a:t>
            </a:r>
            <a:r>
              <a:rPr lang="en-US" sz="3200" dirty="0" err="1" smtClean="0"/>
              <a:t>memberi</a:t>
            </a:r>
            <a:r>
              <a:rPr lang="en-US" sz="3200" dirty="0" smtClean="0"/>
              <a:t> </a:t>
            </a:r>
            <a:r>
              <a:rPr lang="en-US" sz="3200" dirty="0"/>
              <a:t>modifier public </a:t>
            </a:r>
            <a:r>
              <a:rPr lang="en-US" sz="3200" dirty="0" err="1"/>
              <a:t>berarti</a:t>
            </a:r>
            <a:r>
              <a:rPr lang="en-US" sz="3200" dirty="0"/>
              <a:t> </a:t>
            </a:r>
            <a:r>
              <a:rPr lang="en-US" sz="3200" dirty="0" err="1"/>
              <a:t>kita</a:t>
            </a:r>
            <a:r>
              <a:rPr lang="en-US" sz="3200" dirty="0"/>
              <a:t> </a:t>
            </a:r>
            <a:r>
              <a:rPr lang="en-US" sz="3200" dirty="0" err="1"/>
              <a:t>memungkinkan</a:t>
            </a:r>
            <a:r>
              <a:rPr lang="en-US" sz="3200" dirty="0"/>
              <a:t> class – class di </a:t>
            </a:r>
            <a:r>
              <a:rPr lang="en-US" sz="3200" dirty="0" err="1"/>
              <a:t>luar</a:t>
            </a:r>
            <a:r>
              <a:rPr lang="en-US" sz="3200" dirty="0"/>
              <a:t> </a:t>
            </a:r>
            <a:r>
              <a:rPr lang="en-US" sz="3200" dirty="0" err="1"/>
              <a:t>paket</a:t>
            </a:r>
            <a:r>
              <a:rPr lang="en-US" sz="3200" dirty="0"/>
              <a:t>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mengimplementasikan</a:t>
            </a:r>
            <a:r>
              <a:rPr lang="en-US" sz="3200" dirty="0"/>
              <a:t>. </a:t>
            </a:r>
            <a:r>
              <a:rPr lang="en-US" sz="3200" dirty="0" err="1"/>
              <a:t>Tubuh</a:t>
            </a:r>
            <a:r>
              <a:rPr lang="en-US" sz="3200" dirty="0"/>
              <a:t> interface </a:t>
            </a:r>
            <a:r>
              <a:rPr lang="en-US" sz="3200" dirty="0" err="1"/>
              <a:t>mengacu</a:t>
            </a:r>
            <a:r>
              <a:rPr lang="en-US" sz="3200" dirty="0"/>
              <a:t> </a:t>
            </a:r>
            <a:r>
              <a:rPr lang="en-US" sz="3200" dirty="0" err="1"/>
              <a:t>ke</a:t>
            </a:r>
            <a:r>
              <a:rPr lang="en-US" sz="3200" dirty="0"/>
              <a:t> </a:t>
            </a:r>
            <a:r>
              <a:rPr lang="en-US" sz="3200" dirty="0" err="1"/>
              <a:t>metode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variable static final yang </a:t>
            </a:r>
            <a:r>
              <a:rPr lang="en-US" sz="3200" dirty="0" err="1"/>
              <a:t>menyusun</a:t>
            </a:r>
            <a:r>
              <a:rPr lang="en-US" sz="3200" dirty="0"/>
              <a:t> </a:t>
            </a:r>
            <a:r>
              <a:rPr lang="en-US" sz="3200" dirty="0" smtClean="0"/>
              <a:t>interface.</a:t>
            </a:r>
            <a:endParaRPr lang="en-US" sz="3200" dirty="0"/>
          </a:p>
          <a:p>
            <a:r>
              <a:rPr lang="en-US" sz="3200" dirty="0" err="1" smtClean="0"/>
              <a:t>Sintak</a:t>
            </a:r>
            <a:r>
              <a:rPr lang="en-US" sz="3200" dirty="0" smtClean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menciptakan</a:t>
            </a:r>
            <a:r>
              <a:rPr lang="en-US" sz="3200" dirty="0"/>
              <a:t> interface </a:t>
            </a:r>
            <a:r>
              <a:rPr lang="en-US" sz="3200" dirty="0" err="1"/>
              <a:t>serupa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cara</a:t>
            </a:r>
            <a:r>
              <a:rPr lang="en-US" sz="3200" dirty="0"/>
              <a:t> </a:t>
            </a:r>
            <a:r>
              <a:rPr lang="en-US" sz="3200" dirty="0" err="1"/>
              <a:t>menciptakan</a:t>
            </a:r>
            <a:r>
              <a:rPr lang="en-US" sz="3200" dirty="0"/>
              <a:t> </a:t>
            </a:r>
            <a:r>
              <a:rPr lang="en-US" sz="3200" dirty="0" err="1"/>
              <a:t>sebuah</a:t>
            </a:r>
            <a:r>
              <a:rPr lang="en-US" sz="3200" dirty="0"/>
              <a:t> class </a:t>
            </a:r>
            <a:r>
              <a:rPr lang="en-US" sz="3200" dirty="0" err="1"/>
              <a:t>tetapi</a:t>
            </a:r>
            <a:r>
              <a:rPr lang="en-US" sz="3200" dirty="0"/>
              <a:t> </a:t>
            </a:r>
            <a:r>
              <a:rPr lang="en-US" sz="3200" dirty="0" err="1"/>
              <a:t>terdapat</a:t>
            </a:r>
            <a:r>
              <a:rPr lang="en-US" sz="3200" dirty="0"/>
              <a:t> </a:t>
            </a:r>
            <a:r>
              <a:rPr lang="en-US" sz="3200" dirty="0" err="1"/>
              <a:t>beberapa</a:t>
            </a:r>
            <a:r>
              <a:rPr lang="en-US" sz="3200" dirty="0"/>
              <a:t> </a:t>
            </a:r>
            <a:r>
              <a:rPr lang="en-US" sz="3200" dirty="0" err="1"/>
              <a:t>pengecualian</a:t>
            </a:r>
            <a:r>
              <a:rPr lang="en-US" sz="3200" dirty="0"/>
              <a:t>, </a:t>
            </a:r>
            <a:r>
              <a:rPr lang="en-US" sz="3200" dirty="0" err="1"/>
              <a:t>yaitu</a:t>
            </a:r>
            <a:r>
              <a:rPr lang="en-US" sz="3200" dirty="0"/>
              <a:t> </a:t>
            </a:r>
            <a:r>
              <a:rPr lang="en-US" sz="3200" dirty="0" smtClean="0"/>
              <a:t>:</a:t>
            </a:r>
          </a:p>
          <a:p>
            <a:pPr marL="642938" indent="-457200">
              <a:buFontTx/>
              <a:buChar char="-"/>
            </a:pPr>
            <a:r>
              <a:rPr lang="en-US" sz="3200" dirty="0" err="1" smtClean="0"/>
              <a:t>Semua</a:t>
            </a:r>
            <a:r>
              <a:rPr lang="en-US" sz="3200" dirty="0" smtClean="0"/>
              <a:t> method di interface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mempunyai</a:t>
            </a:r>
            <a:r>
              <a:rPr lang="en-US" sz="3200" dirty="0" smtClean="0"/>
              <a:t> </a:t>
            </a:r>
            <a:r>
              <a:rPr lang="en-US" sz="3200" dirty="0" err="1" smtClean="0"/>
              <a:t>badan</a:t>
            </a:r>
            <a:r>
              <a:rPr lang="en-US" sz="3200" dirty="0" smtClean="0"/>
              <a:t> method (method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diimplementasikan</a:t>
            </a:r>
            <a:r>
              <a:rPr lang="en-US" sz="3200" dirty="0" smtClean="0"/>
              <a:t>), </a:t>
            </a:r>
            <a:r>
              <a:rPr lang="en-US" sz="3200" dirty="0" err="1"/>
              <a:t>semua</a:t>
            </a:r>
            <a:r>
              <a:rPr lang="en-US" sz="3200" dirty="0"/>
              <a:t> </a:t>
            </a:r>
            <a:r>
              <a:rPr lang="en-US" sz="3200" dirty="0" err="1"/>
              <a:t>pasti</a:t>
            </a:r>
            <a:r>
              <a:rPr lang="en-US" sz="3200" dirty="0"/>
              <a:t> public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smtClean="0"/>
              <a:t>abstract</a:t>
            </a:r>
          </a:p>
          <a:p>
            <a:pPr marL="642938" indent="-457200">
              <a:buFontTx/>
              <a:buChar char="-"/>
            </a:pPr>
            <a:r>
              <a:rPr lang="en-US" sz="3200" dirty="0" smtClean="0"/>
              <a:t>Variable </a:t>
            </a:r>
            <a:r>
              <a:rPr lang="en-US" sz="3200" dirty="0" err="1"/>
              <a:t>selalu</a:t>
            </a:r>
            <a:r>
              <a:rPr lang="en-US" sz="3200" dirty="0"/>
              <a:t> </a:t>
            </a:r>
            <a:r>
              <a:rPr lang="en-US" sz="3200" dirty="0" err="1"/>
              <a:t>bersifat</a:t>
            </a:r>
            <a:r>
              <a:rPr lang="en-US" sz="3200" dirty="0"/>
              <a:t> public, final </a:t>
            </a:r>
            <a:r>
              <a:rPr lang="en-US" sz="3200" dirty="0" err="1"/>
              <a:t>dan</a:t>
            </a:r>
            <a:r>
              <a:rPr lang="en-US" sz="3200" dirty="0"/>
              <a:t> static</a:t>
            </a:r>
          </a:p>
        </p:txBody>
      </p:sp>
    </p:spTree>
    <p:extLst>
      <p:ext uri="{BB962C8B-B14F-4D97-AF65-F5344CB8AC3E}">
        <p14:creationId xmlns:p14="http://schemas.microsoft.com/office/powerpoint/2010/main" val="2198920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Cara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penulisan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sebuah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interface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i="1" dirty="0" err="1">
                <a:solidFill>
                  <a:srgbClr val="0070C0"/>
                </a:solidFill>
              </a:rPr>
              <a:t>a</a:t>
            </a:r>
            <a:r>
              <a:rPr lang="en-US" b="1" i="1" dirty="0" err="1" smtClean="0">
                <a:solidFill>
                  <a:srgbClr val="0070C0"/>
                </a:solidFill>
              </a:rPr>
              <a:t>ccess_modifier</a:t>
            </a:r>
            <a:r>
              <a:rPr lang="en-US" i="1" dirty="0" smtClean="0"/>
              <a:t> </a:t>
            </a:r>
            <a:r>
              <a:rPr lang="en-US" i="1" dirty="0"/>
              <a:t>interface </a:t>
            </a:r>
            <a:r>
              <a:rPr lang="en-US" b="1" i="1" dirty="0" err="1">
                <a:solidFill>
                  <a:srgbClr val="0070C0"/>
                </a:solidFill>
              </a:rPr>
              <a:t>nama_interface</a:t>
            </a:r>
            <a:r>
              <a:rPr lang="en-US" i="1" dirty="0"/>
              <a:t>{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             </a:t>
            </a:r>
            <a:r>
              <a:rPr lang="en-US" i="1" dirty="0" smtClean="0"/>
              <a:t>public </a:t>
            </a:r>
            <a:r>
              <a:rPr lang="en-US" b="1" i="1" dirty="0" smtClean="0">
                <a:solidFill>
                  <a:srgbClr val="0070C0"/>
                </a:solidFill>
              </a:rPr>
              <a:t>type-</a:t>
            </a:r>
            <a:r>
              <a:rPr lang="en-US" b="1" i="1" dirty="0" err="1" smtClean="0">
                <a:solidFill>
                  <a:srgbClr val="0070C0"/>
                </a:solidFill>
              </a:rPr>
              <a:t>kembalian</a:t>
            </a:r>
            <a:r>
              <a:rPr lang="en-US" b="1" i="1" dirty="0" smtClean="0"/>
              <a:t> </a:t>
            </a:r>
            <a:r>
              <a:rPr lang="en-US" b="1" i="1" dirty="0"/>
              <a:t>nama_method1(</a:t>
            </a:r>
            <a:r>
              <a:rPr lang="en-US" b="1" i="1" dirty="0" err="1"/>
              <a:t>daftar</a:t>
            </a:r>
            <a:r>
              <a:rPr lang="en-US" b="1" i="1" dirty="0"/>
              <a:t>-parameter);</a:t>
            </a:r>
            <a:endParaRPr lang="en-US" b="1" dirty="0"/>
          </a:p>
          <a:p>
            <a:pPr marL="0" indent="0">
              <a:buNone/>
            </a:pPr>
            <a:r>
              <a:rPr lang="en-US" i="1" dirty="0"/>
              <a:t>             public </a:t>
            </a:r>
            <a:r>
              <a:rPr lang="en-US" b="1" i="1" dirty="0" smtClean="0">
                <a:solidFill>
                  <a:srgbClr val="0070C0"/>
                </a:solidFill>
              </a:rPr>
              <a:t>type-</a:t>
            </a:r>
            <a:r>
              <a:rPr lang="en-US" b="1" i="1" dirty="0" err="1" smtClean="0">
                <a:solidFill>
                  <a:srgbClr val="0070C0"/>
                </a:solidFill>
              </a:rPr>
              <a:t>kembalian</a:t>
            </a:r>
            <a:r>
              <a:rPr lang="en-US" b="1" i="1" dirty="0" smtClean="0"/>
              <a:t> </a:t>
            </a:r>
            <a:r>
              <a:rPr lang="en-US" b="1" i="1" dirty="0"/>
              <a:t>nama_method2(</a:t>
            </a:r>
            <a:r>
              <a:rPr lang="en-US" b="1" i="1" dirty="0" err="1"/>
              <a:t>daftar</a:t>
            </a:r>
            <a:r>
              <a:rPr lang="en-US" b="1" i="1" dirty="0"/>
              <a:t>-parameter)</a:t>
            </a:r>
            <a:r>
              <a:rPr lang="en-US" i="1" dirty="0"/>
              <a:t>;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             </a:t>
            </a:r>
            <a:r>
              <a:rPr lang="en-US" i="1" dirty="0" smtClean="0"/>
              <a:t>……..</a:t>
            </a: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             </a:t>
            </a:r>
            <a:r>
              <a:rPr lang="en-US" i="1" dirty="0"/>
              <a:t>public </a:t>
            </a:r>
            <a:r>
              <a:rPr lang="en-US" b="1" i="1" dirty="0" smtClean="0">
                <a:solidFill>
                  <a:srgbClr val="0070C0"/>
                </a:solidFill>
              </a:rPr>
              <a:t>type-</a:t>
            </a:r>
            <a:r>
              <a:rPr lang="en-US" b="1" i="1" dirty="0" err="1" smtClean="0">
                <a:solidFill>
                  <a:srgbClr val="0070C0"/>
                </a:solidFill>
              </a:rPr>
              <a:t>kembalian</a:t>
            </a:r>
            <a:r>
              <a:rPr lang="en-US" b="1" i="1" dirty="0" smtClean="0"/>
              <a:t> </a:t>
            </a:r>
            <a:r>
              <a:rPr lang="en-US" b="1" i="1" dirty="0" err="1" smtClean="0"/>
              <a:t>nama_methodN</a:t>
            </a:r>
            <a:r>
              <a:rPr lang="en-US" b="1" i="1" dirty="0" smtClean="0"/>
              <a:t>(</a:t>
            </a:r>
            <a:r>
              <a:rPr lang="en-US" b="1" i="1" dirty="0" err="1" smtClean="0"/>
              <a:t>daftar</a:t>
            </a:r>
            <a:r>
              <a:rPr lang="en-US" b="1" i="1" dirty="0" smtClean="0"/>
              <a:t>-parameter);</a:t>
            </a:r>
            <a:endParaRPr lang="en-US" b="1" dirty="0" smtClean="0"/>
          </a:p>
          <a:p>
            <a:pPr marL="0" indent="0">
              <a:buNone/>
            </a:pPr>
            <a:r>
              <a:rPr lang="en-US" i="1" dirty="0"/>
              <a:t>                        </a:t>
            </a:r>
            <a:r>
              <a:rPr lang="en-US" i="1" dirty="0" smtClean="0"/>
              <a:t> </a:t>
            </a:r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i="1" dirty="0" smtClean="0"/>
              <a:t>	 public final </a:t>
            </a:r>
            <a:r>
              <a:rPr lang="en-US" b="1" i="1" dirty="0" err="1" smtClean="0">
                <a:solidFill>
                  <a:srgbClr val="0070C0"/>
                </a:solidFill>
              </a:rPr>
              <a:t>type_data</a:t>
            </a:r>
            <a:r>
              <a:rPr lang="en-US" i="1" dirty="0" smtClean="0"/>
              <a:t> </a:t>
            </a:r>
            <a:r>
              <a:rPr lang="en-US" b="1" i="1" dirty="0" smtClean="0"/>
              <a:t>variabel1 = </a:t>
            </a:r>
            <a:r>
              <a:rPr lang="en-US" b="1" i="1" dirty="0" err="1"/>
              <a:t>nilai</a:t>
            </a:r>
            <a:r>
              <a:rPr lang="en-US" b="1" i="1" dirty="0"/>
              <a:t>;</a:t>
            </a:r>
            <a:endParaRPr lang="en-US" b="1" dirty="0"/>
          </a:p>
          <a:p>
            <a:pPr marL="0" indent="0">
              <a:buNone/>
            </a:pPr>
            <a:r>
              <a:rPr lang="en-US" i="1" dirty="0"/>
              <a:t>                         public final </a:t>
            </a:r>
            <a:r>
              <a:rPr lang="en-US" b="1" i="1" dirty="0" err="1" smtClean="0">
                <a:solidFill>
                  <a:srgbClr val="0070C0"/>
                </a:solidFill>
              </a:rPr>
              <a:t>type_data</a:t>
            </a:r>
            <a:r>
              <a:rPr lang="en-US" i="1" dirty="0" smtClean="0"/>
              <a:t> </a:t>
            </a:r>
            <a:r>
              <a:rPr lang="en-US" b="1" i="1" dirty="0" smtClean="0"/>
              <a:t>variabel2 = </a:t>
            </a:r>
            <a:r>
              <a:rPr lang="en-US" b="1" i="1" dirty="0" err="1"/>
              <a:t>nilai</a:t>
            </a:r>
            <a:r>
              <a:rPr lang="en-US" b="1" i="1" dirty="0"/>
              <a:t>;</a:t>
            </a:r>
            <a:endParaRPr lang="en-US" b="1" dirty="0"/>
          </a:p>
          <a:p>
            <a:pPr marL="0" indent="0">
              <a:buNone/>
            </a:pPr>
            <a:r>
              <a:rPr lang="en-US" i="1" dirty="0"/>
              <a:t>                         …….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                         public final </a:t>
            </a:r>
            <a:r>
              <a:rPr lang="en-US" b="1" i="1" dirty="0" err="1" smtClean="0">
                <a:solidFill>
                  <a:srgbClr val="0070C0"/>
                </a:solidFill>
              </a:rPr>
              <a:t>type_data</a:t>
            </a:r>
            <a:r>
              <a:rPr lang="en-US" i="1" dirty="0" smtClean="0"/>
              <a:t> </a:t>
            </a:r>
            <a:r>
              <a:rPr lang="en-US" b="1" i="1" dirty="0" err="1" smtClean="0"/>
              <a:t>variabelN</a:t>
            </a:r>
            <a:r>
              <a:rPr lang="en-US" b="1" i="1" dirty="0" smtClean="0"/>
              <a:t> </a:t>
            </a:r>
            <a:r>
              <a:rPr lang="en-US" b="1" i="1" dirty="0"/>
              <a:t>= </a:t>
            </a:r>
            <a:r>
              <a:rPr lang="en-US" b="1" i="1" dirty="0" err="1"/>
              <a:t>nilai</a:t>
            </a:r>
            <a:r>
              <a:rPr lang="en-US" b="1" i="1" dirty="0"/>
              <a:t>;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058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Contoh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interface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class Abstract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7024" y="2143065"/>
            <a:ext cx="5666301" cy="2854034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932" y="2143066"/>
            <a:ext cx="5790312" cy="2744888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6247024" y="1520061"/>
            <a:ext cx="5495405" cy="6230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 err="1" smtClean="0">
                <a:solidFill>
                  <a:schemeClr val="tx1"/>
                </a:solidFill>
              </a:rPr>
              <a:t>Contoh</a:t>
            </a:r>
            <a:r>
              <a:rPr lang="en-US" dirty="0" smtClean="0">
                <a:solidFill>
                  <a:schemeClr val="tx1"/>
                </a:solidFill>
              </a:rPr>
              <a:t> Class Abstract 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58932" y="1520061"/>
            <a:ext cx="5495405" cy="6230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 err="1" smtClean="0">
                <a:solidFill>
                  <a:schemeClr val="tx1"/>
                </a:solidFill>
              </a:rPr>
              <a:t>Contoh</a:t>
            </a:r>
            <a:r>
              <a:rPr lang="en-US" dirty="0" smtClean="0">
                <a:solidFill>
                  <a:schemeClr val="tx1"/>
                </a:solidFill>
              </a:rPr>
              <a:t> Interface :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897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tabLst>
                <a:tab pos="542925" algn="l"/>
              </a:tabLst>
            </a:pPr>
            <a:r>
              <a:rPr lang="en-US" sz="3200" dirty="0"/>
              <a:t>3</a:t>
            </a:r>
            <a:r>
              <a:rPr lang="en-US" sz="3200" dirty="0" smtClean="0"/>
              <a:t>.   </a:t>
            </a:r>
            <a:r>
              <a:rPr lang="en-US" sz="3200" dirty="0" err="1" smtClean="0"/>
              <a:t>Implementasi</a:t>
            </a:r>
            <a:r>
              <a:rPr lang="en-US" sz="3200" dirty="0" smtClean="0"/>
              <a:t> Interface</a:t>
            </a:r>
            <a:endParaRPr lang="en-US" sz="320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126773" y="1280160"/>
            <a:ext cx="11864929" cy="4940018"/>
          </a:xfrm>
        </p:spPr>
        <p:txBody>
          <a:bodyPr>
            <a:noAutofit/>
          </a:bodyPr>
          <a:lstStyle/>
          <a:p>
            <a:r>
              <a:rPr lang="en-US" sz="3200" dirty="0" err="1"/>
              <a:t>Mengimplementasikan</a:t>
            </a:r>
            <a:r>
              <a:rPr lang="en-US" sz="3200" dirty="0"/>
              <a:t> </a:t>
            </a:r>
            <a:r>
              <a:rPr lang="en-US" sz="3200" dirty="0" smtClean="0"/>
              <a:t>interface </a:t>
            </a:r>
            <a:r>
              <a:rPr lang="en-US" sz="3200" dirty="0" err="1" smtClean="0"/>
              <a:t>perlu</a:t>
            </a:r>
            <a:r>
              <a:rPr lang="en-US" sz="3200" dirty="0" smtClean="0"/>
              <a:t> </a:t>
            </a:r>
            <a:r>
              <a:rPr lang="en-US" sz="3200" dirty="0" err="1"/>
              <a:t>mengimplementasikan</a:t>
            </a:r>
            <a:r>
              <a:rPr lang="en-US" sz="3200" dirty="0"/>
              <a:t> </a:t>
            </a:r>
            <a:r>
              <a:rPr lang="en-US" sz="3200" dirty="0" err="1"/>
              <a:t>semua</a:t>
            </a:r>
            <a:r>
              <a:rPr lang="en-US" sz="3200" dirty="0"/>
              <a:t> </a:t>
            </a:r>
            <a:r>
              <a:rPr lang="en-US" sz="3200" dirty="0" err="1"/>
              <a:t>metode</a:t>
            </a:r>
            <a:r>
              <a:rPr lang="en-US" sz="3200" dirty="0"/>
              <a:t> yang </a:t>
            </a:r>
            <a:r>
              <a:rPr lang="en-US" sz="3200" dirty="0" err="1"/>
              <a:t>didefinisikan</a:t>
            </a:r>
            <a:r>
              <a:rPr lang="en-US" sz="3200" dirty="0"/>
              <a:t> di interface. </a:t>
            </a:r>
            <a:r>
              <a:rPr lang="en-US" sz="3200" dirty="0" smtClean="0"/>
              <a:t>Keyword yang </a:t>
            </a:r>
            <a:r>
              <a:rPr lang="en-US" sz="3200" dirty="0" err="1" smtClean="0"/>
              <a:t>digunakan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mengimplementasikan</a:t>
            </a:r>
            <a:r>
              <a:rPr lang="en-US" sz="3200" dirty="0" smtClean="0"/>
              <a:t> </a:t>
            </a:r>
            <a:r>
              <a:rPr lang="en-US" sz="3200" dirty="0"/>
              <a:t>interface, </a:t>
            </a:r>
            <a:r>
              <a:rPr lang="en-US" sz="3200" dirty="0" err="1"/>
              <a:t>menggunakan</a:t>
            </a:r>
            <a:r>
              <a:rPr lang="en-US" sz="3200" dirty="0"/>
              <a:t> kata </a:t>
            </a:r>
            <a:r>
              <a:rPr lang="en-US" sz="3200" dirty="0" err="1"/>
              <a:t>kunci</a:t>
            </a:r>
            <a:r>
              <a:rPr lang="en-US" sz="3200" dirty="0"/>
              <a:t> 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implements</a:t>
            </a:r>
            <a:r>
              <a:rPr lang="en-US" sz="3200" dirty="0" smtClean="0"/>
              <a:t>.</a:t>
            </a:r>
          </a:p>
          <a:p>
            <a:endParaRPr lang="en-US" sz="3200" dirty="0"/>
          </a:p>
          <a:p>
            <a:pPr marL="715963" indent="0">
              <a:buNone/>
            </a:pPr>
            <a:r>
              <a:rPr lang="en-US" sz="3200" i="1" dirty="0" smtClean="0"/>
              <a:t>class </a:t>
            </a:r>
            <a:r>
              <a:rPr lang="en-US" sz="3200" b="1" i="1" dirty="0"/>
              <a:t>[</a:t>
            </a:r>
            <a:r>
              <a:rPr lang="en-US" sz="3200" b="1" i="1" dirty="0" err="1"/>
              <a:t>name_class</a:t>
            </a:r>
            <a:r>
              <a:rPr lang="en-US" sz="3200" b="1" i="1" dirty="0"/>
              <a:t>]</a:t>
            </a:r>
            <a:r>
              <a:rPr lang="en-US" sz="3200" i="1" dirty="0"/>
              <a:t> </a:t>
            </a:r>
            <a:r>
              <a:rPr lang="en-US" sz="3200" b="1" i="1" dirty="0">
                <a:solidFill>
                  <a:schemeClr val="accent1">
                    <a:lumMod val="75000"/>
                  </a:schemeClr>
                </a:solidFill>
              </a:rPr>
              <a:t>implements</a:t>
            </a:r>
            <a:r>
              <a:rPr lang="en-US" sz="320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b="1" i="1" dirty="0"/>
              <a:t>[</a:t>
            </a:r>
            <a:r>
              <a:rPr lang="en-US" sz="3200" b="1" i="1" dirty="0" err="1"/>
              <a:t>InterfaceName</a:t>
            </a:r>
            <a:r>
              <a:rPr lang="en-US" sz="3200" b="1" i="1" dirty="0"/>
              <a:t>]</a:t>
            </a:r>
            <a:r>
              <a:rPr lang="en-US" sz="3200" i="1" dirty="0"/>
              <a:t>{</a:t>
            </a:r>
            <a:endParaRPr lang="en-US" sz="3200" dirty="0"/>
          </a:p>
          <a:p>
            <a:pPr marL="715963" indent="0">
              <a:buNone/>
            </a:pPr>
            <a:r>
              <a:rPr lang="en-US" sz="3200" i="1" dirty="0"/>
              <a:t>                ….</a:t>
            </a:r>
            <a:endParaRPr lang="en-US" sz="3200" dirty="0"/>
          </a:p>
          <a:p>
            <a:pPr marL="715963" indent="0">
              <a:buNone/>
            </a:pPr>
            <a:r>
              <a:rPr lang="en-US" sz="3200" i="1" dirty="0" smtClean="0"/>
              <a:t>}</a:t>
            </a:r>
            <a:endParaRPr lang="en-US" sz="3200" dirty="0" smtClean="0"/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357461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Kita </a:t>
            </a:r>
            <a:r>
              <a:rPr lang="en-US" sz="3200" dirty="0" err="1"/>
              <a:t>akan</a:t>
            </a:r>
            <a:r>
              <a:rPr lang="en-US" sz="3200" dirty="0"/>
              <a:t> </a:t>
            </a:r>
            <a:r>
              <a:rPr lang="en-US" sz="3200" dirty="0" err="1"/>
              <a:t>menggunakan</a:t>
            </a:r>
            <a:r>
              <a:rPr lang="en-US" sz="3200" dirty="0"/>
              <a:t> interface </a:t>
            </a:r>
            <a:r>
              <a:rPr lang="en-US" sz="3200" dirty="0" err="1"/>
              <a:t>jika</a:t>
            </a:r>
            <a:r>
              <a:rPr lang="en-US" sz="3200" dirty="0"/>
              <a:t> </a:t>
            </a:r>
            <a:r>
              <a:rPr lang="en-US" sz="3200" i="1" dirty="0" err="1"/>
              <a:t>kita</a:t>
            </a:r>
            <a:r>
              <a:rPr lang="en-US" sz="3200" i="1" dirty="0"/>
              <a:t> </a:t>
            </a:r>
            <a:r>
              <a:rPr lang="en-US" sz="3200" i="1" dirty="0" err="1"/>
              <a:t>ingin</a:t>
            </a:r>
            <a:r>
              <a:rPr lang="en-US" sz="3200" i="1" dirty="0"/>
              <a:t> class yang </a:t>
            </a:r>
            <a:r>
              <a:rPr lang="en-US" sz="3200" i="1" dirty="0" err="1"/>
              <a:t>tidak</a:t>
            </a:r>
            <a:r>
              <a:rPr lang="en-US" sz="3200" i="1" dirty="0"/>
              <a:t> </a:t>
            </a:r>
            <a:r>
              <a:rPr lang="en-US" sz="3200" i="1" dirty="0" err="1"/>
              <a:t>berhubungan</a:t>
            </a:r>
            <a:r>
              <a:rPr lang="en-US" sz="3200" i="1" dirty="0"/>
              <a:t> </a:t>
            </a:r>
            <a:r>
              <a:rPr lang="en-US" sz="3200" i="1" dirty="0" err="1"/>
              <a:t>mengimplementasikan</a:t>
            </a:r>
            <a:r>
              <a:rPr lang="en-US" sz="3200" i="1" dirty="0"/>
              <a:t> method yang </a:t>
            </a:r>
            <a:r>
              <a:rPr lang="en-US" sz="3200" i="1" dirty="0" err="1"/>
              <a:t>sama</a:t>
            </a:r>
            <a:r>
              <a:rPr lang="en-US" sz="3200" dirty="0"/>
              <a:t>. </a:t>
            </a:r>
            <a:r>
              <a:rPr lang="en-US" sz="3200" dirty="0" err="1"/>
              <a:t>Melalui</a:t>
            </a:r>
            <a:r>
              <a:rPr lang="en-US" sz="3200" dirty="0"/>
              <a:t> interface-interface, </a:t>
            </a:r>
            <a:r>
              <a:rPr lang="en-US" sz="3200" dirty="0" err="1"/>
              <a:t>kita</a:t>
            </a:r>
            <a:r>
              <a:rPr lang="en-US" sz="3200" dirty="0"/>
              <a:t>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menangkap</a:t>
            </a:r>
            <a:r>
              <a:rPr lang="en-US" sz="3200" dirty="0"/>
              <a:t> </a:t>
            </a:r>
            <a:r>
              <a:rPr lang="en-US" sz="3200" dirty="0" err="1"/>
              <a:t>kemiripan</a:t>
            </a:r>
            <a:r>
              <a:rPr lang="en-US" sz="3200" dirty="0"/>
              <a:t> </a:t>
            </a:r>
            <a:r>
              <a:rPr lang="en-US" sz="3200" dirty="0" err="1"/>
              <a:t>diantara</a:t>
            </a:r>
            <a:r>
              <a:rPr lang="en-US" sz="3200" dirty="0"/>
              <a:t> class yang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berhubungan</a:t>
            </a:r>
            <a:r>
              <a:rPr lang="en-US" sz="3200" dirty="0"/>
              <a:t> </a:t>
            </a:r>
            <a:r>
              <a:rPr lang="en-US" sz="3200" dirty="0" err="1"/>
              <a:t>tanpa</a:t>
            </a:r>
            <a:r>
              <a:rPr lang="en-US" sz="3200" dirty="0"/>
              <a:t> </a:t>
            </a:r>
            <a:r>
              <a:rPr lang="en-US" sz="3200" dirty="0" err="1"/>
              <a:t>membuatnya</a:t>
            </a:r>
            <a:r>
              <a:rPr lang="en-US" sz="3200" dirty="0"/>
              <a:t> </a:t>
            </a:r>
            <a:r>
              <a:rPr lang="en-US" sz="3200" dirty="0" err="1"/>
              <a:t>seolah-olah</a:t>
            </a:r>
            <a:r>
              <a:rPr lang="en-US" sz="3200" dirty="0"/>
              <a:t> class yang </a:t>
            </a:r>
            <a:r>
              <a:rPr lang="en-US" sz="3200" dirty="0" err="1"/>
              <a:t>berhubungan</a:t>
            </a:r>
            <a:r>
              <a:rPr lang="en-US" sz="3200" dirty="0"/>
              <a:t>. </a:t>
            </a:r>
          </a:p>
          <a:p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4.   </a:t>
            </a:r>
            <a:r>
              <a:rPr lang="en-US" sz="3200" b="0" dirty="0"/>
              <a:t> </a:t>
            </a:r>
            <a:r>
              <a:rPr lang="en-US" sz="3200" i="1" dirty="0" err="1" smtClean="0"/>
              <a:t>Kenapa</a:t>
            </a:r>
            <a:r>
              <a:rPr lang="en-US" sz="3200" i="1" dirty="0" smtClean="0"/>
              <a:t> </a:t>
            </a:r>
            <a:r>
              <a:rPr lang="en-US" sz="3200" i="1" dirty="0"/>
              <a:t>Kita </a:t>
            </a:r>
            <a:r>
              <a:rPr lang="en-US" sz="3200" i="1" dirty="0" err="1"/>
              <a:t>Memakai</a:t>
            </a:r>
            <a:r>
              <a:rPr lang="en-US" sz="3200" i="1" dirty="0"/>
              <a:t> Interface?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74353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Interface</a:t>
            </a:r>
            <a:br>
              <a:rPr lang="en-US" dirty="0" smtClean="0"/>
            </a:br>
            <a:r>
              <a:rPr lang="en-US" dirty="0" err="1" smtClean="0"/>
              <a:t>Pada</a:t>
            </a:r>
            <a:r>
              <a:rPr lang="en-US" dirty="0" smtClean="0"/>
              <a:t> Class Line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MyInteger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endParaRPr lang="en-US" dirty="0"/>
          </a:p>
          <a:p>
            <a:pPr algn="just"/>
            <a:r>
              <a:rPr lang="en-US" dirty="0"/>
              <a:t>Mari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ambil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class </a:t>
            </a:r>
            <a:r>
              <a:rPr lang="en-US" b="1" dirty="0" err="1" smtClean="0"/>
              <a:t>PersegiPanjang</a:t>
            </a:r>
            <a:r>
              <a:rPr lang="en-US" b="1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/>
              <a:t>berisi</a:t>
            </a:r>
            <a:r>
              <a:rPr lang="en-US" dirty="0"/>
              <a:t> method yang </a:t>
            </a:r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/>
              <a:t>membandingkan</a:t>
            </a:r>
            <a:r>
              <a:rPr lang="en-US" dirty="0"/>
              <a:t> object </a:t>
            </a:r>
            <a:r>
              <a:rPr lang="en-US" b="1" dirty="0" err="1" smtClean="0"/>
              <a:t>PersegiPanjang</a:t>
            </a:r>
            <a:r>
              <a:rPr lang="en-US" b="1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/>
              <a:t>object </a:t>
            </a:r>
            <a:r>
              <a:rPr lang="en-US" dirty="0" err="1"/>
              <a:t>dari</a:t>
            </a:r>
            <a:r>
              <a:rPr lang="en-US" dirty="0"/>
              <a:t> class yang </a:t>
            </a:r>
            <a:r>
              <a:rPr lang="en-US" dirty="0" err="1"/>
              <a:t>sama</a:t>
            </a:r>
            <a:r>
              <a:rPr lang="en-US" dirty="0"/>
              <a:t>. </a:t>
            </a:r>
            <a:r>
              <a:rPr lang="en-US" dirty="0" err="1"/>
              <a:t>Sekarang</a:t>
            </a:r>
            <a:r>
              <a:rPr lang="en-US" dirty="0"/>
              <a:t>, </a:t>
            </a:r>
            <a:r>
              <a:rPr lang="en-US" dirty="0" err="1"/>
              <a:t>misalkan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punya</a:t>
            </a:r>
            <a:r>
              <a:rPr lang="en-US" dirty="0"/>
              <a:t> class yang lain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b="1" dirty="0" err="1"/>
              <a:t>MyInteger</a:t>
            </a:r>
            <a:r>
              <a:rPr lang="en-US" b="1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berisi</a:t>
            </a:r>
            <a:r>
              <a:rPr lang="en-US" dirty="0"/>
              <a:t> method yang </a:t>
            </a:r>
            <a:r>
              <a:rPr lang="en-US" dirty="0" err="1"/>
              <a:t>membandingkan</a:t>
            </a:r>
            <a:r>
              <a:rPr lang="en-US" dirty="0"/>
              <a:t> object </a:t>
            </a:r>
            <a:r>
              <a:rPr lang="en-US" b="1" dirty="0" err="1"/>
              <a:t>MyInteger</a:t>
            </a:r>
            <a:r>
              <a:rPr lang="en-US" b="1" dirty="0"/>
              <a:t> </a:t>
            </a:r>
            <a:r>
              <a:rPr lang="en-US" dirty="0" err="1"/>
              <a:t>ke</a:t>
            </a:r>
            <a:r>
              <a:rPr lang="en-US" dirty="0"/>
              <a:t> object </a:t>
            </a:r>
            <a:r>
              <a:rPr lang="en-US" dirty="0" err="1"/>
              <a:t>dari</a:t>
            </a:r>
            <a:r>
              <a:rPr lang="en-US" dirty="0"/>
              <a:t> class yang </a:t>
            </a:r>
            <a:r>
              <a:rPr lang="en-US" dirty="0" err="1"/>
              <a:t>sama</a:t>
            </a:r>
            <a:r>
              <a:rPr lang="en-US" dirty="0"/>
              <a:t>. </a:t>
            </a:r>
            <a:r>
              <a:rPr lang="en-US" dirty="0" err="1"/>
              <a:t>Seperti</a:t>
            </a:r>
            <a:r>
              <a:rPr lang="en-US" dirty="0"/>
              <a:t> yang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lihat</a:t>
            </a:r>
            <a:r>
              <a:rPr lang="en-US" dirty="0"/>
              <a:t> </a:t>
            </a:r>
            <a:r>
              <a:rPr lang="en-US" dirty="0" err="1"/>
              <a:t>disini</a:t>
            </a:r>
            <a:r>
              <a:rPr lang="en-US" dirty="0"/>
              <a:t>, </a:t>
            </a:r>
            <a:r>
              <a:rPr lang="en-US" dirty="0" err="1"/>
              <a:t>kedua</a:t>
            </a:r>
            <a:r>
              <a:rPr lang="en-US" dirty="0"/>
              <a:t> class-class </a:t>
            </a:r>
            <a:r>
              <a:rPr lang="en-US" dirty="0" err="1"/>
              <a:t>mempunyai</a:t>
            </a:r>
            <a:r>
              <a:rPr lang="en-US" dirty="0"/>
              <a:t> method yang </a:t>
            </a:r>
            <a:r>
              <a:rPr lang="en-US" dirty="0" err="1"/>
              <a:t>mirip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membandingkan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object lain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sekali</a:t>
            </a:r>
            <a:r>
              <a:rPr lang="en-US" dirty="0"/>
              <a:t>. </a:t>
            </a:r>
            <a:r>
              <a:rPr lang="en-US" dirty="0" err="1"/>
              <a:t>Supaya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memastikan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class-class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mengimplementasikan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method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,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interface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 Kita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class interface, </a:t>
            </a:r>
            <a:r>
              <a:rPr lang="en-US" dirty="0" err="1"/>
              <a:t>katakanlah</a:t>
            </a:r>
            <a:r>
              <a:rPr lang="en-US" dirty="0"/>
              <a:t> interface </a:t>
            </a:r>
            <a:r>
              <a:rPr lang="en-US" b="1" dirty="0"/>
              <a:t>Relation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deklarasi</a:t>
            </a:r>
            <a:r>
              <a:rPr lang="en-US" dirty="0"/>
              <a:t> method </a:t>
            </a:r>
            <a:r>
              <a:rPr lang="en-US" dirty="0" err="1"/>
              <a:t>pembanding</a:t>
            </a:r>
            <a:r>
              <a:rPr lang="en-US" dirty="0"/>
              <a:t>.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395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toryboard Layout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4329</TotalTime>
  <Words>722</Words>
  <Application>Microsoft Office PowerPoint</Application>
  <PresentationFormat>Widescreen</PresentationFormat>
  <Paragraphs>103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Arial Black</vt:lpstr>
      <vt:lpstr>Calibri</vt:lpstr>
      <vt:lpstr>Calibri Light</vt:lpstr>
      <vt:lpstr>Franklin Gothic Heavy</vt:lpstr>
      <vt:lpstr>Office Theme</vt:lpstr>
      <vt:lpstr>Storyboard Layouts</vt:lpstr>
      <vt:lpstr>PowerPoint Presentation</vt:lpstr>
      <vt:lpstr>Pokok Bahasan</vt:lpstr>
      <vt:lpstr>1.   Interface</vt:lpstr>
      <vt:lpstr>2.   Deklarasi Interface</vt:lpstr>
      <vt:lpstr>Cara penulisan sebuah interface :</vt:lpstr>
      <vt:lpstr>Contoh interface dan class Abstract :</vt:lpstr>
      <vt:lpstr>3.   Implementasi Interface</vt:lpstr>
      <vt:lpstr>4.    Kenapa Kita Memakai Interface? </vt:lpstr>
      <vt:lpstr>Contoh Penggunaan Interface Pada Class Line dan MyInteger</vt:lpstr>
      <vt:lpstr>Contoh Penggunaan Interface Pada Class PersegiPanjang dan MyInteger … (Lanjutan)</vt:lpstr>
      <vt:lpstr>Contoh Penggunaan Interface  Pada Class PersegiPanjang dan MyInteger … (Lanjutan)</vt:lpstr>
      <vt:lpstr>Contoh Penggunaan Interface  Pada Class PersegiPanjang dan MyInteger … (Lanjutan)</vt:lpstr>
      <vt:lpstr>ContohPenggunaanInterface.java</vt:lpstr>
      <vt:lpstr>Menjalankan ContohPenggunaanInterface.java</vt:lpstr>
      <vt:lpstr>Catatan!!</vt:lpstr>
      <vt:lpstr>5.   Perbedaan Interface dengan Class</vt:lpstr>
      <vt:lpstr>Perbedaan Interface dengan Class … (Lanjutan) </vt:lpstr>
      <vt:lpstr>6.   Pewarisan Antar Interface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Ahmad Pudoli</dc:creator>
  <cp:lastModifiedBy>Ahmad Fudholi</cp:lastModifiedBy>
  <cp:revision>632</cp:revision>
  <dcterms:created xsi:type="dcterms:W3CDTF">2016-03-16T03:39:32Z</dcterms:created>
  <dcterms:modified xsi:type="dcterms:W3CDTF">2019-04-28T10:43:36Z</dcterms:modified>
</cp:coreProperties>
</file>