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  <p:sldMasterId id="2147483726" r:id="rId2"/>
  </p:sldMasterIdLst>
  <p:notesMasterIdLst>
    <p:notesMasterId r:id="rId25"/>
  </p:notesMasterIdLst>
  <p:sldIdLst>
    <p:sldId id="266" r:id="rId3"/>
    <p:sldId id="326" r:id="rId4"/>
    <p:sldId id="314" r:id="rId5"/>
    <p:sldId id="369" r:id="rId6"/>
    <p:sldId id="370" r:id="rId7"/>
    <p:sldId id="376" r:id="rId8"/>
    <p:sldId id="372" r:id="rId9"/>
    <p:sldId id="389" r:id="rId10"/>
    <p:sldId id="377" r:id="rId11"/>
    <p:sldId id="375" r:id="rId12"/>
    <p:sldId id="378" r:id="rId13"/>
    <p:sldId id="385" r:id="rId14"/>
    <p:sldId id="373" r:id="rId15"/>
    <p:sldId id="371" r:id="rId16"/>
    <p:sldId id="386" r:id="rId17"/>
    <p:sldId id="387" r:id="rId18"/>
    <p:sldId id="380" r:id="rId19"/>
    <p:sldId id="381" r:id="rId20"/>
    <p:sldId id="382" r:id="rId21"/>
    <p:sldId id="388" r:id="rId22"/>
    <p:sldId id="383" r:id="rId23"/>
    <p:sldId id="390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FFF7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662" autoAdjust="0"/>
    <p:restoredTop sz="94660"/>
  </p:normalViewPr>
  <p:slideViewPr>
    <p:cSldViewPr snapToGrid="0">
      <p:cViewPr varScale="1">
        <p:scale>
          <a:sx n="82" d="100"/>
          <a:sy n="82" d="100"/>
        </p:scale>
        <p:origin x="39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A91609-E31B-49E3-A37B-E96345A1D831}" type="datetimeFigureOut">
              <a:rPr lang="en-US" smtClean="0"/>
              <a:t>4/28/2019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16639A-76FE-403E-9EB1-D148151366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7346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3310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7732D-A236-48CF-8C67-B5A1137177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45044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7732D-A236-48CF-8C67-B5A1137177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6289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Lanjutan Ma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 userDrawn="1"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4" name="Rectangle 3"/>
            <p:cNvSpPr/>
            <p:nvPr/>
          </p:nvSpPr>
          <p:spPr>
            <a:xfrm>
              <a:off x="0" y="38903"/>
              <a:ext cx="12192000" cy="681909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Flowchart: Document 8"/>
            <p:cNvSpPr/>
            <p:nvPr userDrawn="1"/>
          </p:nvSpPr>
          <p:spPr>
            <a:xfrm flipH="1" flipV="1">
              <a:off x="0" y="113924"/>
              <a:ext cx="12192000" cy="122568"/>
            </a:xfrm>
            <a:custGeom>
              <a:avLst/>
              <a:gdLst>
                <a:gd name="connsiteX0" fmla="*/ 0 w 21600"/>
                <a:gd name="connsiteY0" fmla="*/ 0 h 21600"/>
                <a:gd name="connsiteX1" fmla="*/ 21600 w 21600"/>
                <a:gd name="connsiteY1" fmla="*/ 0 h 21600"/>
                <a:gd name="connsiteX2" fmla="*/ 21600 w 21600"/>
                <a:gd name="connsiteY2" fmla="*/ 17322 h 21600"/>
                <a:gd name="connsiteX3" fmla="*/ 0 w 21600"/>
                <a:gd name="connsiteY3" fmla="*/ 20172 h 21600"/>
                <a:gd name="connsiteX4" fmla="*/ 0 w 21600"/>
                <a:gd name="connsiteY4" fmla="*/ 0 h 21600"/>
                <a:gd name="connsiteX0" fmla="*/ 0 w 21600"/>
                <a:gd name="connsiteY0" fmla="*/ 0 h 28093"/>
                <a:gd name="connsiteX1" fmla="*/ 21600 w 21600"/>
                <a:gd name="connsiteY1" fmla="*/ 0 h 28093"/>
                <a:gd name="connsiteX2" fmla="*/ 21600 w 21600"/>
                <a:gd name="connsiteY2" fmla="*/ 17322 h 28093"/>
                <a:gd name="connsiteX3" fmla="*/ 0 w 21600"/>
                <a:gd name="connsiteY3" fmla="*/ 20172 h 28093"/>
                <a:gd name="connsiteX4" fmla="*/ 0 w 21600"/>
                <a:gd name="connsiteY4" fmla="*/ 0 h 28093"/>
                <a:gd name="connsiteX0" fmla="*/ 0 w 21600"/>
                <a:gd name="connsiteY0" fmla="*/ 0 h 26252"/>
                <a:gd name="connsiteX1" fmla="*/ 21600 w 21600"/>
                <a:gd name="connsiteY1" fmla="*/ 0 h 26252"/>
                <a:gd name="connsiteX2" fmla="*/ 21600 w 21600"/>
                <a:gd name="connsiteY2" fmla="*/ 17322 h 26252"/>
                <a:gd name="connsiteX3" fmla="*/ 0 w 21600"/>
                <a:gd name="connsiteY3" fmla="*/ 20172 h 26252"/>
                <a:gd name="connsiteX4" fmla="*/ 0 w 21600"/>
                <a:gd name="connsiteY4" fmla="*/ 0 h 26252"/>
                <a:gd name="connsiteX0" fmla="*/ 0 w 21600"/>
                <a:gd name="connsiteY0" fmla="*/ 0 h 22008"/>
                <a:gd name="connsiteX1" fmla="*/ 21600 w 21600"/>
                <a:gd name="connsiteY1" fmla="*/ 0 h 22008"/>
                <a:gd name="connsiteX2" fmla="*/ 21600 w 21600"/>
                <a:gd name="connsiteY2" fmla="*/ 17322 h 22008"/>
                <a:gd name="connsiteX3" fmla="*/ 0 w 21600"/>
                <a:gd name="connsiteY3" fmla="*/ 20172 h 22008"/>
                <a:gd name="connsiteX4" fmla="*/ 0 w 21600"/>
                <a:gd name="connsiteY4" fmla="*/ 0 h 22008"/>
                <a:gd name="connsiteX0" fmla="*/ 0 w 21600"/>
                <a:gd name="connsiteY0" fmla="*/ 0 h 25088"/>
                <a:gd name="connsiteX1" fmla="*/ 21600 w 21600"/>
                <a:gd name="connsiteY1" fmla="*/ 0 h 25088"/>
                <a:gd name="connsiteX2" fmla="*/ 21600 w 21600"/>
                <a:gd name="connsiteY2" fmla="*/ 17322 h 25088"/>
                <a:gd name="connsiteX3" fmla="*/ 0 w 21600"/>
                <a:gd name="connsiteY3" fmla="*/ 20172 h 25088"/>
                <a:gd name="connsiteX4" fmla="*/ 0 w 21600"/>
                <a:gd name="connsiteY4" fmla="*/ 0 h 25088"/>
                <a:gd name="connsiteX0" fmla="*/ 0 w 21600"/>
                <a:gd name="connsiteY0" fmla="*/ 0 h 20590"/>
                <a:gd name="connsiteX1" fmla="*/ 21600 w 21600"/>
                <a:gd name="connsiteY1" fmla="*/ 0 h 20590"/>
                <a:gd name="connsiteX2" fmla="*/ 21600 w 21600"/>
                <a:gd name="connsiteY2" fmla="*/ 17322 h 20590"/>
                <a:gd name="connsiteX3" fmla="*/ 0 w 21600"/>
                <a:gd name="connsiteY3" fmla="*/ 20172 h 20590"/>
                <a:gd name="connsiteX4" fmla="*/ 0 w 21600"/>
                <a:gd name="connsiteY4" fmla="*/ 0 h 20590"/>
                <a:gd name="connsiteX0" fmla="*/ 0 w 21600"/>
                <a:gd name="connsiteY0" fmla="*/ 0 h 22579"/>
                <a:gd name="connsiteX1" fmla="*/ 21600 w 21600"/>
                <a:gd name="connsiteY1" fmla="*/ 0 h 22579"/>
                <a:gd name="connsiteX2" fmla="*/ 21600 w 21600"/>
                <a:gd name="connsiteY2" fmla="*/ 17322 h 22579"/>
                <a:gd name="connsiteX3" fmla="*/ 0 w 21600"/>
                <a:gd name="connsiteY3" fmla="*/ 20172 h 22579"/>
                <a:gd name="connsiteX4" fmla="*/ 0 w 21600"/>
                <a:gd name="connsiteY4" fmla="*/ 0 h 22579"/>
                <a:gd name="connsiteX0" fmla="*/ 0 w 21600"/>
                <a:gd name="connsiteY0" fmla="*/ 0 h 23942"/>
                <a:gd name="connsiteX1" fmla="*/ 21600 w 21600"/>
                <a:gd name="connsiteY1" fmla="*/ 0 h 23942"/>
                <a:gd name="connsiteX2" fmla="*/ 21600 w 21600"/>
                <a:gd name="connsiteY2" fmla="*/ 17322 h 23942"/>
                <a:gd name="connsiteX3" fmla="*/ 0 w 21600"/>
                <a:gd name="connsiteY3" fmla="*/ 20172 h 23942"/>
                <a:gd name="connsiteX4" fmla="*/ 0 w 21600"/>
                <a:gd name="connsiteY4" fmla="*/ 0 h 23942"/>
                <a:gd name="connsiteX0" fmla="*/ 0 w 21600"/>
                <a:gd name="connsiteY0" fmla="*/ 0 h 27516"/>
                <a:gd name="connsiteX1" fmla="*/ 21600 w 21600"/>
                <a:gd name="connsiteY1" fmla="*/ 0 h 27516"/>
                <a:gd name="connsiteX2" fmla="*/ 21600 w 21600"/>
                <a:gd name="connsiteY2" fmla="*/ 17322 h 27516"/>
                <a:gd name="connsiteX3" fmla="*/ 0 w 21600"/>
                <a:gd name="connsiteY3" fmla="*/ 20172 h 27516"/>
                <a:gd name="connsiteX4" fmla="*/ 0 w 21600"/>
                <a:gd name="connsiteY4" fmla="*/ 0 h 27516"/>
                <a:gd name="connsiteX0" fmla="*/ 0 w 21600"/>
                <a:gd name="connsiteY0" fmla="*/ 0 h 29977"/>
                <a:gd name="connsiteX1" fmla="*/ 21600 w 21600"/>
                <a:gd name="connsiteY1" fmla="*/ 0 h 29977"/>
                <a:gd name="connsiteX2" fmla="*/ 21600 w 21600"/>
                <a:gd name="connsiteY2" fmla="*/ 17322 h 29977"/>
                <a:gd name="connsiteX3" fmla="*/ 0 w 21600"/>
                <a:gd name="connsiteY3" fmla="*/ 20172 h 29977"/>
                <a:gd name="connsiteX4" fmla="*/ 0 w 21600"/>
                <a:gd name="connsiteY4" fmla="*/ 0 h 29977"/>
                <a:gd name="connsiteX0" fmla="*/ 0 w 21600"/>
                <a:gd name="connsiteY0" fmla="*/ 0 h 29260"/>
                <a:gd name="connsiteX1" fmla="*/ 21600 w 21600"/>
                <a:gd name="connsiteY1" fmla="*/ 0 h 29260"/>
                <a:gd name="connsiteX2" fmla="*/ 21600 w 21600"/>
                <a:gd name="connsiteY2" fmla="*/ 17322 h 29260"/>
                <a:gd name="connsiteX3" fmla="*/ 0 w 21600"/>
                <a:gd name="connsiteY3" fmla="*/ 20172 h 29260"/>
                <a:gd name="connsiteX4" fmla="*/ 0 w 21600"/>
                <a:gd name="connsiteY4" fmla="*/ 0 h 29260"/>
                <a:gd name="connsiteX0" fmla="*/ 0 w 21600"/>
                <a:gd name="connsiteY0" fmla="*/ 0 h 31496"/>
                <a:gd name="connsiteX1" fmla="*/ 21600 w 21600"/>
                <a:gd name="connsiteY1" fmla="*/ 0 h 31496"/>
                <a:gd name="connsiteX2" fmla="*/ 21600 w 21600"/>
                <a:gd name="connsiteY2" fmla="*/ 26370 h 31496"/>
                <a:gd name="connsiteX3" fmla="*/ 0 w 21600"/>
                <a:gd name="connsiteY3" fmla="*/ 20172 h 31496"/>
                <a:gd name="connsiteX4" fmla="*/ 0 w 21600"/>
                <a:gd name="connsiteY4" fmla="*/ 0 h 31496"/>
                <a:gd name="connsiteX0" fmla="*/ 0 w 21600"/>
                <a:gd name="connsiteY0" fmla="*/ 0 h 26370"/>
                <a:gd name="connsiteX1" fmla="*/ 21600 w 21600"/>
                <a:gd name="connsiteY1" fmla="*/ 0 h 26370"/>
                <a:gd name="connsiteX2" fmla="*/ 21600 w 21600"/>
                <a:gd name="connsiteY2" fmla="*/ 26370 h 26370"/>
                <a:gd name="connsiteX3" fmla="*/ 0 w 21600"/>
                <a:gd name="connsiteY3" fmla="*/ 20172 h 26370"/>
                <a:gd name="connsiteX4" fmla="*/ 0 w 21600"/>
                <a:gd name="connsiteY4" fmla="*/ 0 h 26370"/>
                <a:gd name="connsiteX0" fmla="*/ 0 w 21600"/>
                <a:gd name="connsiteY0" fmla="*/ 0 h 21092"/>
                <a:gd name="connsiteX1" fmla="*/ 21600 w 21600"/>
                <a:gd name="connsiteY1" fmla="*/ 0 h 21092"/>
                <a:gd name="connsiteX2" fmla="*/ 21554 w 21600"/>
                <a:gd name="connsiteY2" fmla="*/ 21092 h 21092"/>
                <a:gd name="connsiteX3" fmla="*/ 0 w 21600"/>
                <a:gd name="connsiteY3" fmla="*/ 20172 h 21092"/>
                <a:gd name="connsiteX4" fmla="*/ 0 w 21600"/>
                <a:gd name="connsiteY4" fmla="*/ 0 h 21092"/>
                <a:gd name="connsiteX0" fmla="*/ 0 w 21600"/>
                <a:gd name="connsiteY0" fmla="*/ 0 h 21092"/>
                <a:gd name="connsiteX1" fmla="*/ 21600 w 21600"/>
                <a:gd name="connsiteY1" fmla="*/ 0 h 21092"/>
                <a:gd name="connsiteX2" fmla="*/ 21554 w 21600"/>
                <a:gd name="connsiteY2" fmla="*/ 21092 h 21092"/>
                <a:gd name="connsiteX3" fmla="*/ 0 w 21600"/>
                <a:gd name="connsiteY3" fmla="*/ 20172 h 21092"/>
                <a:gd name="connsiteX4" fmla="*/ 0 w 21600"/>
                <a:gd name="connsiteY4" fmla="*/ 0 h 21092"/>
                <a:gd name="connsiteX0" fmla="*/ 0 w 21600"/>
                <a:gd name="connsiteY0" fmla="*/ 0 h 21558"/>
                <a:gd name="connsiteX1" fmla="*/ 21600 w 21600"/>
                <a:gd name="connsiteY1" fmla="*/ 0 h 21558"/>
                <a:gd name="connsiteX2" fmla="*/ 21554 w 21600"/>
                <a:gd name="connsiteY2" fmla="*/ 21092 h 21558"/>
                <a:gd name="connsiteX3" fmla="*/ 0 w 21600"/>
                <a:gd name="connsiteY3" fmla="*/ 20172 h 21558"/>
                <a:gd name="connsiteX4" fmla="*/ 0 w 21600"/>
                <a:gd name="connsiteY4" fmla="*/ 0 h 215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600" h="21558">
                  <a:moveTo>
                    <a:pt x="0" y="0"/>
                  </a:moveTo>
                  <a:lnTo>
                    <a:pt x="21600" y="0"/>
                  </a:lnTo>
                  <a:cubicBezTo>
                    <a:pt x="21585" y="7031"/>
                    <a:pt x="21569" y="14061"/>
                    <a:pt x="21554" y="21092"/>
                  </a:cubicBezTo>
                  <a:cubicBezTo>
                    <a:pt x="13330" y="21007"/>
                    <a:pt x="6925" y="22676"/>
                    <a:pt x="0" y="20172"/>
                  </a:cubicBez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0" y="6663848"/>
              <a:ext cx="12192000" cy="194152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0" y="0"/>
              <a:ext cx="12192000" cy="100861"/>
            </a:xfrm>
            <a:prstGeom prst="rect">
              <a:avLst/>
            </a:prstGeom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Flowchart: Document 8"/>
            <p:cNvSpPr/>
            <p:nvPr/>
          </p:nvSpPr>
          <p:spPr>
            <a:xfrm flipH="1" flipV="1">
              <a:off x="0" y="39129"/>
              <a:ext cx="12192000" cy="145397"/>
            </a:xfrm>
            <a:custGeom>
              <a:avLst/>
              <a:gdLst>
                <a:gd name="connsiteX0" fmla="*/ 0 w 21600"/>
                <a:gd name="connsiteY0" fmla="*/ 0 h 21600"/>
                <a:gd name="connsiteX1" fmla="*/ 21600 w 21600"/>
                <a:gd name="connsiteY1" fmla="*/ 0 h 21600"/>
                <a:gd name="connsiteX2" fmla="*/ 21600 w 21600"/>
                <a:gd name="connsiteY2" fmla="*/ 17322 h 21600"/>
                <a:gd name="connsiteX3" fmla="*/ 0 w 21600"/>
                <a:gd name="connsiteY3" fmla="*/ 20172 h 21600"/>
                <a:gd name="connsiteX4" fmla="*/ 0 w 21600"/>
                <a:gd name="connsiteY4" fmla="*/ 0 h 21600"/>
                <a:gd name="connsiteX0" fmla="*/ 0 w 21600"/>
                <a:gd name="connsiteY0" fmla="*/ 0 h 28093"/>
                <a:gd name="connsiteX1" fmla="*/ 21600 w 21600"/>
                <a:gd name="connsiteY1" fmla="*/ 0 h 28093"/>
                <a:gd name="connsiteX2" fmla="*/ 21600 w 21600"/>
                <a:gd name="connsiteY2" fmla="*/ 17322 h 28093"/>
                <a:gd name="connsiteX3" fmla="*/ 0 w 21600"/>
                <a:gd name="connsiteY3" fmla="*/ 20172 h 28093"/>
                <a:gd name="connsiteX4" fmla="*/ 0 w 21600"/>
                <a:gd name="connsiteY4" fmla="*/ 0 h 28093"/>
                <a:gd name="connsiteX0" fmla="*/ 0 w 21600"/>
                <a:gd name="connsiteY0" fmla="*/ 0 h 26252"/>
                <a:gd name="connsiteX1" fmla="*/ 21600 w 21600"/>
                <a:gd name="connsiteY1" fmla="*/ 0 h 26252"/>
                <a:gd name="connsiteX2" fmla="*/ 21600 w 21600"/>
                <a:gd name="connsiteY2" fmla="*/ 17322 h 26252"/>
                <a:gd name="connsiteX3" fmla="*/ 0 w 21600"/>
                <a:gd name="connsiteY3" fmla="*/ 20172 h 26252"/>
                <a:gd name="connsiteX4" fmla="*/ 0 w 21600"/>
                <a:gd name="connsiteY4" fmla="*/ 0 h 26252"/>
                <a:gd name="connsiteX0" fmla="*/ 0 w 21600"/>
                <a:gd name="connsiteY0" fmla="*/ 0 h 22008"/>
                <a:gd name="connsiteX1" fmla="*/ 21600 w 21600"/>
                <a:gd name="connsiteY1" fmla="*/ 0 h 22008"/>
                <a:gd name="connsiteX2" fmla="*/ 21600 w 21600"/>
                <a:gd name="connsiteY2" fmla="*/ 17322 h 22008"/>
                <a:gd name="connsiteX3" fmla="*/ 0 w 21600"/>
                <a:gd name="connsiteY3" fmla="*/ 20172 h 22008"/>
                <a:gd name="connsiteX4" fmla="*/ 0 w 21600"/>
                <a:gd name="connsiteY4" fmla="*/ 0 h 22008"/>
                <a:gd name="connsiteX0" fmla="*/ 0 w 21600"/>
                <a:gd name="connsiteY0" fmla="*/ 0 h 25088"/>
                <a:gd name="connsiteX1" fmla="*/ 21600 w 21600"/>
                <a:gd name="connsiteY1" fmla="*/ 0 h 25088"/>
                <a:gd name="connsiteX2" fmla="*/ 21600 w 21600"/>
                <a:gd name="connsiteY2" fmla="*/ 17322 h 25088"/>
                <a:gd name="connsiteX3" fmla="*/ 0 w 21600"/>
                <a:gd name="connsiteY3" fmla="*/ 20172 h 25088"/>
                <a:gd name="connsiteX4" fmla="*/ 0 w 21600"/>
                <a:gd name="connsiteY4" fmla="*/ 0 h 25088"/>
                <a:gd name="connsiteX0" fmla="*/ 0 w 21600"/>
                <a:gd name="connsiteY0" fmla="*/ 0 h 20590"/>
                <a:gd name="connsiteX1" fmla="*/ 21600 w 21600"/>
                <a:gd name="connsiteY1" fmla="*/ 0 h 20590"/>
                <a:gd name="connsiteX2" fmla="*/ 21600 w 21600"/>
                <a:gd name="connsiteY2" fmla="*/ 17322 h 20590"/>
                <a:gd name="connsiteX3" fmla="*/ 0 w 21600"/>
                <a:gd name="connsiteY3" fmla="*/ 20172 h 20590"/>
                <a:gd name="connsiteX4" fmla="*/ 0 w 21600"/>
                <a:gd name="connsiteY4" fmla="*/ 0 h 20590"/>
                <a:gd name="connsiteX0" fmla="*/ 0 w 21600"/>
                <a:gd name="connsiteY0" fmla="*/ 0 h 22579"/>
                <a:gd name="connsiteX1" fmla="*/ 21600 w 21600"/>
                <a:gd name="connsiteY1" fmla="*/ 0 h 22579"/>
                <a:gd name="connsiteX2" fmla="*/ 21600 w 21600"/>
                <a:gd name="connsiteY2" fmla="*/ 17322 h 22579"/>
                <a:gd name="connsiteX3" fmla="*/ 0 w 21600"/>
                <a:gd name="connsiteY3" fmla="*/ 20172 h 22579"/>
                <a:gd name="connsiteX4" fmla="*/ 0 w 21600"/>
                <a:gd name="connsiteY4" fmla="*/ 0 h 22579"/>
                <a:gd name="connsiteX0" fmla="*/ 0 w 21600"/>
                <a:gd name="connsiteY0" fmla="*/ 0 h 23942"/>
                <a:gd name="connsiteX1" fmla="*/ 21600 w 21600"/>
                <a:gd name="connsiteY1" fmla="*/ 0 h 23942"/>
                <a:gd name="connsiteX2" fmla="*/ 21600 w 21600"/>
                <a:gd name="connsiteY2" fmla="*/ 17322 h 23942"/>
                <a:gd name="connsiteX3" fmla="*/ 0 w 21600"/>
                <a:gd name="connsiteY3" fmla="*/ 20172 h 23942"/>
                <a:gd name="connsiteX4" fmla="*/ 0 w 21600"/>
                <a:gd name="connsiteY4" fmla="*/ 0 h 23942"/>
                <a:gd name="connsiteX0" fmla="*/ 0 w 21600"/>
                <a:gd name="connsiteY0" fmla="*/ 0 h 27516"/>
                <a:gd name="connsiteX1" fmla="*/ 21600 w 21600"/>
                <a:gd name="connsiteY1" fmla="*/ 0 h 27516"/>
                <a:gd name="connsiteX2" fmla="*/ 21600 w 21600"/>
                <a:gd name="connsiteY2" fmla="*/ 17322 h 27516"/>
                <a:gd name="connsiteX3" fmla="*/ 0 w 21600"/>
                <a:gd name="connsiteY3" fmla="*/ 20172 h 27516"/>
                <a:gd name="connsiteX4" fmla="*/ 0 w 21600"/>
                <a:gd name="connsiteY4" fmla="*/ 0 h 27516"/>
                <a:gd name="connsiteX0" fmla="*/ 0 w 21600"/>
                <a:gd name="connsiteY0" fmla="*/ 0 h 29977"/>
                <a:gd name="connsiteX1" fmla="*/ 21600 w 21600"/>
                <a:gd name="connsiteY1" fmla="*/ 0 h 29977"/>
                <a:gd name="connsiteX2" fmla="*/ 21600 w 21600"/>
                <a:gd name="connsiteY2" fmla="*/ 17322 h 29977"/>
                <a:gd name="connsiteX3" fmla="*/ 0 w 21600"/>
                <a:gd name="connsiteY3" fmla="*/ 20172 h 29977"/>
                <a:gd name="connsiteX4" fmla="*/ 0 w 21600"/>
                <a:gd name="connsiteY4" fmla="*/ 0 h 29977"/>
                <a:gd name="connsiteX0" fmla="*/ 0 w 21600"/>
                <a:gd name="connsiteY0" fmla="*/ 0 h 29260"/>
                <a:gd name="connsiteX1" fmla="*/ 21600 w 21600"/>
                <a:gd name="connsiteY1" fmla="*/ 0 h 29260"/>
                <a:gd name="connsiteX2" fmla="*/ 21600 w 21600"/>
                <a:gd name="connsiteY2" fmla="*/ 17322 h 29260"/>
                <a:gd name="connsiteX3" fmla="*/ 0 w 21600"/>
                <a:gd name="connsiteY3" fmla="*/ 20172 h 29260"/>
                <a:gd name="connsiteX4" fmla="*/ 0 w 21600"/>
                <a:gd name="connsiteY4" fmla="*/ 0 h 29260"/>
                <a:gd name="connsiteX0" fmla="*/ 0 w 21600"/>
                <a:gd name="connsiteY0" fmla="*/ 0 h 20175"/>
                <a:gd name="connsiteX1" fmla="*/ 21600 w 21600"/>
                <a:gd name="connsiteY1" fmla="*/ 0 h 20175"/>
                <a:gd name="connsiteX2" fmla="*/ 21600 w 21600"/>
                <a:gd name="connsiteY2" fmla="*/ 17322 h 20175"/>
                <a:gd name="connsiteX3" fmla="*/ 0 w 21600"/>
                <a:gd name="connsiteY3" fmla="*/ 20172 h 20175"/>
                <a:gd name="connsiteX4" fmla="*/ 0 w 21600"/>
                <a:gd name="connsiteY4" fmla="*/ 0 h 20175"/>
                <a:gd name="connsiteX0" fmla="*/ 0 w 21600"/>
                <a:gd name="connsiteY0" fmla="*/ 0 h 20179"/>
                <a:gd name="connsiteX1" fmla="*/ 21600 w 21600"/>
                <a:gd name="connsiteY1" fmla="*/ 0 h 20179"/>
                <a:gd name="connsiteX2" fmla="*/ 21600 w 21600"/>
                <a:gd name="connsiteY2" fmla="*/ 17322 h 20179"/>
                <a:gd name="connsiteX3" fmla="*/ 0 w 21600"/>
                <a:gd name="connsiteY3" fmla="*/ 20172 h 20179"/>
                <a:gd name="connsiteX4" fmla="*/ 0 w 21600"/>
                <a:gd name="connsiteY4" fmla="*/ 0 h 20179"/>
                <a:gd name="connsiteX0" fmla="*/ 0 w 21600"/>
                <a:gd name="connsiteY0" fmla="*/ 0 h 20172"/>
                <a:gd name="connsiteX1" fmla="*/ 21600 w 21600"/>
                <a:gd name="connsiteY1" fmla="*/ 0 h 20172"/>
                <a:gd name="connsiteX2" fmla="*/ 21600 w 21600"/>
                <a:gd name="connsiteY2" fmla="*/ 17322 h 20172"/>
                <a:gd name="connsiteX3" fmla="*/ 0 w 21600"/>
                <a:gd name="connsiteY3" fmla="*/ 20172 h 20172"/>
                <a:gd name="connsiteX4" fmla="*/ 0 w 21600"/>
                <a:gd name="connsiteY4" fmla="*/ 0 h 20172"/>
                <a:gd name="connsiteX0" fmla="*/ 0 w 21600"/>
                <a:gd name="connsiteY0" fmla="*/ 0 h 20172"/>
                <a:gd name="connsiteX1" fmla="*/ 21600 w 21600"/>
                <a:gd name="connsiteY1" fmla="*/ 0 h 20172"/>
                <a:gd name="connsiteX2" fmla="*/ 21600 w 21600"/>
                <a:gd name="connsiteY2" fmla="*/ 17322 h 20172"/>
                <a:gd name="connsiteX3" fmla="*/ 0 w 21600"/>
                <a:gd name="connsiteY3" fmla="*/ 20172 h 20172"/>
                <a:gd name="connsiteX4" fmla="*/ 0 w 21600"/>
                <a:gd name="connsiteY4" fmla="*/ 0 h 201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600" h="20172">
                  <a:moveTo>
                    <a:pt x="0" y="0"/>
                  </a:moveTo>
                  <a:lnTo>
                    <a:pt x="21600" y="0"/>
                  </a:lnTo>
                  <a:lnTo>
                    <a:pt x="21600" y="17322"/>
                  </a:lnTo>
                  <a:cubicBezTo>
                    <a:pt x="9720" y="16981"/>
                    <a:pt x="9124" y="18018"/>
                    <a:pt x="0" y="20172"/>
                  </a:cubicBezTo>
                  <a:lnTo>
                    <a:pt x="0" y="0"/>
                  </a:lnTo>
                  <a:close/>
                </a:path>
              </a:pathLst>
            </a:cu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9" name="Title 1"/>
          <p:cNvSpPr txBox="1">
            <a:spLocks/>
          </p:cNvSpPr>
          <p:nvPr userDrawn="1"/>
        </p:nvSpPr>
        <p:spPr>
          <a:xfrm>
            <a:off x="0" y="6665843"/>
            <a:ext cx="12192000" cy="19215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600" b="1" kern="1200">
                <a:solidFill>
                  <a:schemeClr val="tx1"/>
                </a:solidFill>
                <a:latin typeface="Arial Black" panose="020B0A04020102020204" pitchFamily="34" charset="0"/>
                <a:ea typeface="+mj-ea"/>
                <a:cs typeface="+mj-cs"/>
              </a:defRPr>
            </a:lvl1pPr>
          </a:lstStyle>
          <a:p>
            <a:r>
              <a:rPr lang="en-US" sz="1200" dirty="0" err="1" smtClean="0"/>
              <a:t>Universitas</a:t>
            </a:r>
            <a:r>
              <a:rPr lang="en-US" sz="1200" dirty="0" smtClean="0"/>
              <a:t> Budi </a:t>
            </a:r>
            <a:r>
              <a:rPr lang="en-US" sz="1200" dirty="0" err="1" smtClean="0"/>
              <a:t>Luhur</a:t>
            </a:r>
            <a:r>
              <a:rPr lang="en-US" sz="1200" dirty="0" smtClean="0"/>
              <a:t>, </a:t>
            </a:r>
            <a:r>
              <a:rPr lang="en-US" sz="1200" dirty="0" err="1" smtClean="0"/>
              <a:t>Fakultas</a:t>
            </a:r>
            <a:r>
              <a:rPr lang="en-US" sz="1200" dirty="0" smtClean="0"/>
              <a:t> </a:t>
            </a:r>
            <a:r>
              <a:rPr lang="en-US" sz="1200" dirty="0" err="1" smtClean="0"/>
              <a:t>Teknologi</a:t>
            </a:r>
            <a:r>
              <a:rPr lang="en-US" sz="1200" dirty="0" smtClean="0"/>
              <a:t> </a:t>
            </a:r>
            <a:r>
              <a:rPr lang="en-US" sz="1200" dirty="0" err="1" smtClean="0"/>
              <a:t>Informasi</a:t>
            </a:r>
            <a:endParaRPr lang="en-US" sz="1200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11559624" y="6539525"/>
            <a:ext cx="574766" cy="289259"/>
          </a:xfrm>
          <a:prstGeom prst="rect">
            <a:avLst/>
          </a:prstGeom>
          <a:ln>
            <a:solidFill>
              <a:schemeClr val="accent3">
                <a:lumMod val="60000"/>
                <a:lumOff val="40000"/>
              </a:schemeClr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fld id="{D32A1F08-9CDE-4067-9C73-94D228C27D17}" type="slidenum">
              <a:rPr lang="en-US" sz="1600" b="1" smtClean="0">
                <a:solidFill>
                  <a:schemeClr val="tx1"/>
                </a:solidFill>
              </a:rPr>
              <a:t>‹#›</a:t>
            </a:fld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 userDrawn="1"/>
        </p:nvSpPr>
        <p:spPr>
          <a:xfrm>
            <a:off x="11559624" y="6467697"/>
            <a:ext cx="574766" cy="34802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600" b="1" kern="1200">
                <a:solidFill>
                  <a:schemeClr val="tx1"/>
                </a:solidFill>
                <a:latin typeface="Arial Black" panose="020B0A04020102020204" pitchFamily="34" charset="0"/>
                <a:ea typeface="+mj-ea"/>
                <a:cs typeface="+mj-cs"/>
              </a:defRPr>
            </a:lvl1pPr>
          </a:lstStyle>
          <a:p>
            <a:pPr algn="r"/>
            <a:endParaRPr lang="en-US" sz="1200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158932" y="487340"/>
            <a:ext cx="11754394" cy="623004"/>
          </a:xfrm>
          <a:prstGeom prst="rect">
            <a:avLst/>
          </a:prstGeom>
        </p:spPr>
        <p:txBody>
          <a:bodyPr/>
          <a:lstStyle>
            <a:lvl1pPr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0"/>
          </p:nvPr>
        </p:nvSpPr>
        <p:spPr>
          <a:xfrm>
            <a:off x="158932" y="1361193"/>
            <a:ext cx="11754394" cy="5106504"/>
          </a:xfrm>
          <a:prstGeom prst="rect">
            <a:avLst/>
          </a:prstGeo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14884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 userDrawn="1"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38903"/>
              <a:ext cx="12192000" cy="681909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lowchart: Document 8"/>
            <p:cNvSpPr/>
            <p:nvPr/>
          </p:nvSpPr>
          <p:spPr>
            <a:xfrm flipH="1">
              <a:off x="0" y="13177"/>
              <a:ext cx="12192000" cy="1018759"/>
            </a:xfrm>
            <a:custGeom>
              <a:avLst/>
              <a:gdLst>
                <a:gd name="connsiteX0" fmla="*/ 0 w 21600"/>
                <a:gd name="connsiteY0" fmla="*/ 0 h 21600"/>
                <a:gd name="connsiteX1" fmla="*/ 21600 w 21600"/>
                <a:gd name="connsiteY1" fmla="*/ 0 h 21600"/>
                <a:gd name="connsiteX2" fmla="*/ 21600 w 21600"/>
                <a:gd name="connsiteY2" fmla="*/ 17322 h 21600"/>
                <a:gd name="connsiteX3" fmla="*/ 0 w 21600"/>
                <a:gd name="connsiteY3" fmla="*/ 20172 h 21600"/>
                <a:gd name="connsiteX4" fmla="*/ 0 w 21600"/>
                <a:gd name="connsiteY4" fmla="*/ 0 h 21600"/>
                <a:gd name="connsiteX0" fmla="*/ 0 w 21600"/>
                <a:gd name="connsiteY0" fmla="*/ 0 h 28093"/>
                <a:gd name="connsiteX1" fmla="*/ 21600 w 21600"/>
                <a:gd name="connsiteY1" fmla="*/ 0 h 28093"/>
                <a:gd name="connsiteX2" fmla="*/ 21600 w 21600"/>
                <a:gd name="connsiteY2" fmla="*/ 17322 h 28093"/>
                <a:gd name="connsiteX3" fmla="*/ 0 w 21600"/>
                <a:gd name="connsiteY3" fmla="*/ 20172 h 28093"/>
                <a:gd name="connsiteX4" fmla="*/ 0 w 21600"/>
                <a:gd name="connsiteY4" fmla="*/ 0 h 28093"/>
                <a:gd name="connsiteX0" fmla="*/ 0 w 21600"/>
                <a:gd name="connsiteY0" fmla="*/ 0 h 26252"/>
                <a:gd name="connsiteX1" fmla="*/ 21600 w 21600"/>
                <a:gd name="connsiteY1" fmla="*/ 0 h 26252"/>
                <a:gd name="connsiteX2" fmla="*/ 21600 w 21600"/>
                <a:gd name="connsiteY2" fmla="*/ 17322 h 26252"/>
                <a:gd name="connsiteX3" fmla="*/ 0 w 21600"/>
                <a:gd name="connsiteY3" fmla="*/ 20172 h 26252"/>
                <a:gd name="connsiteX4" fmla="*/ 0 w 21600"/>
                <a:gd name="connsiteY4" fmla="*/ 0 h 26252"/>
                <a:gd name="connsiteX0" fmla="*/ 0 w 21600"/>
                <a:gd name="connsiteY0" fmla="*/ 0 h 22008"/>
                <a:gd name="connsiteX1" fmla="*/ 21600 w 21600"/>
                <a:gd name="connsiteY1" fmla="*/ 0 h 22008"/>
                <a:gd name="connsiteX2" fmla="*/ 21600 w 21600"/>
                <a:gd name="connsiteY2" fmla="*/ 17322 h 22008"/>
                <a:gd name="connsiteX3" fmla="*/ 0 w 21600"/>
                <a:gd name="connsiteY3" fmla="*/ 20172 h 22008"/>
                <a:gd name="connsiteX4" fmla="*/ 0 w 21600"/>
                <a:gd name="connsiteY4" fmla="*/ 0 h 22008"/>
                <a:gd name="connsiteX0" fmla="*/ 0 w 21600"/>
                <a:gd name="connsiteY0" fmla="*/ 0 h 25088"/>
                <a:gd name="connsiteX1" fmla="*/ 21600 w 21600"/>
                <a:gd name="connsiteY1" fmla="*/ 0 h 25088"/>
                <a:gd name="connsiteX2" fmla="*/ 21600 w 21600"/>
                <a:gd name="connsiteY2" fmla="*/ 17322 h 25088"/>
                <a:gd name="connsiteX3" fmla="*/ 0 w 21600"/>
                <a:gd name="connsiteY3" fmla="*/ 20172 h 25088"/>
                <a:gd name="connsiteX4" fmla="*/ 0 w 21600"/>
                <a:gd name="connsiteY4" fmla="*/ 0 h 25088"/>
                <a:gd name="connsiteX0" fmla="*/ 0 w 21600"/>
                <a:gd name="connsiteY0" fmla="*/ 0 h 20590"/>
                <a:gd name="connsiteX1" fmla="*/ 21600 w 21600"/>
                <a:gd name="connsiteY1" fmla="*/ 0 h 20590"/>
                <a:gd name="connsiteX2" fmla="*/ 21600 w 21600"/>
                <a:gd name="connsiteY2" fmla="*/ 17322 h 20590"/>
                <a:gd name="connsiteX3" fmla="*/ 0 w 21600"/>
                <a:gd name="connsiteY3" fmla="*/ 20172 h 20590"/>
                <a:gd name="connsiteX4" fmla="*/ 0 w 21600"/>
                <a:gd name="connsiteY4" fmla="*/ 0 h 20590"/>
                <a:gd name="connsiteX0" fmla="*/ 0 w 21600"/>
                <a:gd name="connsiteY0" fmla="*/ 0 h 22579"/>
                <a:gd name="connsiteX1" fmla="*/ 21600 w 21600"/>
                <a:gd name="connsiteY1" fmla="*/ 0 h 22579"/>
                <a:gd name="connsiteX2" fmla="*/ 21600 w 21600"/>
                <a:gd name="connsiteY2" fmla="*/ 17322 h 22579"/>
                <a:gd name="connsiteX3" fmla="*/ 0 w 21600"/>
                <a:gd name="connsiteY3" fmla="*/ 20172 h 22579"/>
                <a:gd name="connsiteX4" fmla="*/ 0 w 21600"/>
                <a:gd name="connsiteY4" fmla="*/ 0 h 22579"/>
                <a:gd name="connsiteX0" fmla="*/ 0 w 21600"/>
                <a:gd name="connsiteY0" fmla="*/ 0 h 23942"/>
                <a:gd name="connsiteX1" fmla="*/ 21600 w 21600"/>
                <a:gd name="connsiteY1" fmla="*/ 0 h 23942"/>
                <a:gd name="connsiteX2" fmla="*/ 21600 w 21600"/>
                <a:gd name="connsiteY2" fmla="*/ 17322 h 23942"/>
                <a:gd name="connsiteX3" fmla="*/ 0 w 21600"/>
                <a:gd name="connsiteY3" fmla="*/ 20172 h 23942"/>
                <a:gd name="connsiteX4" fmla="*/ 0 w 21600"/>
                <a:gd name="connsiteY4" fmla="*/ 0 h 23942"/>
                <a:gd name="connsiteX0" fmla="*/ 0 w 21600"/>
                <a:gd name="connsiteY0" fmla="*/ 0 h 27516"/>
                <a:gd name="connsiteX1" fmla="*/ 21600 w 21600"/>
                <a:gd name="connsiteY1" fmla="*/ 0 h 27516"/>
                <a:gd name="connsiteX2" fmla="*/ 21600 w 21600"/>
                <a:gd name="connsiteY2" fmla="*/ 17322 h 27516"/>
                <a:gd name="connsiteX3" fmla="*/ 0 w 21600"/>
                <a:gd name="connsiteY3" fmla="*/ 20172 h 27516"/>
                <a:gd name="connsiteX4" fmla="*/ 0 w 21600"/>
                <a:gd name="connsiteY4" fmla="*/ 0 h 27516"/>
                <a:gd name="connsiteX0" fmla="*/ 0 w 21600"/>
                <a:gd name="connsiteY0" fmla="*/ 0 h 29977"/>
                <a:gd name="connsiteX1" fmla="*/ 21600 w 21600"/>
                <a:gd name="connsiteY1" fmla="*/ 0 h 29977"/>
                <a:gd name="connsiteX2" fmla="*/ 21600 w 21600"/>
                <a:gd name="connsiteY2" fmla="*/ 17322 h 29977"/>
                <a:gd name="connsiteX3" fmla="*/ 0 w 21600"/>
                <a:gd name="connsiteY3" fmla="*/ 20172 h 29977"/>
                <a:gd name="connsiteX4" fmla="*/ 0 w 21600"/>
                <a:gd name="connsiteY4" fmla="*/ 0 h 29977"/>
                <a:gd name="connsiteX0" fmla="*/ 0 w 21600"/>
                <a:gd name="connsiteY0" fmla="*/ 0 h 29260"/>
                <a:gd name="connsiteX1" fmla="*/ 21600 w 21600"/>
                <a:gd name="connsiteY1" fmla="*/ 0 h 29260"/>
                <a:gd name="connsiteX2" fmla="*/ 21600 w 21600"/>
                <a:gd name="connsiteY2" fmla="*/ 17322 h 29260"/>
                <a:gd name="connsiteX3" fmla="*/ 0 w 21600"/>
                <a:gd name="connsiteY3" fmla="*/ 20172 h 29260"/>
                <a:gd name="connsiteX4" fmla="*/ 0 w 21600"/>
                <a:gd name="connsiteY4" fmla="*/ 0 h 292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600" h="29260">
                  <a:moveTo>
                    <a:pt x="0" y="0"/>
                  </a:moveTo>
                  <a:lnTo>
                    <a:pt x="21600" y="0"/>
                  </a:lnTo>
                  <a:lnTo>
                    <a:pt x="21600" y="17322"/>
                  </a:lnTo>
                  <a:cubicBezTo>
                    <a:pt x="5785" y="13467"/>
                    <a:pt x="5629" y="43789"/>
                    <a:pt x="0" y="20172"/>
                  </a:cubicBez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0" y="6663848"/>
              <a:ext cx="12192000" cy="194152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0" y="0"/>
              <a:ext cx="12192000" cy="100861"/>
            </a:xfrm>
            <a:prstGeom prst="rect">
              <a:avLst/>
            </a:prstGeom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Flowchart: Document 8"/>
            <p:cNvSpPr/>
            <p:nvPr/>
          </p:nvSpPr>
          <p:spPr>
            <a:xfrm flipH="1">
              <a:off x="0" y="38903"/>
              <a:ext cx="12192000" cy="855647"/>
            </a:xfrm>
            <a:custGeom>
              <a:avLst/>
              <a:gdLst>
                <a:gd name="connsiteX0" fmla="*/ 0 w 21600"/>
                <a:gd name="connsiteY0" fmla="*/ 0 h 21600"/>
                <a:gd name="connsiteX1" fmla="*/ 21600 w 21600"/>
                <a:gd name="connsiteY1" fmla="*/ 0 h 21600"/>
                <a:gd name="connsiteX2" fmla="*/ 21600 w 21600"/>
                <a:gd name="connsiteY2" fmla="*/ 17322 h 21600"/>
                <a:gd name="connsiteX3" fmla="*/ 0 w 21600"/>
                <a:gd name="connsiteY3" fmla="*/ 20172 h 21600"/>
                <a:gd name="connsiteX4" fmla="*/ 0 w 21600"/>
                <a:gd name="connsiteY4" fmla="*/ 0 h 21600"/>
                <a:gd name="connsiteX0" fmla="*/ 0 w 21600"/>
                <a:gd name="connsiteY0" fmla="*/ 0 h 28093"/>
                <a:gd name="connsiteX1" fmla="*/ 21600 w 21600"/>
                <a:gd name="connsiteY1" fmla="*/ 0 h 28093"/>
                <a:gd name="connsiteX2" fmla="*/ 21600 w 21600"/>
                <a:gd name="connsiteY2" fmla="*/ 17322 h 28093"/>
                <a:gd name="connsiteX3" fmla="*/ 0 w 21600"/>
                <a:gd name="connsiteY3" fmla="*/ 20172 h 28093"/>
                <a:gd name="connsiteX4" fmla="*/ 0 w 21600"/>
                <a:gd name="connsiteY4" fmla="*/ 0 h 28093"/>
                <a:gd name="connsiteX0" fmla="*/ 0 w 21600"/>
                <a:gd name="connsiteY0" fmla="*/ 0 h 26252"/>
                <a:gd name="connsiteX1" fmla="*/ 21600 w 21600"/>
                <a:gd name="connsiteY1" fmla="*/ 0 h 26252"/>
                <a:gd name="connsiteX2" fmla="*/ 21600 w 21600"/>
                <a:gd name="connsiteY2" fmla="*/ 17322 h 26252"/>
                <a:gd name="connsiteX3" fmla="*/ 0 w 21600"/>
                <a:gd name="connsiteY3" fmla="*/ 20172 h 26252"/>
                <a:gd name="connsiteX4" fmla="*/ 0 w 21600"/>
                <a:gd name="connsiteY4" fmla="*/ 0 h 26252"/>
                <a:gd name="connsiteX0" fmla="*/ 0 w 21600"/>
                <a:gd name="connsiteY0" fmla="*/ 0 h 22008"/>
                <a:gd name="connsiteX1" fmla="*/ 21600 w 21600"/>
                <a:gd name="connsiteY1" fmla="*/ 0 h 22008"/>
                <a:gd name="connsiteX2" fmla="*/ 21600 w 21600"/>
                <a:gd name="connsiteY2" fmla="*/ 17322 h 22008"/>
                <a:gd name="connsiteX3" fmla="*/ 0 w 21600"/>
                <a:gd name="connsiteY3" fmla="*/ 20172 h 22008"/>
                <a:gd name="connsiteX4" fmla="*/ 0 w 21600"/>
                <a:gd name="connsiteY4" fmla="*/ 0 h 22008"/>
                <a:gd name="connsiteX0" fmla="*/ 0 w 21600"/>
                <a:gd name="connsiteY0" fmla="*/ 0 h 25088"/>
                <a:gd name="connsiteX1" fmla="*/ 21600 w 21600"/>
                <a:gd name="connsiteY1" fmla="*/ 0 h 25088"/>
                <a:gd name="connsiteX2" fmla="*/ 21600 w 21600"/>
                <a:gd name="connsiteY2" fmla="*/ 17322 h 25088"/>
                <a:gd name="connsiteX3" fmla="*/ 0 w 21600"/>
                <a:gd name="connsiteY3" fmla="*/ 20172 h 25088"/>
                <a:gd name="connsiteX4" fmla="*/ 0 w 21600"/>
                <a:gd name="connsiteY4" fmla="*/ 0 h 25088"/>
                <a:gd name="connsiteX0" fmla="*/ 0 w 21600"/>
                <a:gd name="connsiteY0" fmla="*/ 0 h 20590"/>
                <a:gd name="connsiteX1" fmla="*/ 21600 w 21600"/>
                <a:gd name="connsiteY1" fmla="*/ 0 h 20590"/>
                <a:gd name="connsiteX2" fmla="*/ 21600 w 21600"/>
                <a:gd name="connsiteY2" fmla="*/ 17322 h 20590"/>
                <a:gd name="connsiteX3" fmla="*/ 0 w 21600"/>
                <a:gd name="connsiteY3" fmla="*/ 20172 h 20590"/>
                <a:gd name="connsiteX4" fmla="*/ 0 w 21600"/>
                <a:gd name="connsiteY4" fmla="*/ 0 h 20590"/>
                <a:gd name="connsiteX0" fmla="*/ 0 w 21600"/>
                <a:gd name="connsiteY0" fmla="*/ 0 h 22579"/>
                <a:gd name="connsiteX1" fmla="*/ 21600 w 21600"/>
                <a:gd name="connsiteY1" fmla="*/ 0 h 22579"/>
                <a:gd name="connsiteX2" fmla="*/ 21600 w 21600"/>
                <a:gd name="connsiteY2" fmla="*/ 17322 h 22579"/>
                <a:gd name="connsiteX3" fmla="*/ 0 w 21600"/>
                <a:gd name="connsiteY3" fmla="*/ 20172 h 22579"/>
                <a:gd name="connsiteX4" fmla="*/ 0 w 21600"/>
                <a:gd name="connsiteY4" fmla="*/ 0 h 22579"/>
                <a:gd name="connsiteX0" fmla="*/ 0 w 21600"/>
                <a:gd name="connsiteY0" fmla="*/ 0 h 23942"/>
                <a:gd name="connsiteX1" fmla="*/ 21600 w 21600"/>
                <a:gd name="connsiteY1" fmla="*/ 0 h 23942"/>
                <a:gd name="connsiteX2" fmla="*/ 21600 w 21600"/>
                <a:gd name="connsiteY2" fmla="*/ 17322 h 23942"/>
                <a:gd name="connsiteX3" fmla="*/ 0 w 21600"/>
                <a:gd name="connsiteY3" fmla="*/ 20172 h 23942"/>
                <a:gd name="connsiteX4" fmla="*/ 0 w 21600"/>
                <a:gd name="connsiteY4" fmla="*/ 0 h 23942"/>
                <a:gd name="connsiteX0" fmla="*/ 0 w 21600"/>
                <a:gd name="connsiteY0" fmla="*/ 0 h 27516"/>
                <a:gd name="connsiteX1" fmla="*/ 21600 w 21600"/>
                <a:gd name="connsiteY1" fmla="*/ 0 h 27516"/>
                <a:gd name="connsiteX2" fmla="*/ 21600 w 21600"/>
                <a:gd name="connsiteY2" fmla="*/ 17322 h 27516"/>
                <a:gd name="connsiteX3" fmla="*/ 0 w 21600"/>
                <a:gd name="connsiteY3" fmla="*/ 20172 h 27516"/>
                <a:gd name="connsiteX4" fmla="*/ 0 w 21600"/>
                <a:gd name="connsiteY4" fmla="*/ 0 h 27516"/>
                <a:gd name="connsiteX0" fmla="*/ 0 w 21600"/>
                <a:gd name="connsiteY0" fmla="*/ 0 h 29977"/>
                <a:gd name="connsiteX1" fmla="*/ 21600 w 21600"/>
                <a:gd name="connsiteY1" fmla="*/ 0 h 29977"/>
                <a:gd name="connsiteX2" fmla="*/ 21600 w 21600"/>
                <a:gd name="connsiteY2" fmla="*/ 17322 h 29977"/>
                <a:gd name="connsiteX3" fmla="*/ 0 w 21600"/>
                <a:gd name="connsiteY3" fmla="*/ 20172 h 29977"/>
                <a:gd name="connsiteX4" fmla="*/ 0 w 21600"/>
                <a:gd name="connsiteY4" fmla="*/ 0 h 29977"/>
                <a:gd name="connsiteX0" fmla="*/ 0 w 21600"/>
                <a:gd name="connsiteY0" fmla="*/ 0 h 29260"/>
                <a:gd name="connsiteX1" fmla="*/ 21600 w 21600"/>
                <a:gd name="connsiteY1" fmla="*/ 0 h 29260"/>
                <a:gd name="connsiteX2" fmla="*/ 21600 w 21600"/>
                <a:gd name="connsiteY2" fmla="*/ 17322 h 29260"/>
                <a:gd name="connsiteX3" fmla="*/ 0 w 21600"/>
                <a:gd name="connsiteY3" fmla="*/ 20172 h 29260"/>
                <a:gd name="connsiteX4" fmla="*/ 0 w 21600"/>
                <a:gd name="connsiteY4" fmla="*/ 0 h 292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600" h="29260">
                  <a:moveTo>
                    <a:pt x="0" y="0"/>
                  </a:moveTo>
                  <a:lnTo>
                    <a:pt x="21600" y="0"/>
                  </a:lnTo>
                  <a:lnTo>
                    <a:pt x="21600" y="17322"/>
                  </a:lnTo>
                  <a:cubicBezTo>
                    <a:pt x="5785" y="13467"/>
                    <a:pt x="5629" y="43789"/>
                    <a:pt x="0" y="20172"/>
                  </a:cubicBezTo>
                  <a:lnTo>
                    <a:pt x="0" y="0"/>
                  </a:lnTo>
                  <a:close/>
                </a:path>
              </a:pathLst>
            </a:cu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8709" y="1202048"/>
            <a:ext cx="11203745" cy="532441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Title 1"/>
          <p:cNvSpPr txBox="1">
            <a:spLocks/>
          </p:cNvSpPr>
          <p:nvPr userDrawn="1"/>
        </p:nvSpPr>
        <p:spPr>
          <a:xfrm>
            <a:off x="0" y="6665843"/>
            <a:ext cx="12192000" cy="19215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600" b="1" kern="1200">
                <a:solidFill>
                  <a:schemeClr val="tx1"/>
                </a:solidFill>
                <a:latin typeface="Arial Black" panose="020B0A04020102020204" pitchFamily="34" charset="0"/>
                <a:ea typeface="+mj-ea"/>
                <a:cs typeface="+mj-cs"/>
              </a:defRPr>
            </a:lvl1pPr>
          </a:lstStyle>
          <a:p>
            <a:r>
              <a:rPr lang="en-US" sz="1200" dirty="0" err="1" smtClean="0"/>
              <a:t>Universitas</a:t>
            </a:r>
            <a:r>
              <a:rPr lang="en-US" sz="1200" dirty="0" smtClean="0"/>
              <a:t> Budi </a:t>
            </a:r>
            <a:r>
              <a:rPr lang="en-US" sz="1200" dirty="0" err="1" smtClean="0"/>
              <a:t>Luhur</a:t>
            </a:r>
            <a:r>
              <a:rPr lang="en-US" sz="1200" dirty="0" smtClean="0"/>
              <a:t>, </a:t>
            </a:r>
            <a:r>
              <a:rPr lang="en-US" sz="1200" dirty="0" err="1" smtClean="0"/>
              <a:t>Fakultas</a:t>
            </a:r>
            <a:r>
              <a:rPr lang="en-US" sz="1200" dirty="0" smtClean="0"/>
              <a:t> </a:t>
            </a:r>
            <a:r>
              <a:rPr lang="en-US" sz="1200" dirty="0" err="1" smtClean="0"/>
              <a:t>Teknologi</a:t>
            </a:r>
            <a:r>
              <a:rPr lang="en-US" sz="1200" dirty="0" smtClean="0"/>
              <a:t> </a:t>
            </a:r>
            <a:r>
              <a:rPr lang="en-US" sz="1200" dirty="0" err="1" smtClean="0"/>
              <a:t>Informasi</a:t>
            </a:r>
            <a:endParaRPr lang="en-US" sz="1200" dirty="0"/>
          </a:p>
        </p:txBody>
      </p:sp>
      <p:sp>
        <p:nvSpPr>
          <p:cNvPr id="17" name="Rectangle 16"/>
          <p:cNvSpPr/>
          <p:nvPr userDrawn="1"/>
        </p:nvSpPr>
        <p:spPr>
          <a:xfrm>
            <a:off x="11559624" y="6539525"/>
            <a:ext cx="574766" cy="289259"/>
          </a:xfrm>
          <a:prstGeom prst="rect">
            <a:avLst/>
          </a:prstGeom>
          <a:ln>
            <a:solidFill>
              <a:schemeClr val="accent3">
                <a:lumMod val="60000"/>
                <a:lumOff val="40000"/>
              </a:schemeClr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fld id="{D32A1F08-9CDE-4067-9C73-94D228C27D17}" type="slidenum">
              <a:rPr lang="en-US" sz="1600" b="1" smtClean="0">
                <a:solidFill>
                  <a:schemeClr val="tx1"/>
                </a:solidFill>
              </a:rPr>
              <a:t>‹#›</a:t>
            </a:fld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16" name="Title 1"/>
          <p:cNvSpPr txBox="1">
            <a:spLocks/>
          </p:cNvSpPr>
          <p:nvPr userDrawn="1"/>
        </p:nvSpPr>
        <p:spPr>
          <a:xfrm>
            <a:off x="11559624" y="6467697"/>
            <a:ext cx="574766" cy="34802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600" b="1" kern="1200">
                <a:solidFill>
                  <a:schemeClr val="tx1"/>
                </a:solidFill>
                <a:latin typeface="Arial Black" panose="020B0A04020102020204" pitchFamily="34" charset="0"/>
                <a:ea typeface="+mj-ea"/>
                <a:cs typeface="+mj-cs"/>
              </a:defRPr>
            </a:lvl1pPr>
          </a:lstStyle>
          <a:p>
            <a:pPr algn="r"/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5476812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396438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njutan Ma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 userDrawn="1"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4" name="Rectangle 3"/>
            <p:cNvSpPr/>
            <p:nvPr/>
          </p:nvSpPr>
          <p:spPr>
            <a:xfrm>
              <a:off x="0" y="38903"/>
              <a:ext cx="12192000" cy="681909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Flowchart: Document 8"/>
            <p:cNvSpPr/>
            <p:nvPr userDrawn="1"/>
          </p:nvSpPr>
          <p:spPr>
            <a:xfrm flipH="1" flipV="1">
              <a:off x="0" y="113924"/>
              <a:ext cx="12192000" cy="122568"/>
            </a:xfrm>
            <a:custGeom>
              <a:avLst/>
              <a:gdLst>
                <a:gd name="connsiteX0" fmla="*/ 0 w 21600"/>
                <a:gd name="connsiteY0" fmla="*/ 0 h 21600"/>
                <a:gd name="connsiteX1" fmla="*/ 21600 w 21600"/>
                <a:gd name="connsiteY1" fmla="*/ 0 h 21600"/>
                <a:gd name="connsiteX2" fmla="*/ 21600 w 21600"/>
                <a:gd name="connsiteY2" fmla="*/ 17322 h 21600"/>
                <a:gd name="connsiteX3" fmla="*/ 0 w 21600"/>
                <a:gd name="connsiteY3" fmla="*/ 20172 h 21600"/>
                <a:gd name="connsiteX4" fmla="*/ 0 w 21600"/>
                <a:gd name="connsiteY4" fmla="*/ 0 h 21600"/>
                <a:gd name="connsiteX0" fmla="*/ 0 w 21600"/>
                <a:gd name="connsiteY0" fmla="*/ 0 h 28093"/>
                <a:gd name="connsiteX1" fmla="*/ 21600 w 21600"/>
                <a:gd name="connsiteY1" fmla="*/ 0 h 28093"/>
                <a:gd name="connsiteX2" fmla="*/ 21600 w 21600"/>
                <a:gd name="connsiteY2" fmla="*/ 17322 h 28093"/>
                <a:gd name="connsiteX3" fmla="*/ 0 w 21600"/>
                <a:gd name="connsiteY3" fmla="*/ 20172 h 28093"/>
                <a:gd name="connsiteX4" fmla="*/ 0 w 21600"/>
                <a:gd name="connsiteY4" fmla="*/ 0 h 28093"/>
                <a:gd name="connsiteX0" fmla="*/ 0 w 21600"/>
                <a:gd name="connsiteY0" fmla="*/ 0 h 26252"/>
                <a:gd name="connsiteX1" fmla="*/ 21600 w 21600"/>
                <a:gd name="connsiteY1" fmla="*/ 0 h 26252"/>
                <a:gd name="connsiteX2" fmla="*/ 21600 w 21600"/>
                <a:gd name="connsiteY2" fmla="*/ 17322 h 26252"/>
                <a:gd name="connsiteX3" fmla="*/ 0 w 21600"/>
                <a:gd name="connsiteY3" fmla="*/ 20172 h 26252"/>
                <a:gd name="connsiteX4" fmla="*/ 0 w 21600"/>
                <a:gd name="connsiteY4" fmla="*/ 0 h 26252"/>
                <a:gd name="connsiteX0" fmla="*/ 0 w 21600"/>
                <a:gd name="connsiteY0" fmla="*/ 0 h 22008"/>
                <a:gd name="connsiteX1" fmla="*/ 21600 w 21600"/>
                <a:gd name="connsiteY1" fmla="*/ 0 h 22008"/>
                <a:gd name="connsiteX2" fmla="*/ 21600 w 21600"/>
                <a:gd name="connsiteY2" fmla="*/ 17322 h 22008"/>
                <a:gd name="connsiteX3" fmla="*/ 0 w 21600"/>
                <a:gd name="connsiteY3" fmla="*/ 20172 h 22008"/>
                <a:gd name="connsiteX4" fmla="*/ 0 w 21600"/>
                <a:gd name="connsiteY4" fmla="*/ 0 h 22008"/>
                <a:gd name="connsiteX0" fmla="*/ 0 w 21600"/>
                <a:gd name="connsiteY0" fmla="*/ 0 h 25088"/>
                <a:gd name="connsiteX1" fmla="*/ 21600 w 21600"/>
                <a:gd name="connsiteY1" fmla="*/ 0 h 25088"/>
                <a:gd name="connsiteX2" fmla="*/ 21600 w 21600"/>
                <a:gd name="connsiteY2" fmla="*/ 17322 h 25088"/>
                <a:gd name="connsiteX3" fmla="*/ 0 w 21600"/>
                <a:gd name="connsiteY3" fmla="*/ 20172 h 25088"/>
                <a:gd name="connsiteX4" fmla="*/ 0 w 21600"/>
                <a:gd name="connsiteY4" fmla="*/ 0 h 25088"/>
                <a:gd name="connsiteX0" fmla="*/ 0 w 21600"/>
                <a:gd name="connsiteY0" fmla="*/ 0 h 20590"/>
                <a:gd name="connsiteX1" fmla="*/ 21600 w 21600"/>
                <a:gd name="connsiteY1" fmla="*/ 0 h 20590"/>
                <a:gd name="connsiteX2" fmla="*/ 21600 w 21600"/>
                <a:gd name="connsiteY2" fmla="*/ 17322 h 20590"/>
                <a:gd name="connsiteX3" fmla="*/ 0 w 21600"/>
                <a:gd name="connsiteY3" fmla="*/ 20172 h 20590"/>
                <a:gd name="connsiteX4" fmla="*/ 0 w 21600"/>
                <a:gd name="connsiteY4" fmla="*/ 0 h 20590"/>
                <a:gd name="connsiteX0" fmla="*/ 0 w 21600"/>
                <a:gd name="connsiteY0" fmla="*/ 0 h 22579"/>
                <a:gd name="connsiteX1" fmla="*/ 21600 w 21600"/>
                <a:gd name="connsiteY1" fmla="*/ 0 h 22579"/>
                <a:gd name="connsiteX2" fmla="*/ 21600 w 21600"/>
                <a:gd name="connsiteY2" fmla="*/ 17322 h 22579"/>
                <a:gd name="connsiteX3" fmla="*/ 0 w 21600"/>
                <a:gd name="connsiteY3" fmla="*/ 20172 h 22579"/>
                <a:gd name="connsiteX4" fmla="*/ 0 w 21600"/>
                <a:gd name="connsiteY4" fmla="*/ 0 h 22579"/>
                <a:gd name="connsiteX0" fmla="*/ 0 w 21600"/>
                <a:gd name="connsiteY0" fmla="*/ 0 h 23942"/>
                <a:gd name="connsiteX1" fmla="*/ 21600 w 21600"/>
                <a:gd name="connsiteY1" fmla="*/ 0 h 23942"/>
                <a:gd name="connsiteX2" fmla="*/ 21600 w 21600"/>
                <a:gd name="connsiteY2" fmla="*/ 17322 h 23942"/>
                <a:gd name="connsiteX3" fmla="*/ 0 w 21600"/>
                <a:gd name="connsiteY3" fmla="*/ 20172 h 23942"/>
                <a:gd name="connsiteX4" fmla="*/ 0 w 21600"/>
                <a:gd name="connsiteY4" fmla="*/ 0 h 23942"/>
                <a:gd name="connsiteX0" fmla="*/ 0 w 21600"/>
                <a:gd name="connsiteY0" fmla="*/ 0 h 27516"/>
                <a:gd name="connsiteX1" fmla="*/ 21600 w 21600"/>
                <a:gd name="connsiteY1" fmla="*/ 0 h 27516"/>
                <a:gd name="connsiteX2" fmla="*/ 21600 w 21600"/>
                <a:gd name="connsiteY2" fmla="*/ 17322 h 27516"/>
                <a:gd name="connsiteX3" fmla="*/ 0 w 21600"/>
                <a:gd name="connsiteY3" fmla="*/ 20172 h 27516"/>
                <a:gd name="connsiteX4" fmla="*/ 0 w 21600"/>
                <a:gd name="connsiteY4" fmla="*/ 0 h 27516"/>
                <a:gd name="connsiteX0" fmla="*/ 0 w 21600"/>
                <a:gd name="connsiteY0" fmla="*/ 0 h 29977"/>
                <a:gd name="connsiteX1" fmla="*/ 21600 w 21600"/>
                <a:gd name="connsiteY1" fmla="*/ 0 h 29977"/>
                <a:gd name="connsiteX2" fmla="*/ 21600 w 21600"/>
                <a:gd name="connsiteY2" fmla="*/ 17322 h 29977"/>
                <a:gd name="connsiteX3" fmla="*/ 0 w 21600"/>
                <a:gd name="connsiteY3" fmla="*/ 20172 h 29977"/>
                <a:gd name="connsiteX4" fmla="*/ 0 w 21600"/>
                <a:gd name="connsiteY4" fmla="*/ 0 h 29977"/>
                <a:gd name="connsiteX0" fmla="*/ 0 w 21600"/>
                <a:gd name="connsiteY0" fmla="*/ 0 h 29260"/>
                <a:gd name="connsiteX1" fmla="*/ 21600 w 21600"/>
                <a:gd name="connsiteY1" fmla="*/ 0 h 29260"/>
                <a:gd name="connsiteX2" fmla="*/ 21600 w 21600"/>
                <a:gd name="connsiteY2" fmla="*/ 17322 h 29260"/>
                <a:gd name="connsiteX3" fmla="*/ 0 w 21600"/>
                <a:gd name="connsiteY3" fmla="*/ 20172 h 29260"/>
                <a:gd name="connsiteX4" fmla="*/ 0 w 21600"/>
                <a:gd name="connsiteY4" fmla="*/ 0 h 29260"/>
                <a:gd name="connsiteX0" fmla="*/ 0 w 21600"/>
                <a:gd name="connsiteY0" fmla="*/ 0 h 31496"/>
                <a:gd name="connsiteX1" fmla="*/ 21600 w 21600"/>
                <a:gd name="connsiteY1" fmla="*/ 0 h 31496"/>
                <a:gd name="connsiteX2" fmla="*/ 21600 w 21600"/>
                <a:gd name="connsiteY2" fmla="*/ 26370 h 31496"/>
                <a:gd name="connsiteX3" fmla="*/ 0 w 21600"/>
                <a:gd name="connsiteY3" fmla="*/ 20172 h 31496"/>
                <a:gd name="connsiteX4" fmla="*/ 0 w 21600"/>
                <a:gd name="connsiteY4" fmla="*/ 0 h 31496"/>
                <a:gd name="connsiteX0" fmla="*/ 0 w 21600"/>
                <a:gd name="connsiteY0" fmla="*/ 0 h 26370"/>
                <a:gd name="connsiteX1" fmla="*/ 21600 w 21600"/>
                <a:gd name="connsiteY1" fmla="*/ 0 h 26370"/>
                <a:gd name="connsiteX2" fmla="*/ 21600 w 21600"/>
                <a:gd name="connsiteY2" fmla="*/ 26370 h 26370"/>
                <a:gd name="connsiteX3" fmla="*/ 0 w 21600"/>
                <a:gd name="connsiteY3" fmla="*/ 20172 h 26370"/>
                <a:gd name="connsiteX4" fmla="*/ 0 w 21600"/>
                <a:gd name="connsiteY4" fmla="*/ 0 h 26370"/>
                <a:gd name="connsiteX0" fmla="*/ 0 w 21600"/>
                <a:gd name="connsiteY0" fmla="*/ 0 h 21092"/>
                <a:gd name="connsiteX1" fmla="*/ 21600 w 21600"/>
                <a:gd name="connsiteY1" fmla="*/ 0 h 21092"/>
                <a:gd name="connsiteX2" fmla="*/ 21554 w 21600"/>
                <a:gd name="connsiteY2" fmla="*/ 21092 h 21092"/>
                <a:gd name="connsiteX3" fmla="*/ 0 w 21600"/>
                <a:gd name="connsiteY3" fmla="*/ 20172 h 21092"/>
                <a:gd name="connsiteX4" fmla="*/ 0 w 21600"/>
                <a:gd name="connsiteY4" fmla="*/ 0 h 21092"/>
                <a:gd name="connsiteX0" fmla="*/ 0 w 21600"/>
                <a:gd name="connsiteY0" fmla="*/ 0 h 21092"/>
                <a:gd name="connsiteX1" fmla="*/ 21600 w 21600"/>
                <a:gd name="connsiteY1" fmla="*/ 0 h 21092"/>
                <a:gd name="connsiteX2" fmla="*/ 21554 w 21600"/>
                <a:gd name="connsiteY2" fmla="*/ 21092 h 21092"/>
                <a:gd name="connsiteX3" fmla="*/ 0 w 21600"/>
                <a:gd name="connsiteY3" fmla="*/ 20172 h 21092"/>
                <a:gd name="connsiteX4" fmla="*/ 0 w 21600"/>
                <a:gd name="connsiteY4" fmla="*/ 0 h 21092"/>
                <a:gd name="connsiteX0" fmla="*/ 0 w 21600"/>
                <a:gd name="connsiteY0" fmla="*/ 0 h 21558"/>
                <a:gd name="connsiteX1" fmla="*/ 21600 w 21600"/>
                <a:gd name="connsiteY1" fmla="*/ 0 h 21558"/>
                <a:gd name="connsiteX2" fmla="*/ 21554 w 21600"/>
                <a:gd name="connsiteY2" fmla="*/ 21092 h 21558"/>
                <a:gd name="connsiteX3" fmla="*/ 0 w 21600"/>
                <a:gd name="connsiteY3" fmla="*/ 20172 h 21558"/>
                <a:gd name="connsiteX4" fmla="*/ 0 w 21600"/>
                <a:gd name="connsiteY4" fmla="*/ 0 h 215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600" h="21558">
                  <a:moveTo>
                    <a:pt x="0" y="0"/>
                  </a:moveTo>
                  <a:lnTo>
                    <a:pt x="21600" y="0"/>
                  </a:lnTo>
                  <a:cubicBezTo>
                    <a:pt x="21585" y="7031"/>
                    <a:pt x="21569" y="14061"/>
                    <a:pt x="21554" y="21092"/>
                  </a:cubicBezTo>
                  <a:cubicBezTo>
                    <a:pt x="13330" y="21007"/>
                    <a:pt x="6925" y="22676"/>
                    <a:pt x="0" y="20172"/>
                  </a:cubicBez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0" y="6663848"/>
              <a:ext cx="12192000" cy="194152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0" y="0"/>
              <a:ext cx="12192000" cy="100861"/>
            </a:xfrm>
            <a:prstGeom prst="rect">
              <a:avLst/>
            </a:prstGeom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Flowchart: Document 8"/>
            <p:cNvSpPr/>
            <p:nvPr/>
          </p:nvSpPr>
          <p:spPr>
            <a:xfrm flipH="1" flipV="1">
              <a:off x="0" y="39129"/>
              <a:ext cx="12192000" cy="145397"/>
            </a:xfrm>
            <a:custGeom>
              <a:avLst/>
              <a:gdLst>
                <a:gd name="connsiteX0" fmla="*/ 0 w 21600"/>
                <a:gd name="connsiteY0" fmla="*/ 0 h 21600"/>
                <a:gd name="connsiteX1" fmla="*/ 21600 w 21600"/>
                <a:gd name="connsiteY1" fmla="*/ 0 h 21600"/>
                <a:gd name="connsiteX2" fmla="*/ 21600 w 21600"/>
                <a:gd name="connsiteY2" fmla="*/ 17322 h 21600"/>
                <a:gd name="connsiteX3" fmla="*/ 0 w 21600"/>
                <a:gd name="connsiteY3" fmla="*/ 20172 h 21600"/>
                <a:gd name="connsiteX4" fmla="*/ 0 w 21600"/>
                <a:gd name="connsiteY4" fmla="*/ 0 h 21600"/>
                <a:gd name="connsiteX0" fmla="*/ 0 w 21600"/>
                <a:gd name="connsiteY0" fmla="*/ 0 h 28093"/>
                <a:gd name="connsiteX1" fmla="*/ 21600 w 21600"/>
                <a:gd name="connsiteY1" fmla="*/ 0 h 28093"/>
                <a:gd name="connsiteX2" fmla="*/ 21600 w 21600"/>
                <a:gd name="connsiteY2" fmla="*/ 17322 h 28093"/>
                <a:gd name="connsiteX3" fmla="*/ 0 w 21600"/>
                <a:gd name="connsiteY3" fmla="*/ 20172 h 28093"/>
                <a:gd name="connsiteX4" fmla="*/ 0 w 21600"/>
                <a:gd name="connsiteY4" fmla="*/ 0 h 28093"/>
                <a:gd name="connsiteX0" fmla="*/ 0 w 21600"/>
                <a:gd name="connsiteY0" fmla="*/ 0 h 26252"/>
                <a:gd name="connsiteX1" fmla="*/ 21600 w 21600"/>
                <a:gd name="connsiteY1" fmla="*/ 0 h 26252"/>
                <a:gd name="connsiteX2" fmla="*/ 21600 w 21600"/>
                <a:gd name="connsiteY2" fmla="*/ 17322 h 26252"/>
                <a:gd name="connsiteX3" fmla="*/ 0 w 21600"/>
                <a:gd name="connsiteY3" fmla="*/ 20172 h 26252"/>
                <a:gd name="connsiteX4" fmla="*/ 0 w 21600"/>
                <a:gd name="connsiteY4" fmla="*/ 0 h 26252"/>
                <a:gd name="connsiteX0" fmla="*/ 0 w 21600"/>
                <a:gd name="connsiteY0" fmla="*/ 0 h 22008"/>
                <a:gd name="connsiteX1" fmla="*/ 21600 w 21600"/>
                <a:gd name="connsiteY1" fmla="*/ 0 h 22008"/>
                <a:gd name="connsiteX2" fmla="*/ 21600 w 21600"/>
                <a:gd name="connsiteY2" fmla="*/ 17322 h 22008"/>
                <a:gd name="connsiteX3" fmla="*/ 0 w 21600"/>
                <a:gd name="connsiteY3" fmla="*/ 20172 h 22008"/>
                <a:gd name="connsiteX4" fmla="*/ 0 w 21600"/>
                <a:gd name="connsiteY4" fmla="*/ 0 h 22008"/>
                <a:gd name="connsiteX0" fmla="*/ 0 w 21600"/>
                <a:gd name="connsiteY0" fmla="*/ 0 h 25088"/>
                <a:gd name="connsiteX1" fmla="*/ 21600 w 21600"/>
                <a:gd name="connsiteY1" fmla="*/ 0 h 25088"/>
                <a:gd name="connsiteX2" fmla="*/ 21600 w 21600"/>
                <a:gd name="connsiteY2" fmla="*/ 17322 h 25088"/>
                <a:gd name="connsiteX3" fmla="*/ 0 w 21600"/>
                <a:gd name="connsiteY3" fmla="*/ 20172 h 25088"/>
                <a:gd name="connsiteX4" fmla="*/ 0 w 21600"/>
                <a:gd name="connsiteY4" fmla="*/ 0 h 25088"/>
                <a:gd name="connsiteX0" fmla="*/ 0 w 21600"/>
                <a:gd name="connsiteY0" fmla="*/ 0 h 20590"/>
                <a:gd name="connsiteX1" fmla="*/ 21600 w 21600"/>
                <a:gd name="connsiteY1" fmla="*/ 0 h 20590"/>
                <a:gd name="connsiteX2" fmla="*/ 21600 w 21600"/>
                <a:gd name="connsiteY2" fmla="*/ 17322 h 20590"/>
                <a:gd name="connsiteX3" fmla="*/ 0 w 21600"/>
                <a:gd name="connsiteY3" fmla="*/ 20172 h 20590"/>
                <a:gd name="connsiteX4" fmla="*/ 0 w 21600"/>
                <a:gd name="connsiteY4" fmla="*/ 0 h 20590"/>
                <a:gd name="connsiteX0" fmla="*/ 0 w 21600"/>
                <a:gd name="connsiteY0" fmla="*/ 0 h 22579"/>
                <a:gd name="connsiteX1" fmla="*/ 21600 w 21600"/>
                <a:gd name="connsiteY1" fmla="*/ 0 h 22579"/>
                <a:gd name="connsiteX2" fmla="*/ 21600 w 21600"/>
                <a:gd name="connsiteY2" fmla="*/ 17322 h 22579"/>
                <a:gd name="connsiteX3" fmla="*/ 0 w 21600"/>
                <a:gd name="connsiteY3" fmla="*/ 20172 h 22579"/>
                <a:gd name="connsiteX4" fmla="*/ 0 w 21600"/>
                <a:gd name="connsiteY4" fmla="*/ 0 h 22579"/>
                <a:gd name="connsiteX0" fmla="*/ 0 w 21600"/>
                <a:gd name="connsiteY0" fmla="*/ 0 h 23942"/>
                <a:gd name="connsiteX1" fmla="*/ 21600 w 21600"/>
                <a:gd name="connsiteY1" fmla="*/ 0 h 23942"/>
                <a:gd name="connsiteX2" fmla="*/ 21600 w 21600"/>
                <a:gd name="connsiteY2" fmla="*/ 17322 h 23942"/>
                <a:gd name="connsiteX3" fmla="*/ 0 w 21600"/>
                <a:gd name="connsiteY3" fmla="*/ 20172 h 23942"/>
                <a:gd name="connsiteX4" fmla="*/ 0 w 21600"/>
                <a:gd name="connsiteY4" fmla="*/ 0 h 23942"/>
                <a:gd name="connsiteX0" fmla="*/ 0 w 21600"/>
                <a:gd name="connsiteY0" fmla="*/ 0 h 27516"/>
                <a:gd name="connsiteX1" fmla="*/ 21600 w 21600"/>
                <a:gd name="connsiteY1" fmla="*/ 0 h 27516"/>
                <a:gd name="connsiteX2" fmla="*/ 21600 w 21600"/>
                <a:gd name="connsiteY2" fmla="*/ 17322 h 27516"/>
                <a:gd name="connsiteX3" fmla="*/ 0 w 21600"/>
                <a:gd name="connsiteY3" fmla="*/ 20172 h 27516"/>
                <a:gd name="connsiteX4" fmla="*/ 0 w 21600"/>
                <a:gd name="connsiteY4" fmla="*/ 0 h 27516"/>
                <a:gd name="connsiteX0" fmla="*/ 0 w 21600"/>
                <a:gd name="connsiteY0" fmla="*/ 0 h 29977"/>
                <a:gd name="connsiteX1" fmla="*/ 21600 w 21600"/>
                <a:gd name="connsiteY1" fmla="*/ 0 h 29977"/>
                <a:gd name="connsiteX2" fmla="*/ 21600 w 21600"/>
                <a:gd name="connsiteY2" fmla="*/ 17322 h 29977"/>
                <a:gd name="connsiteX3" fmla="*/ 0 w 21600"/>
                <a:gd name="connsiteY3" fmla="*/ 20172 h 29977"/>
                <a:gd name="connsiteX4" fmla="*/ 0 w 21600"/>
                <a:gd name="connsiteY4" fmla="*/ 0 h 29977"/>
                <a:gd name="connsiteX0" fmla="*/ 0 w 21600"/>
                <a:gd name="connsiteY0" fmla="*/ 0 h 29260"/>
                <a:gd name="connsiteX1" fmla="*/ 21600 w 21600"/>
                <a:gd name="connsiteY1" fmla="*/ 0 h 29260"/>
                <a:gd name="connsiteX2" fmla="*/ 21600 w 21600"/>
                <a:gd name="connsiteY2" fmla="*/ 17322 h 29260"/>
                <a:gd name="connsiteX3" fmla="*/ 0 w 21600"/>
                <a:gd name="connsiteY3" fmla="*/ 20172 h 29260"/>
                <a:gd name="connsiteX4" fmla="*/ 0 w 21600"/>
                <a:gd name="connsiteY4" fmla="*/ 0 h 29260"/>
                <a:gd name="connsiteX0" fmla="*/ 0 w 21600"/>
                <a:gd name="connsiteY0" fmla="*/ 0 h 20175"/>
                <a:gd name="connsiteX1" fmla="*/ 21600 w 21600"/>
                <a:gd name="connsiteY1" fmla="*/ 0 h 20175"/>
                <a:gd name="connsiteX2" fmla="*/ 21600 w 21600"/>
                <a:gd name="connsiteY2" fmla="*/ 17322 h 20175"/>
                <a:gd name="connsiteX3" fmla="*/ 0 w 21600"/>
                <a:gd name="connsiteY3" fmla="*/ 20172 h 20175"/>
                <a:gd name="connsiteX4" fmla="*/ 0 w 21600"/>
                <a:gd name="connsiteY4" fmla="*/ 0 h 20175"/>
                <a:gd name="connsiteX0" fmla="*/ 0 w 21600"/>
                <a:gd name="connsiteY0" fmla="*/ 0 h 20179"/>
                <a:gd name="connsiteX1" fmla="*/ 21600 w 21600"/>
                <a:gd name="connsiteY1" fmla="*/ 0 h 20179"/>
                <a:gd name="connsiteX2" fmla="*/ 21600 w 21600"/>
                <a:gd name="connsiteY2" fmla="*/ 17322 h 20179"/>
                <a:gd name="connsiteX3" fmla="*/ 0 w 21600"/>
                <a:gd name="connsiteY3" fmla="*/ 20172 h 20179"/>
                <a:gd name="connsiteX4" fmla="*/ 0 w 21600"/>
                <a:gd name="connsiteY4" fmla="*/ 0 h 20179"/>
                <a:gd name="connsiteX0" fmla="*/ 0 w 21600"/>
                <a:gd name="connsiteY0" fmla="*/ 0 h 20172"/>
                <a:gd name="connsiteX1" fmla="*/ 21600 w 21600"/>
                <a:gd name="connsiteY1" fmla="*/ 0 h 20172"/>
                <a:gd name="connsiteX2" fmla="*/ 21600 w 21600"/>
                <a:gd name="connsiteY2" fmla="*/ 17322 h 20172"/>
                <a:gd name="connsiteX3" fmla="*/ 0 w 21600"/>
                <a:gd name="connsiteY3" fmla="*/ 20172 h 20172"/>
                <a:gd name="connsiteX4" fmla="*/ 0 w 21600"/>
                <a:gd name="connsiteY4" fmla="*/ 0 h 20172"/>
                <a:gd name="connsiteX0" fmla="*/ 0 w 21600"/>
                <a:gd name="connsiteY0" fmla="*/ 0 h 20172"/>
                <a:gd name="connsiteX1" fmla="*/ 21600 w 21600"/>
                <a:gd name="connsiteY1" fmla="*/ 0 h 20172"/>
                <a:gd name="connsiteX2" fmla="*/ 21600 w 21600"/>
                <a:gd name="connsiteY2" fmla="*/ 17322 h 20172"/>
                <a:gd name="connsiteX3" fmla="*/ 0 w 21600"/>
                <a:gd name="connsiteY3" fmla="*/ 20172 h 20172"/>
                <a:gd name="connsiteX4" fmla="*/ 0 w 21600"/>
                <a:gd name="connsiteY4" fmla="*/ 0 h 201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600" h="20172">
                  <a:moveTo>
                    <a:pt x="0" y="0"/>
                  </a:moveTo>
                  <a:lnTo>
                    <a:pt x="21600" y="0"/>
                  </a:lnTo>
                  <a:lnTo>
                    <a:pt x="21600" y="17322"/>
                  </a:lnTo>
                  <a:cubicBezTo>
                    <a:pt x="9720" y="16981"/>
                    <a:pt x="9124" y="18018"/>
                    <a:pt x="0" y="20172"/>
                  </a:cubicBezTo>
                  <a:lnTo>
                    <a:pt x="0" y="0"/>
                  </a:lnTo>
                  <a:close/>
                </a:path>
              </a:pathLst>
            </a:cu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9" name="Title 1"/>
          <p:cNvSpPr txBox="1">
            <a:spLocks/>
          </p:cNvSpPr>
          <p:nvPr userDrawn="1"/>
        </p:nvSpPr>
        <p:spPr>
          <a:xfrm>
            <a:off x="0" y="6665843"/>
            <a:ext cx="12192000" cy="19215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600" b="1" kern="1200">
                <a:solidFill>
                  <a:schemeClr val="tx1"/>
                </a:solidFill>
                <a:latin typeface="Arial Black" panose="020B0A04020102020204" pitchFamily="34" charset="0"/>
                <a:ea typeface="+mj-ea"/>
                <a:cs typeface="+mj-cs"/>
              </a:defRPr>
            </a:lvl1pPr>
          </a:lstStyle>
          <a:p>
            <a:r>
              <a:rPr lang="en-US" sz="1200" dirty="0" err="1" smtClean="0"/>
              <a:t>Universitas</a:t>
            </a:r>
            <a:r>
              <a:rPr lang="en-US" sz="1200" dirty="0" smtClean="0"/>
              <a:t> Budi </a:t>
            </a:r>
            <a:r>
              <a:rPr lang="en-US" sz="1200" dirty="0" err="1" smtClean="0"/>
              <a:t>Luhur</a:t>
            </a:r>
            <a:r>
              <a:rPr lang="en-US" sz="1200" dirty="0" smtClean="0"/>
              <a:t>, </a:t>
            </a:r>
            <a:r>
              <a:rPr lang="en-US" sz="1200" dirty="0" err="1" smtClean="0"/>
              <a:t>Fakultas</a:t>
            </a:r>
            <a:r>
              <a:rPr lang="en-US" sz="1200" dirty="0" smtClean="0"/>
              <a:t> </a:t>
            </a:r>
            <a:r>
              <a:rPr lang="en-US" sz="1200" dirty="0" err="1" smtClean="0"/>
              <a:t>Teknologi</a:t>
            </a:r>
            <a:r>
              <a:rPr lang="en-US" sz="1200" dirty="0" smtClean="0"/>
              <a:t> </a:t>
            </a:r>
            <a:r>
              <a:rPr lang="en-US" sz="1200" dirty="0" err="1" smtClean="0"/>
              <a:t>Informasi</a:t>
            </a:r>
            <a:endParaRPr lang="en-US" sz="1200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11559624" y="6539525"/>
            <a:ext cx="574766" cy="289259"/>
          </a:xfrm>
          <a:prstGeom prst="rect">
            <a:avLst/>
          </a:prstGeom>
          <a:ln>
            <a:solidFill>
              <a:schemeClr val="accent3">
                <a:lumMod val="60000"/>
                <a:lumOff val="40000"/>
              </a:schemeClr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fld id="{D32A1F08-9CDE-4067-9C73-94D228C27D17}" type="slidenum">
              <a:rPr lang="en-US" sz="1600" b="1" smtClean="0">
                <a:solidFill>
                  <a:schemeClr val="tx1"/>
                </a:solidFill>
              </a:rPr>
              <a:t>‹#›</a:t>
            </a:fld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 userDrawn="1"/>
        </p:nvSpPr>
        <p:spPr>
          <a:xfrm>
            <a:off x="11559624" y="6467697"/>
            <a:ext cx="574766" cy="34802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600" b="1" kern="1200">
                <a:solidFill>
                  <a:schemeClr val="tx1"/>
                </a:solidFill>
                <a:latin typeface="Arial Black" panose="020B0A04020102020204" pitchFamily="34" charset="0"/>
                <a:ea typeface="+mj-ea"/>
                <a:cs typeface="+mj-cs"/>
              </a:defRPr>
            </a:lvl1pPr>
          </a:lstStyle>
          <a:p>
            <a:pPr algn="r"/>
            <a:endParaRPr lang="en-US" sz="1200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158932" y="487340"/>
            <a:ext cx="11754394" cy="623004"/>
          </a:xfrm>
          <a:prstGeom prst="rect">
            <a:avLst/>
          </a:prstGeom>
        </p:spPr>
        <p:txBody>
          <a:bodyPr/>
          <a:lstStyle>
            <a:lvl1pPr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0"/>
          </p:nvPr>
        </p:nvSpPr>
        <p:spPr>
          <a:xfrm>
            <a:off x="158932" y="1361193"/>
            <a:ext cx="11754394" cy="5106504"/>
          </a:xfrm>
          <a:prstGeom prst="rect">
            <a:avLst/>
          </a:prstGeo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54610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 userDrawn="1"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38903"/>
              <a:ext cx="12192000" cy="681909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lowchart: Document 8"/>
            <p:cNvSpPr/>
            <p:nvPr/>
          </p:nvSpPr>
          <p:spPr>
            <a:xfrm flipH="1">
              <a:off x="0" y="13177"/>
              <a:ext cx="12192000" cy="1018759"/>
            </a:xfrm>
            <a:custGeom>
              <a:avLst/>
              <a:gdLst>
                <a:gd name="connsiteX0" fmla="*/ 0 w 21600"/>
                <a:gd name="connsiteY0" fmla="*/ 0 h 21600"/>
                <a:gd name="connsiteX1" fmla="*/ 21600 w 21600"/>
                <a:gd name="connsiteY1" fmla="*/ 0 h 21600"/>
                <a:gd name="connsiteX2" fmla="*/ 21600 w 21600"/>
                <a:gd name="connsiteY2" fmla="*/ 17322 h 21600"/>
                <a:gd name="connsiteX3" fmla="*/ 0 w 21600"/>
                <a:gd name="connsiteY3" fmla="*/ 20172 h 21600"/>
                <a:gd name="connsiteX4" fmla="*/ 0 w 21600"/>
                <a:gd name="connsiteY4" fmla="*/ 0 h 21600"/>
                <a:gd name="connsiteX0" fmla="*/ 0 w 21600"/>
                <a:gd name="connsiteY0" fmla="*/ 0 h 28093"/>
                <a:gd name="connsiteX1" fmla="*/ 21600 w 21600"/>
                <a:gd name="connsiteY1" fmla="*/ 0 h 28093"/>
                <a:gd name="connsiteX2" fmla="*/ 21600 w 21600"/>
                <a:gd name="connsiteY2" fmla="*/ 17322 h 28093"/>
                <a:gd name="connsiteX3" fmla="*/ 0 w 21600"/>
                <a:gd name="connsiteY3" fmla="*/ 20172 h 28093"/>
                <a:gd name="connsiteX4" fmla="*/ 0 w 21600"/>
                <a:gd name="connsiteY4" fmla="*/ 0 h 28093"/>
                <a:gd name="connsiteX0" fmla="*/ 0 w 21600"/>
                <a:gd name="connsiteY0" fmla="*/ 0 h 26252"/>
                <a:gd name="connsiteX1" fmla="*/ 21600 w 21600"/>
                <a:gd name="connsiteY1" fmla="*/ 0 h 26252"/>
                <a:gd name="connsiteX2" fmla="*/ 21600 w 21600"/>
                <a:gd name="connsiteY2" fmla="*/ 17322 h 26252"/>
                <a:gd name="connsiteX3" fmla="*/ 0 w 21600"/>
                <a:gd name="connsiteY3" fmla="*/ 20172 h 26252"/>
                <a:gd name="connsiteX4" fmla="*/ 0 w 21600"/>
                <a:gd name="connsiteY4" fmla="*/ 0 h 26252"/>
                <a:gd name="connsiteX0" fmla="*/ 0 w 21600"/>
                <a:gd name="connsiteY0" fmla="*/ 0 h 22008"/>
                <a:gd name="connsiteX1" fmla="*/ 21600 w 21600"/>
                <a:gd name="connsiteY1" fmla="*/ 0 h 22008"/>
                <a:gd name="connsiteX2" fmla="*/ 21600 w 21600"/>
                <a:gd name="connsiteY2" fmla="*/ 17322 h 22008"/>
                <a:gd name="connsiteX3" fmla="*/ 0 w 21600"/>
                <a:gd name="connsiteY3" fmla="*/ 20172 h 22008"/>
                <a:gd name="connsiteX4" fmla="*/ 0 w 21600"/>
                <a:gd name="connsiteY4" fmla="*/ 0 h 22008"/>
                <a:gd name="connsiteX0" fmla="*/ 0 w 21600"/>
                <a:gd name="connsiteY0" fmla="*/ 0 h 25088"/>
                <a:gd name="connsiteX1" fmla="*/ 21600 w 21600"/>
                <a:gd name="connsiteY1" fmla="*/ 0 h 25088"/>
                <a:gd name="connsiteX2" fmla="*/ 21600 w 21600"/>
                <a:gd name="connsiteY2" fmla="*/ 17322 h 25088"/>
                <a:gd name="connsiteX3" fmla="*/ 0 w 21600"/>
                <a:gd name="connsiteY3" fmla="*/ 20172 h 25088"/>
                <a:gd name="connsiteX4" fmla="*/ 0 w 21600"/>
                <a:gd name="connsiteY4" fmla="*/ 0 h 25088"/>
                <a:gd name="connsiteX0" fmla="*/ 0 w 21600"/>
                <a:gd name="connsiteY0" fmla="*/ 0 h 20590"/>
                <a:gd name="connsiteX1" fmla="*/ 21600 w 21600"/>
                <a:gd name="connsiteY1" fmla="*/ 0 h 20590"/>
                <a:gd name="connsiteX2" fmla="*/ 21600 w 21600"/>
                <a:gd name="connsiteY2" fmla="*/ 17322 h 20590"/>
                <a:gd name="connsiteX3" fmla="*/ 0 w 21600"/>
                <a:gd name="connsiteY3" fmla="*/ 20172 h 20590"/>
                <a:gd name="connsiteX4" fmla="*/ 0 w 21600"/>
                <a:gd name="connsiteY4" fmla="*/ 0 h 20590"/>
                <a:gd name="connsiteX0" fmla="*/ 0 w 21600"/>
                <a:gd name="connsiteY0" fmla="*/ 0 h 22579"/>
                <a:gd name="connsiteX1" fmla="*/ 21600 w 21600"/>
                <a:gd name="connsiteY1" fmla="*/ 0 h 22579"/>
                <a:gd name="connsiteX2" fmla="*/ 21600 w 21600"/>
                <a:gd name="connsiteY2" fmla="*/ 17322 h 22579"/>
                <a:gd name="connsiteX3" fmla="*/ 0 w 21600"/>
                <a:gd name="connsiteY3" fmla="*/ 20172 h 22579"/>
                <a:gd name="connsiteX4" fmla="*/ 0 w 21600"/>
                <a:gd name="connsiteY4" fmla="*/ 0 h 22579"/>
                <a:gd name="connsiteX0" fmla="*/ 0 w 21600"/>
                <a:gd name="connsiteY0" fmla="*/ 0 h 23942"/>
                <a:gd name="connsiteX1" fmla="*/ 21600 w 21600"/>
                <a:gd name="connsiteY1" fmla="*/ 0 h 23942"/>
                <a:gd name="connsiteX2" fmla="*/ 21600 w 21600"/>
                <a:gd name="connsiteY2" fmla="*/ 17322 h 23942"/>
                <a:gd name="connsiteX3" fmla="*/ 0 w 21600"/>
                <a:gd name="connsiteY3" fmla="*/ 20172 h 23942"/>
                <a:gd name="connsiteX4" fmla="*/ 0 w 21600"/>
                <a:gd name="connsiteY4" fmla="*/ 0 h 23942"/>
                <a:gd name="connsiteX0" fmla="*/ 0 w 21600"/>
                <a:gd name="connsiteY0" fmla="*/ 0 h 27516"/>
                <a:gd name="connsiteX1" fmla="*/ 21600 w 21600"/>
                <a:gd name="connsiteY1" fmla="*/ 0 h 27516"/>
                <a:gd name="connsiteX2" fmla="*/ 21600 w 21600"/>
                <a:gd name="connsiteY2" fmla="*/ 17322 h 27516"/>
                <a:gd name="connsiteX3" fmla="*/ 0 w 21600"/>
                <a:gd name="connsiteY3" fmla="*/ 20172 h 27516"/>
                <a:gd name="connsiteX4" fmla="*/ 0 w 21600"/>
                <a:gd name="connsiteY4" fmla="*/ 0 h 27516"/>
                <a:gd name="connsiteX0" fmla="*/ 0 w 21600"/>
                <a:gd name="connsiteY0" fmla="*/ 0 h 29977"/>
                <a:gd name="connsiteX1" fmla="*/ 21600 w 21600"/>
                <a:gd name="connsiteY1" fmla="*/ 0 h 29977"/>
                <a:gd name="connsiteX2" fmla="*/ 21600 w 21600"/>
                <a:gd name="connsiteY2" fmla="*/ 17322 h 29977"/>
                <a:gd name="connsiteX3" fmla="*/ 0 w 21600"/>
                <a:gd name="connsiteY3" fmla="*/ 20172 h 29977"/>
                <a:gd name="connsiteX4" fmla="*/ 0 w 21600"/>
                <a:gd name="connsiteY4" fmla="*/ 0 h 29977"/>
                <a:gd name="connsiteX0" fmla="*/ 0 w 21600"/>
                <a:gd name="connsiteY0" fmla="*/ 0 h 29260"/>
                <a:gd name="connsiteX1" fmla="*/ 21600 w 21600"/>
                <a:gd name="connsiteY1" fmla="*/ 0 h 29260"/>
                <a:gd name="connsiteX2" fmla="*/ 21600 w 21600"/>
                <a:gd name="connsiteY2" fmla="*/ 17322 h 29260"/>
                <a:gd name="connsiteX3" fmla="*/ 0 w 21600"/>
                <a:gd name="connsiteY3" fmla="*/ 20172 h 29260"/>
                <a:gd name="connsiteX4" fmla="*/ 0 w 21600"/>
                <a:gd name="connsiteY4" fmla="*/ 0 h 292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600" h="29260">
                  <a:moveTo>
                    <a:pt x="0" y="0"/>
                  </a:moveTo>
                  <a:lnTo>
                    <a:pt x="21600" y="0"/>
                  </a:lnTo>
                  <a:lnTo>
                    <a:pt x="21600" y="17322"/>
                  </a:lnTo>
                  <a:cubicBezTo>
                    <a:pt x="5785" y="13467"/>
                    <a:pt x="5629" y="43789"/>
                    <a:pt x="0" y="20172"/>
                  </a:cubicBez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0" y="6663848"/>
              <a:ext cx="12192000" cy="194152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0" y="0"/>
              <a:ext cx="12192000" cy="100861"/>
            </a:xfrm>
            <a:prstGeom prst="rect">
              <a:avLst/>
            </a:prstGeom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Flowchart: Document 8"/>
            <p:cNvSpPr/>
            <p:nvPr/>
          </p:nvSpPr>
          <p:spPr>
            <a:xfrm flipH="1">
              <a:off x="0" y="38903"/>
              <a:ext cx="12192000" cy="855647"/>
            </a:xfrm>
            <a:custGeom>
              <a:avLst/>
              <a:gdLst>
                <a:gd name="connsiteX0" fmla="*/ 0 w 21600"/>
                <a:gd name="connsiteY0" fmla="*/ 0 h 21600"/>
                <a:gd name="connsiteX1" fmla="*/ 21600 w 21600"/>
                <a:gd name="connsiteY1" fmla="*/ 0 h 21600"/>
                <a:gd name="connsiteX2" fmla="*/ 21600 w 21600"/>
                <a:gd name="connsiteY2" fmla="*/ 17322 h 21600"/>
                <a:gd name="connsiteX3" fmla="*/ 0 w 21600"/>
                <a:gd name="connsiteY3" fmla="*/ 20172 h 21600"/>
                <a:gd name="connsiteX4" fmla="*/ 0 w 21600"/>
                <a:gd name="connsiteY4" fmla="*/ 0 h 21600"/>
                <a:gd name="connsiteX0" fmla="*/ 0 w 21600"/>
                <a:gd name="connsiteY0" fmla="*/ 0 h 28093"/>
                <a:gd name="connsiteX1" fmla="*/ 21600 w 21600"/>
                <a:gd name="connsiteY1" fmla="*/ 0 h 28093"/>
                <a:gd name="connsiteX2" fmla="*/ 21600 w 21600"/>
                <a:gd name="connsiteY2" fmla="*/ 17322 h 28093"/>
                <a:gd name="connsiteX3" fmla="*/ 0 w 21600"/>
                <a:gd name="connsiteY3" fmla="*/ 20172 h 28093"/>
                <a:gd name="connsiteX4" fmla="*/ 0 w 21600"/>
                <a:gd name="connsiteY4" fmla="*/ 0 h 28093"/>
                <a:gd name="connsiteX0" fmla="*/ 0 w 21600"/>
                <a:gd name="connsiteY0" fmla="*/ 0 h 26252"/>
                <a:gd name="connsiteX1" fmla="*/ 21600 w 21600"/>
                <a:gd name="connsiteY1" fmla="*/ 0 h 26252"/>
                <a:gd name="connsiteX2" fmla="*/ 21600 w 21600"/>
                <a:gd name="connsiteY2" fmla="*/ 17322 h 26252"/>
                <a:gd name="connsiteX3" fmla="*/ 0 w 21600"/>
                <a:gd name="connsiteY3" fmla="*/ 20172 h 26252"/>
                <a:gd name="connsiteX4" fmla="*/ 0 w 21600"/>
                <a:gd name="connsiteY4" fmla="*/ 0 h 26252"/>
                <a:gd name="connsiteX0" fmla="*/ 0 w 21600"/>
                <a:gd name="connsiteY0" fmla="*/ 0 h 22008"/>
                <a:gd name="connsiteX1" fmla="*/ 21600 w 21600"/>
                <a:gd name="connsiteY1" fmla="*/ 0 h 22008"/>
                <a:gd name="connsiteX2" fmla="*/ 21600 w 21600"/>
                <a:gd name="connsiteY2" fmla="*/ 17322 h 22008"/>
                <a:gd name="connsiteX3" fmla="*/ 0 w 21600"/>
                <a:gd name="connsiteY3" fmla="*/ 20172 h 22008"/>
                <a:gd name="connsiteX4" fmla="*/ 0 w 21600"/>
                <a:gd name="connsiteY4" fmla="*/ 0 h 22008"/>
                <a:gd name="connsiteX0" fmla="*/ 0 w 21600"/>
                <a:gd name="connsiteY0" fmla="*/ 0 h 25088"/>
                <a:gd name="connsiteX1" fmla="*/ 21600 w 21600"/>
                <a:gd name="connsiteY1" fmla="*/ 0 h 25088"/>
                <a:gd name="connsiteX2" fmla="*/ 21600 w 21600"/>
                <a:gd name="connsiteY2" fmla="*/ 17322 h 25088"/>
                <a:gd name="connsiteX3" fmla="*/ 0 w 21600"/>
                <a:gd name="connsiteY3" fmla="*/ 20172 h 25088"/>
                <a:gd name="connsiteX4" fmla="*/ 0 w 21600"/>
                <a:gd name="connsiteY4" fmla="*/ 0 h 25088"/>
                <a:gd name="connsiteX0" fmla="*/ 0 w 21600"/>
                <a:gd name="connsiteY0" fmla="*/ 0 h 20590"/>
                <a:gd name="connsiteX1" fmla="*/ 21600 w 21600"/>
                <a:gd name="connsiteY1" fmla="*/ 0 h 20590"/>
                <a:gd name="connsiteX2" fmla="*/ 21600 w 21600"/>
                <a:gd name="connsiteY2" fmla="*/ 17322 h 20590"/>
                <a:gd name="connsiteX3" fmla="*/ 0 w 21600"/>
                <a:gd name="connsiteY3" fmla="*/ 20172 h 20590"/>
                <a:gd name="connsiteX4" fmla="*/ 0 w 21600"/>
                <a:gd name="connsiteY4" fmla="*/ 0 h 20590"/>
                <a:gd name="connsiteX0" fmla="*/ 0 w 21600"/>
                <a:gd name="connsiteY0" fmla="*/ 0 h 22579"/>
                <a:gd name="connsiteX1" fmla="*/ 21600 w 21600"/>
                <a:gd name="connsiteY1" fmla="*/ 0 h 22579"/>
                <a:gd name="connsiteX2" fmla="*/ 21600 w 21600"/>
                <a:gd name="connsiteY2" fmla="*/ 17322 h 22579"/>
                <a:gd name="connsiteX3" fmla="*/ 0 w 21600"/>
                <a:gd name="connsiteY3" fmla="*/ 20172 h 22579"/>
                <a:gd name="connsiteX4" fmla="*/ 0 w 21600"/>
                <a:gd name="connsiteY4" fmla="*/ 0 h 22579"/>
                <a:gd name="connsiteX0" fmla="*/ 0 w 21600"/>
                <a:gd name="connsiteY0" fmla="*/ 0 h 23942"/>
                <a:gd name="connsiteX1" fmla="*/ 21600 w 21600"/>
                <a:gd name="connsiteY1" fmla="*/ 0 h 23942"/>
                <a:gd name="connsiteX2" fmla="*/ 21600 w 21600"/>
                <a:gd name="connsiteY2" fmla="*/ 17322 h 23942"/>
                <a:gd name="connsiteX3" fmla="*/ 0 w 21600"/>
                <a:gd name="connsiteY3" fmla="*/ 20172 h 23942"/>
                <a:gd name="connsiteX4" fmla="*/ 0 w 21600"/>
                <a:gd name="connsiteY4" fmla="*/ 0 h 23942"/>
                <a:gd name="connsiteX0" fmla="*/ 0 w 21600"/>
                <a:gd name="connsiteY0" fmla="*/ 0 h 27516"/>
                <a:gd name="connsiteX1" fmla="*/ 21600 w 21600"/>
                <a:gd name="connsiteY1" fmla="*/ 0 h 27516"/>
                <a:gd name="connsiteX2" fmla="*/ 21600 w 21600"/>
                <a:gd name="connsiteY2" fmla="*/ 17322 h 27516"/>
                <a:gd name="connsiteX3" fmla="*/ 0 w 21600"/>
                <a:gd name="connsiteY3" fmla="*/ 20172 h 27516"/>
                <a:gd name="connsiteX4" fmla="*/ 0 w 21600"/>
                <a:gd name="connsiteY4" fmla="*/ 0 h 27516"/>
                <a:gd name="connsiteX0" fmla="*/ 0 w 21600"/>
                <a:gd name="connsiteY0" fmla="*/ 0 h 29977"/>
                <a:gd name="connsiteX1" fmla="*/ 21600 w 21600"/>
                <a:gd name="connsiteY1" fmla="*/ 0 h 29977"/>
                <a:gd name="connsiteX2" fmla="*/ 21600 w 21600"/>
                <a:gd name="connsiteY2" fmla="*/ 17322 h 29977"/>
                <a:gd name="connsiteX3" fmla="*/ 0 w 21600"/>
                <a:gd name="connsiteY3" fmla="*/ 20172 h 29977"/>
                <a:gd name="connsiteX4" fmla="*/ 0 w 21600"/>
                <a:gd name="connsiteY4" fmla="*/ 0 h 29977"/>
                <a:gd name="connsiteX0" fmla="*/ 0 w 21600"/>
                <a:gd name="connsiteY0" fmla="*/ 0 h 29260"/>
                <a:gd name="connsiteX1" fmla="*/ 21600 w 21600"/>
                <a:gd name="connsiteY1" fmla="*/ 0 h 29260"/>
                <a:gd name="connsiteX2" fmla="*/ 21600 w 21600"/>
                <a:gd name="connsiteY2" fmla="*/ 17322 h 29260"/>
                <a:gd name="connsiteX3" fmla="*/ 0 w 21600"/>
                <a:gd name="connsiteY3" fmla="*/ 20172 h 29260"/>
                <a:gd name="connsiteX4" fmla="*/ 0 w 21600"/>
                <a:gd name="connsiteY4" fmla="*/ 0 h 292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600" h="29260">
                  <a:moveTo>
                    <a:pt x="0" y="0"/>
                  </a:moveTo>
                  <a:lnTo>
                    <a:pt x="21600" y="0"/>
                  </a:lnTo>
                  <a:lnTo>
                    <a:pt x="21600" y="17322"/>
                  </a:lnTo>
                  <a:cubicBezTo>
                    <a:pt x="5785" y="13467"/>
                    <a:pt x="5629" y="43789"/>
                    <a:pt x="0" y="20172"/>
                  </a:cubicBezTo>
                  <a:lnTo>
                    <a:pt x="0" y="0"/>
                  </a:lnTo>
                  <a:close/>
                </a:path>
              </a:pathLst>
            </a:cu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8709" y="1202048"/>
            <a:ext cx="11203745" cy="5324414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3" name="Title 1"/>
          <p:cNvSpPr txBox="1">
            <a:spLocks/>
          </p:cNvSpPr>
          <p:nvPr userDrawn="1"/>
        </p:nvSpPr>
        <p:spPr>
          <a:xfrm>
            <a:off x="0" y="6665843"/>
            <a:ext cx="12192000" cy="19215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600" b="1" kern="1200">
                <a:solidFill>
                  <a:schemeClr val="tx1"/>
                </a:solidFill>
                <a:latin typeface="Arial Black" panose="020B0A04020102020204" pitchFamily="34" charset="0"/>
                <a:ea typeface="+mj-ea"/>
                <a:cs typeface="+mj-cs"/>
              </a:defRPr>
            </a:lvl1pPr>
          </a:lstStyle>
          <a:p>
            <a:r>
              <a:rPr lang="en-US" sz="1200" dirty="0" err="1" smtClean="0"/>
              <a:t>Universitas</a:t>
            </a:r>
            <a:r>
              <a:rPr lang="en-US" sz="1200" dirty="0" smtClean="0"/>
              <a:t> Budi </a:t>
            </a:r>
            <a:r>
              <a:rPr lang="en-US" sz="1200" dirty="0" err="1" smtClean="0"/>
              <a:t>Luhur</a:t>
            </a:r>
            <a:r>
              <a:rPr lang="en-US" sz="1200" dirty="0" smtClean="0"/>
              <a:t>, </a:t>
            </a:r>
            <a:r>
              <a:rPr lang="en-US" sz="1200" dirty="0" err="1" smtClean="0"/>
              <a:t>Fakultas</a:t>
            </a:r>
            <a:r>
              <a:rPr lang="en-US" sz="1200" dirty="0" smtClean="0"/>
              <a:t> </a:t>
            </a:r>
            <a:r>
              <a:rPr lang="en-US" sz="1200" dirty="0" err="1" smtClean="0"/>
              <a:t>Teknologi</a:t>
            </a:r>
            <a:r>
              <a:rPr lang="en-US" sz="1200" dirty="0" smtClean="0"/>
              <a:t> </a:t>
            </a:r>
            <a:r>
              <a:rPr lang="en-US" sz="1200" dirty="0" err="1" smtClean="0"/>
              <a:t>Informasi</a:t>
            </a:r>
            <a:endParaRPr lang="en-US" sz="1200" dirty="0"/>
          </a:p>
        </p:txBody>
      </p:sp>
      <p:sp>
        <p:nvSpPr>
          <p:cNvPr id="17" name="Rectangle 16"/>
          <p:cNvSpPr/>
          <p:nvPr userDrawn="1"/>
        </p:nvSpPr>
        <p:spPr>
          <a:xfrm>
            <a:off x="11559624" y="6539525"/>
            <a:ext cx="574766" cy="289259"/>
          </a:xfrm>
          <a:prstGeom prst="rect">
            <a:avLst/>
          </a:prstGeom>
          <a:ln>
            <a:solidFill>
              <a:schemeClr val="accent3">
                <a:lumMod val="60000"/>
                <a:lumOff val="40000"/>
              </a:schemeClr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fld id="{D32A1F08-9CDE-4067-9C73-94D228C27D17}" type="slidenum">
              <a:rPr lang="en-US" sz="1600" b="1" smtClean="0">
                <a:solidFill>
                  <a:schemeClr val="tx1"/>
                </a:solidFill>
              </a:rPr>
              <a:t>‹#›</a:t>
            </a:fld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16" name="Title 1"/>
          <p:cNvSpPr txBox="1">
            <a:spLocks/>
          </p:cNvSpPr>
          <p:nvPr userDrawn="1"/>
        </p:nvSpPr>
        <p:spPr>
          <a:xfrm>
            <a:off x="11559624" y="6467697"/>
            <a:ext cx="574766" cy="34802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600" b="1" kern="1200">
                <a:solidFill>
                  <a:schemeClr val="tx1"/>
                </a:solidFill>
                <a:latin typeface="Arial Black" panose="020B0A04020102020204" pitchFamily="34" charset="0"/>
                <a:ea typeface="+mj-ea"/>
                <a:cs typeface="+mj-cs"/>
              </a:defRPr>
            </a:lvl1pPr>
          </a:lstStyle>
          <a:p>
            <a:pPr algn="r"/>
            <a:endParaRPr lang="en-US" sz="12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773" y="114038"/>
            <a:ext cx="11864930" cy="421539"/>
          </a:xfrm>
        </p:spPr>
        <p:txBody>
          <a:bodyPr>
            <a:normAutofit/>
          </a:bodyPr>
          <a:lstStyle>
            <a:lvl1pPr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39985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7732D-A236-48CF-8C67-B5A1137177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8401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7732D-A236-48CF-8C67-B5A1137177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90567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7732D-A236-48CF-8C67-B5A1137177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33972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7732D-A236-48CF-8C67-B5A1137177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2485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7732D-A236-48CF-8C67-B5A1137177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93541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7732D-A236-48CF-8C67-B5A1137177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61146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7732D-A236-48CF-8C67-B5A1137177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56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97732D-A236-48CF-8C67-B5A1137177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02439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730" r:id="rId12"/>
    <p:sldLayoutId id="2147483731" r:id="rId13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304132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String1.bmp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9.xml"/><Relationship Id="rId3" Type="http://schemas.openxmlformats.org/officeDocument/2006/relationships/slide" Target="slide4.xml"/><Relationship Id="rId7" Type="http://schemas.openxmlformats.org/officeDocument/2006/relationships/slide" Target="slide8.xml"/><Relationship Id="rId12" Type="http://schemas.openxmlformats.org/officeDocument/2006/relationships/slide" Target="slide17.xml"/><Relationship Id="rId2" Type="http://schemas.openxmlformats.org/officeDocument/2006/relationships/slide" Target="slide3.xml"/><Relationship Id="rId1" Type="http://schemas.openxmlformats.org/officeDocument/2006/relationships/slideLayout" Target="../slideLayouts/slideLayout13.xml"/><Relationship Id="rId6" Type="http://schemas.openxmlformats.org/officeDocument/2006/relationships/slide" Target="slide7.xml"/><Relationship Id="rId11" Type="http://schemas.openxmlformats.org/officeDocument/2006/relationships/slide" Target="slide16.xml"/><Relationship Id="rId5" Type="http://schemas.openxmlformats.org/officeDocument/2006/relationships/slide" Target="slide6.xml"/><Relationship Id="rId10" Type="http://schemas.openxmlformats.org/officeDocument/2006/relationships/slide" Target="slide14.xml"/><Relationship Id="rId4" Type="http://schemas.openxmlformats.org/officeDocument/2006/relationships/slide" Target="slide5.xml"/><Relationship Id="rId9" Type="http://schemas.openxmlformats.org/officeDocument/2006/relationships/slide" Target="slide1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String1.bmp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2700" y="38100"/>
            <a:ext cx="12192000" cy="685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Pentagon 8"/>
          <p:cNvSpPr/>
          <p:nvPr/>
        </p:nvSpPr>
        <p:spPr>
          <a:xfrm>
            <a:off x="212034" y="2252869"/>
            <a:ext cx="1603513" cy="1470992"/>
          </a:xfrm>
          <a:prstGeom prst="homePlate">
            <a:avLst/>
          </a:prstGeom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Chevron 9"/>
          <p:cNvSpPr/>
          <p:nvPr/>
        </p:nvSpPr>
        <p:spPr>
          <a:xfrm>
            <a:off x="1292086" y="2252869"/>
            <a:ext cx="1285461" cy="1470992"/>
          </a:xfrm>
          <a:prstGeom prst="chevron">
            <a:avLst>
              <a:gd name="adj" fmla="val 57216"/>
            </a:avLst>
          </a:prstGeom>
          <a:effectLst>
            <a:innerShdw blurRad="63500" dist="50800">
              <a:prstClr val="black">
                <a:alpha val="50000"/>
              </a:prstClr>
            </a:inn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Chevron 10"/>
          <p:cNvSpPr/>
          <p:nvPr/>
        </p:nvSpPr>
        <p:spPr>
          <a:xfrm>
            <a:off x="2027581" y="2252869"/>
            <a:ext cx="9939132" cy="1470992"/>
          </a:xfrm>
          <a:prstGeom prst="chevron">
            <a:avLst>
              <a:gd name="adj" fmla="val 45495"/>
            </a:avLst>
          </a:prstGeom>
          <a:effectLst>
            <a:innerShdw blurRad="63500" dist="50800">
              <a:prstClr val="black">
                <a:alpha val="50000"/>
              </a:prstClr>
            </a:inn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12034" y="1662595"/>
            <a:ext cx="4271066" cy="33130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r>
              <a:rPr lang="en-US" sz="2600" b="1" spc="50" dirty="0" smtClean="0">
                <a:ln w="0"/>
                <a:solidFill>
                  <a:srgbClr val="002060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PERTEMUAN 4</a:t>
            </a:r>
            <a:endParaRPr lang="en-US" sz="2600" b="1" spc="50" dirty="0">
              <a:ln w="0"/>
              <a:solidFill>
                <a:srgbClr val="002060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28601" y="2040835"/>
            <a:ext cx="5308599" cy="80065"/>
          </a:xfrm>
          <a:prstGeom prst="rect">
            <a:avLst/>
          </a:prstGeom>
          <a:effectLst>
            <a:outerShdw blurRad="57150" dist="19050" dir="5400000" algn="ctr" rotWithShape="0">
              <a:srgbClr val="000000">
                <a:alpha val="63000"/>
              </a:srgbClr>
            </a:outerShdw>
            <a:softEdge rad="31750"/>
          </a:effectLst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5994401" y="3775765"/>
            <a:ext cx="5308599" cy="80065"/>
          </a:xfrm>
          <a:prstGeom prst="rect">
            <a:avLst/>
          </a:prstGeom>
          <a:effectLst>
            <a:outerShdw blurRad="57150" dist="19050" dir="5400000" algn="ctr" rotWithShape="0">
              <a:srgbClr val="000000">
                <a:alpha val="63000"/>
              </a:srgbClr>
            </a:outerShdw>
            <a:softEdge rad="31750"/>
          </a:effectLst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1815547" y="3907734"/>
            <a:ext cx="9563653" cy="33130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pPr algn="r"/>
            <a:r>
              <a:rPr lang="en-US" sz="2600" b="1" spc="50" smtClean="0">
                <a:ln w="0"/>
                <a:solidFill>
                  <a:srgbClr val="002060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PEMROGRAMAN </a:t>
            </a:r>
            <a:r>
              <a:rPr lang="en-US" sz="2600" b="1" spc="50">
                <a:ln w="0"/>
                <a:solidFill>
                  <a:srgbClr val="002060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BERORIENTASI OBJEK </a:t>
            </a:r>
            <a:r>
              <a:rPr lang="en-US" sz="2600" b="1" spc="50" dirty="0" smtClean="0">
                <a:ln w="0"/>
                <a:solidFill>
                  <a:srgbClr val="002060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(PBO)</a:t>
            </a:r>
            <a:endParaRPr lang="en-US" sz="2600" b="1" spc="50" dirty="0">
              <a:ln w="0"/>
              <a:solidFill>
                <a:srgbClr val="002060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895598" y="2425700"/>
            <a:ext cx="8623302" cy="10413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 err="1" smtClean="0">
                <a:solidFill>
                  <a:srgbClr val="FFFFFF"/>
                </a:solidFill>
                <a:latin typeface="Arial Black" panose="020B0A04020102020204" pitchFamily="34" charset="0"/>
              </a:rPr>
              <a:t>Penangan</a:t>
            </a:r>
            <a:r>
              <a:rPr lang="en-US" sz="3200" dirty="0" smtClean="0">
                <a:solidFill>
                  <a:srgbClr val="FFFFFF"/>
                </a:solidFill>
                <a:latin typeface="Arial Black" panose="020B0A04020102020204" pitchFamily="34" charset="0"/>
              </a:rPr>
              <a:t> Error (Error Handling) </a:t>
            </a:r>
            <a:br>
              <a:rPr lang="en-US" sz="3200" dirty="0" smtClean="0">
                <a:solidFill>
                  <a:srgbClr val="FFFFFF"/>
                </a:solidFill>
                <a:latin typeface="Arial Black" panose="020B0A04020102020204" pitchFamily="34" charset="0"/>
              </a:rPr>
            </a:br>
            <a:r>
              <a:rPr lang="en-US" sz="3200" dirty="0" err="1" smtClean="0">
                <a:solidFill>
                  <a:srgbClr val="FFFFFF"/>
                </a:solidFill>
                <a:latin typeface="Arial Black" panose="020B0A04020102020204" pitchFamily="34" charset="0"/>
              </a:rPr>
              <a:t>Pada</a:t>
            </a:r>
            <a:r>
              <a:rPr lang="en-US" sz="3200" dirty="0" smtClean="0">
                <a:solidFill>
                  <a:srgbClr val="FFFFFF"/>
                </a:solidFill>
                <a:latin typeface="Arial Black" panose="020B0A04020102020204" pitchFamily="34" charset="0"/>
              </a:rPr>
              <a:t> Java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8159261" y="1921563"/>
            <a:ext cx="3193985" cy="33130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pPr algn="r"/>
            <a:r>
              <a:rPr lang="en-US" b="1" u="sng" spc="50" dirty="0" smtClean="0">
                <a:ln w="0"/>
                <a:solidFill>
                  <a:srgbClr val="0070C0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Arial Black" panose="020B0A04020102020204" pitchFamily="34" charset="0"/>
                <a:cs typeface="Calibri" panose="020F0502020204030204" pitchFamily="34" charset="0"/>
              </a:rPr>
              <a:t>Ahmad </a:t>
            </a:r>
            <a:r>
              <a:rPr lang="en-US" b="1" u="sng" spc="50" dirty="0" err="1" smtClean="0">
                <a:ln w="0"/>
                <a:solidFill>
                  <a:srgbClr val="0070C0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Arial Black" panose="020B0A04020102020204" pitchFamily="34" charset="0"/>
                <a:cs typeface="Calibri" panose="020F0502020204030204" pitchFamily="34" charset="0"/>
              </a:rPr>
              <a:t>Pudoli</a:t>
            </a:r>
            <a:endParaRPr lang="en-US" b="1" u="sng" spc="50" dirty="0">
              <a:ln w="0"/>
              <a:solidFill>
                <a:srgbClr val="0070C0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latin typeface="Arial Black" panose="020B0A0402010202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4443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3200" b="1" dirty="0" smtClean="0"/>
              <a:t>c</a:t>
            </a:r>
            <a:r>
              <a:rPr lang="en-US" sz="3200" b="1" dirty="0"/>
              <a:t>) </a:t>
            </a:r>
            <a:r>
              <a:rPr lang="id-ID" sz="3200" b="1" dirty="0"/>
              <a:t> </a:t>
            </a:r>
            <a:r>
              <a:rPr lang="en-US" sz="3200" b="1" dirty="0" smtClean="0"/>
              <a:t> finally</a:t>
            </a:r>
            <a:endParaRPr lang="en-US" sz="3200" b="1" dirty="0"/>
          </a:p>
          <a:p>
            <a:pPr marL="541338" indent="0" algn="just">
              <a:buNone/>
            </a:pPr>
            <a:r>
              <a:rPr lang="en-US" sz="2800" dirty="0"/>
              <a:t>Keyword </a:t>
            </a:r>
            <a:r>
              <a:rPr lang="en-US" sz="2800" dirty="0" err="1"/>
              <a:t>ini</a:t>
            </a:r>
            <a:r>
              <a:rPr lang="en-US" sz="2800" dirty="0"/>
              <a:t> </a:t>
            </a:r>
            <a:r>
              <a:rPr lang="en-US" sz="2800" dirty="0" err="1"/>
              <a:t>merupakan</a:t>
            </a:r>
            <a:r>
              <a:rPr lang="en-US" sz="2800" dirty="0"/>
              <a:t> keyword yang </a:t>
            </a:r>
            <a:r>
              <a:rPr lang="en-US" sz="2800" dirty="0" err="1"/>
              <a:t>menunjukan</a:t>
            </a:r>
            <a:r>
              <a:rPr lang="en-US" sz="2800" dirty="0"/>
              <a:t> </a:t>
            </a:r>
            <a:r>
              <a:rPr lang="en-US" sz="2800" dirty="0" err="1"/>
              <a:t>bahwa</a:t>
            </a:r>
            <a:r>
              <a:rPr lang="en-US" sz="2800" dirty="0"/>
              <a:t> block program </a:t>
            </a:r>
            <a:r>
              <a:rPr lang="en-US" sz="2800" dirty="0" err="1"/>
              <a:t>tersebut</a:t>
            </a:r>
            <a:r>
              <a:rPr lang="en-US" sz="2800" dirty="0"/>
              <a:t> </a:t>
            </a:r>
            <a:r>
              <a:rPr lang="en-US" sz="2800" dirty="0" err="1"/>
              <a:t>akan</a:t>
            </a:r>
            <a:r>
              <a:rPr lang="en-US" sz="2800" dirty="0"/>
              <a:t> </a:t>
            </a:r>
            <a:r>
              <a:rPr lang="en-US" sz="2800" dirty="0" err="1"/>
              <a:t>selalu</a:t>
            </a:r>
            <a:r>
              <a:rPr lang="en-US" sz="2800" dirty="0"/>
              <a:t> </a:t>
            </a:r>
            <a:r>
              <a:rPr lang="en-US" sz="2800" dirty="0" err="1"/>
              <a:t>dieksekusi</a:t>
            </a:r>
            <a:r>
              <a:rPr lang="en-US" sz="2800" dirty="0"/>
              <a:t> </a:t>
            </a:r>
            <a:r>
              <a:rPr lang="en-US" sz="2800" dirty="0" err="1"/>
              <a:t>meskipun</a:t>
            </a:r>
            <a:r>
              <a:rPr lang="en-US" sz="2800" dirty="0"/>
              <a:t> </a:t>
            </a:r>
            <a:r>
              <a:rPr lang="en-US" sz="2800" dirty="0" err="1"/>
              <a:t>adanya</a:t>
            </a:r>
            <a:r>
              <a:rPr lang="en-US" sz="2800" dirty="0"/>
              <a:t> </a:t>
            </a:r>
            <a:r>
              <a:rPr lang="en-US" sz="2800" dirty="0" err="1"/>
              <a:t>kesalahan</a:t>
            </a:r>
            <a:r>
              <a:rPr lang="en-US" sz="2800" dirty="0"/>
              <a:t> yang </a:t>
            </a:r>
            <a:r>
              <a:rPr lang="en-US" sz="2800" dirty="0" err="1"/>
              <a:t>muncul</a:t>
            </a:r>
            <a:r>
              <a:rPr lang="en-US" sz="2800" dirty="0"/>
              <a:t> </a:t>
            </a:r>
            <a:r>
              <a:rPr lang="en-US" sz="2800" dirty="0" err="1"/>
              <a:t>atau</a:t>
            </a:r>
            <a:r>
              <a:rPr lang="en-US" sz="2800" dirty="0"/>
              <a:t> pun </a:t>
            </a:r>
            <a:r>
              <a:rPr lang="en-US" sz="2800" dirty="0" err="1"/>
              <a:t>tidak</a:t>
            </a:r>
            <a:r>
              <a:rPr lang="en-US" sz="2800" dirty="0"/>
              <a:t> </a:t>
            </a:r>
            <a:r>
              <a:rPr lang="en-US" sz="2800" dirty="0" err="1"/>
              <a:t>ada</a:t>
            </a:r>
            <a:r>
              <a:rPr lang="en-US" sz="2800" dirty="0"/>
              <a:t>. </a:t>
            </a:r>
            <a:endParaRPr lang="id-ID" sz="2800" dirty="0"/>
          </a:p>
          <a:p>
            <a:pPr marL="357188" algn="just"/>
            <a:endParaRPr lang="id-ID" sz="2800" dirty="0"/>
          </a:p>
          <a:p>
            <a:pPr marL="514350" indent="-514350">
              <a:buAutoNum type="alphaLcParenR" startAt="4"/>
            </a:pPr>
            <a:r>
              <a:rPr lang="id-ID" sz="3200" b="1" dirty="0" smtClean="0"/>
              <a:t>throw</a:t>
            </a:r>
            <a:endParaRPr lang="en-US" sz="3200" b="1" dirty="0" smtClean="0"/>
          </a:p>
          <a:p>
            <a:pPr marL="450850" indent="0">
              <a:buNone/>
            </a:pPr>
            <a:r>
              <a:rPr lang="en-US" sz="2800" dirty="0" smtClean="0"/>
              <a:t> Keyword </a:t>
            </a:r>
            <a:r>
              <a:rPr lang="en-US" sz="2800" dirty="0" err="1"/>
              <a:t>ini</a:t>
            </a:r>
            <a:r>
              <a:rPr lang="en-US" sz="2800" dirty="0"/>
              <a:t> </a:t>
            </a:r>
            <a:r>
              <a:rPr lang="en-US" sz="2800" dirty="0" err="1"/>
              <a:t>digunakan</a:t>
            </a:r>
            <a:r>
              <a:rPr lang="en-US" sz="2800" dirty="0"/>
              <a:t> </a:t>
            </a: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melemparkan</a:t>
            </a:r>
            <a:r>
              <a:rPr lang="en-US" sz="2800" dirty="0"/>
              <a:t> </a:t>
            </a:r>
            <a:r>
              <a:rPr lang="en-US" sz="2800" dirty="0" err="1"/>
              <a:t>suatu</a:t>
            </a:r>
            <a:r>
              <a:rPr lang="en-US" sz="2800" dirty="0"/>
              <a:t> bug yang </a:t>
            </a:r>
            <a:r>
              <a:rPr lang="en-US" sz="2800" dirty="0" err="1"/>
              <a:t>dibuat</a:t>
            </a:r>
            <a:r>
              <a:rPr lang="en-US" sz="2800" dirty="0"/>
              <a:t> </a:t>
            </a:r>
            <a:r>
              <a:rPr lang="en-US" sz="2800" dirty="0" err="1"/>
              <a:t>secara</a:t>
            </a:r>
            <a:r>
              <a:rPr lang="en-US" sz="2800" dirty="0"/>
              <a:t> manual. </a:t>
            </a:r>
            <a:endParaRPr lang="id-ID" sz="2800" dirty="0"/>
          </a:p>
          <a:p>
            <a:pPr marL="357188"/>
            <a:endParaRPr lang="id-ID" sz="2800" dirty="0"/>
          </a:p>
          <a:p>
            <a:pPr marL="514350" indent="-514350">
              <a:buAutoNum type="alphaLcParenR" startAt="5"/>
            </a:pPr>
            <a:r>
              <a:rPr lang="id-ID" sz="3200" b="1" dirty="0" smtClean="0"/>
              <a:t>throws</a:t>
            </a:r>
            <a:endParaRPr lang="en-US" sz="3200" b="1" dirty="0" smtClean="0"/>
          </a:p>
          <a:p>
            <a:pPr marL="541338" indent="0">
              <a:buNone/>
            </a:pPr>
            <a:r>
              <a:rPr lang="en-US" sz="2800" dirty="0" smtClean="0"/>
              <a:t>Keyword </a:t>
            </a:r>
            <a:r>
              <a:rPr lang="en-US" sz="2800" dirty="0"/>
              <a:t>throws </a:t>
            </a:r>
            <a:r>
              <a:rPr lang="en-US" sz="2800" dirty="0" err="1"/>
              <a:t>digunakan</a:t>
            </a:r>
            <a:r>
              <a:rPr lang="en-US" sz="2800" dirty="0"/>
              <a:t> </a:t>
            </a:r>
            <a:r>
              <a:rPr lang="en-US" sz="2800" dirty="0" err="1"/>
              <a:t>dalam</a:t>
            </a:r>
            <a:r>
              <a:rPr lang="en-US" sz="2800" dirty="0"/>
              <a:t> </a:t>
            </a:r>
            <a:r>
              <a:rPr lang="en-US" sz="2800" dirty="0" err="1"/>
              <a:t>suatu</a:t>
            </a:r>
            <a:r>
              <a:rPr lang="en-US" sz="2800" dirty="0"/>
              <a:t> method </a:t>
            </a:r>
            <a:r>
              <a:rPr lang="en-US" sz="2800" dirty="0" err="1"/>
              <a:t>atau</a:t>
            </a:r>
            <a:r>
              <a:rPr lang="en-US" sz="2800" dirty="0"/>
              <a:t> </a:t>
            </a:r>
            <a:r>
              <a:rPr lang="en-US" sz="2800" dirty="0" err="1"/>
              <a:t>kelas</a:t>
            </a:r>
            <a:r>
              <a:rPr lang="en-US" sz="2800" dirty="0"/>
              <a:t> yang </a:t>
            </a:r>
            <a:r>
              <a:rPr lang="en-US" sz="2800" dirty="0" err="1"/>
              <a:t>mungkin</a:t>
            </a:r>
            <a:r>
              <a:rPr lang="en-US" sz="2800" dirty="0"/>
              <a:t> </a:t>
            </a:r>
            <a:r>
              <a:rPr lang="en-US" sz="2800" dirty="0" err="1"/>
              <a:t>menghasilkan</a:t>
            </a:r>
            <a:r>
              <a:rPr lang="en-US" sz="2800" dirty="0"/>
              <a:t> </a:t>
            </a:r>
            <a:r>
              <a:rPr lang="en-US" sz="2800" dirty="0" err="1"/>
              <a:t>suatu</a:t>
            </a:r>
            <a:r>
              <a:rPr lang="en-US" sz="2800" dirty="0"/>
              <a:t> </a:t>
            </a:r>
            <a:r>
              <a:rPr lang="en-US" sz="2800" dirty="0" err="1"/>
              <a:t>kesalahan</a:t>
            </a:r>
            <a:r>
              <a:rPr lang="en-US" sz="2800" dirty="0"/>
              <a:t> </a:t>
            </a:r>
            <a:r>
              <a:rPr lang="en-US" sz="2800" dirty="0" err="1"/>
              <a:t>sehingga</a:t>
            </a:r>
            <a:r>
              <a:rPr lang="en-US" sz="2800" dirty="0"/>
              <a:t> </a:t>
            </a:r>
            <a:r>
              <a:rPr lang="en-US" sz="2800" dirty="0" err="1"/>
              <a:t>perlu</a:t>
            </a:r>
            <a:r>
              <a:rPr lang="en-US" sz="2800" dirty="0"/>
              <a:t> </a:t>
            </a:r>
            <a:r>
              <a:rPr lang="en-US" sz="2800" dirty="0" err="1"/>
              <a:t>ditangkap</a:t>
            </a:r>
            <a:r>
              <a:rPr lang="en-US" sz="2800" dirty="0"/>
              <a:t> </a:t>
            </a:r>
            <a:r>
              <a:rPr lang="en-US" sz="2800" dirty="0" err="1"/>
              <a:t>errornya</a:t>
            </a:r>
            <a:r>
              <a:rPr lang="en-US" sz="2800" dirty="0"/>
              <a:t>. </a:t>
            </a:r>
            <a:endParaRPr lang="en-US" sz="2800" dirty="0" smtClean="0"/>
          </a:p>
          <a:p>
            <a:pPr marL="541338" indent="0">
              <a:buNone/>
            </a:pPr>
            <a:r>
              <a:rPr lang="en-US" sz="2800" dirty="0" smtClean="0"/>
              <a:t>Cara </a:t>
            </a:r>
            <a:r>
              <a:rPr lang="en-US" sz="2800" dirty="0" err="1"/>
              <a:t>mendefinisikannya</a:t>
            </a:r>
            <a:r>
              <a:rPr lang="en-US" sz="2800" dirty="0"/>
              <a:t> </a:t>
            </a:r>
            <a:r>
              <a:rPr lang="en-US" sz="2800" dirty="0" err="1"/>
              <a:t>dalam</a:t>
            </a:r>
            <a:r>
              <a:rPr lang="en-US" sz="2800" dirty="0"/>
              <a:t> method </a:t>
            </a:r>
            <a:r>
              <a:rPr lang="en-US" sz="2800" dirty="0" err="1"/>
              <a:t>adalah</a:t>
            </a:r>
            <a:r>
              <a:rPr lang="en-US" sz="2800" dirty="0"/>
              <a:t> </a:t>
            </a:r>
            <a:r>
              <a:rPr lang="en-US" sz="2800" dirty="0" err="1"/>
              <a:t>sebagai</a:t>
            </a:r>
            <a:r>
              <a:rPr lang="en-US" sz="2800" dirty="0"/>
              <a:t> </a:t>
            </a:r>
            <a:r>
              <a:rPr lang="en-US" sz="2800" dirty="0" err="1"/>
              <a:t>berikut</a:t>
            </a:r>
            <a:r>
              <a:rPr lang="en-US" sz="2800" dirty="0"/>
              <a:t>: </a:t>
            </a:r>
            <a:r>
              <a:rPr lang="en-US" sz="3200" b="1" dirty="0"/>
              <a:t>type method-name throws exception-list1, exceptio-list2, … {}.</a:t>
            </a:r>
          </a:p>
          <a:p>
            <a:pPr marL="271463"/>
            <a:endParaRPr lang="id-ID" sz="2800" dirty="0"/>
          </a:p>
          <a:p>
            <a:pPr marL="271463"/>
            <a:endParaRPr lang="id-ID" sz="2800" dirty="0"/>
          </a:p>
          <a:p>
            <a:pPr marL="0" indent="0">
              <a:buNone/>
            </a:pP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8057734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tabLst>
                <a:tab pos="542925" algn="l"/>
              </a:tabLst>
            </a:pPr>
            <a:r>
              <a:rPr lang="en-US" dirty="0"/>
              <a:t>4</a:t>
            </a:r>
            <a:r>
              <a:rPr lang="en-US" dirty="0" smtClean="0"/>
              <a:t>.   </a:t>
            </a:r>
            <a:r>
              <a:rPr lang="en-US" dirty="0" err="1" smtClean="0"/>
              <a:t>Mekanisme</a:t>
            </a:r>
            <a:r>
              <a:rPr lang="en-US" dirty="0" smtClean="0"/>
              <a:t> </a:t>
            </a:r>
            <a:r>
              <a:rPr lang="en-US" dirty="0" err="1" smtClean="0"/>
              <a:t>Mengantisipasi</a:t>
            </a:r>
            <a:r>
              <a:rPr lang="en-US" dirty="0" smtClean="0"/>
              <a:t> Exception</a:t>
            </a:r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225777" y="1308375"/>
            <a:ext cx="11765925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err="1"/>
              <a:t>Berikut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kemungkinan</a:t>
            </a:r>
            <a:r>
              <a:rPr lang="en-US" dirty="0"/>
              <a:t> </a:t>
            </a:r>
            <a:r>
              <a:rPr lang="en-US" dirty="0" err="1"/>
              <a:t>skenario</a:t>
            </a:r>
            <a:r>
              <a:rPr lang="en-US" dirty="0"/>
              <a:t> exception :</a:t>
            </a:r>
            <a:endParaRPr lang="id-ID" dirty="0"/>
          </a:p>
          <a:p>
            <a:pPr marL="342900" lvl="0" indent="-342900" algn="just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lphaLcParenR"/>
            </a:pPr>
            <a:r>
              <a:rPr lang="en-US" b="1" dirty="0" err="1"/>
              <a:t>Tidak</a:t>
            </a:r>
            <a:r>
              <a:rPr lang="en-US" b="1" dirty="0"/>
              <a:t> </a:t>
            </a:r>
            <a:r>
              <a:rPr lang="en-US" b="1" dirty="0" err="1"/>
              <a:t>terjadi</a:t>
            </a:r>
            <a:r>
              <a:rPr lang="en-US" b="1" dirty="0"/>
              <a:t> exception</a:t>
            </a:r>
          </a:p>
          <a:p>
            <a:pPr marL="360363"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/>
              <a:t>Program </a:t>
            </a:r>
            <a:r>
              <a:rPr lang="en-US" dirty="0" err="1"/>
              <a:t>dijalankan</a:t>
            </a:r>
            <a:r>
              <a:rPr lang="en-US" dirty="0"/>
              <a:t>, </a:t>
            </a:r>
            <a:r>
              <a:rPr lang="en-US" dirty="0" err="1"/>
              <a:t>seluruh</a:t>
            </a:r>
            <a:r>
              <a:rPr lang="en-US" dirty="0"/>
              <a:t> statement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blok</a:t>
            </a:r>
            <a:r>
              <a:rPr lang="en-US" dirty="0"/>
              <a:t> try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dieksekusi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terjadi</a:t>
            </a:r>
            <a:r>
              <a:rPr lang="en-US" dirty="0"/>
              <a:t> exception </a:t>
            </a:r>
            <a:r>
              <a:rPr lang="en-US" dirty="0" err="1"/>
              <a:t>sama</a:t>
            </a:r>
            <a:r>
              <a:rPr lang="en-US" dirty="0"/>
              <a:t> </a:t>
            </a:r>
            <a:r>
              <a:rPr lang="en-US" dirty="0" err="1"/>
              <a:t>sekali</a:t>
            </a:r>
            <a:r>
              <a:rPr lang="en-US" dirty="0"/>
              <a:t>,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blok</a:t>
            </a:r>
            <a:r>
              <a:rPr lang="en-US" dirty="0"/>
              <a:t> catch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dieksekusi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interpreter.</a:t>
            </a:r>
          </a:p>
          <a:p>
            <a:pPr marL="342900" indent="-342900" algn="just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lphaLcParenR" startAt="2"/>
            </a:pPr>
            <a:r>
              <a:rPr lang="en-US" b="1" dirty="0" err="1"/>
              <a:t>Terjadi</a:t>
            </a:r>
            <a:r>
              <a:rPr lang="en-US" b="1" dirty="0"/>
              <a:t> exception </a:t>
            </a:r>
            <a:r>
              <a:rPr lang="en-US" b="1" dirty="0" err="1"/>
              <a:t>pada</a:t>
            </a:r>
            <a:r>
              <a:rPr lang="en-US" b="1" dirty="0"/>
              <a:t> </a:t>
            </a:r>
            <a:r>
              <a:rPr lang="en-US" b="1" dirty="0" err="1"/>
              <a:t>blok</a:t>
            </a:r>
            <a:r>
              <a:rPr lang="en-US" b="1" dirty="0"/>
              <a:t> method </a:t>
            </a:r>
            <a:r>
              <a:rPr lang="en-US" b="1" dirty="0" err="1"/>
              <a:t>tunggal</a:t>
            </a:r>
            <a:endParaRPr lang="en-US" b="1" dirty="0"/>
          </a:p>
          <a:p>
            <a:pPr marL="360363"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/>
              <a:t>Blok method </a:t>
            </a:r>
            <a:r>
              <a:rPr lang="en-US" dirty="0" err="1"/>
              <a:t>tunggal</a:t>
            </a:r>
            <a:r>
              <a:rPr lang="en-US" dirty="0"/>
              <a:t> </a:t>
            </a:r>
            <a:r>
              <a:rPr lang="en-US" dirty="0" err="1"/>
              <a:t>disini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bila</a:t>
            </a:r>
            <a:r>
              <a:rPr lang="en-US" dirty="0"/>
              <a:t> method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memanggil</a:t>
            </a:r>
            <a:r>
              <a:rPr lang="en-US" dirty="0"/>
              <a:t> statement </a:t>
            </a:r>
            <a:r>
              <a:rPr lang="en-US" dirty="0" err="1"/>
              <a:t>dari</a:t>
            </a:r>
            <a:r>
              <a:rPr lang="en-US" dirty="0"/>
              <a:t> method yang lain. </a:t>
            </a:r>
            <a:r>
              <a:rPr lang="en-US" dirty="0" err="1"/>
              <a:t>Bila</a:t>
            </a:r>
            <a:r>
              <a:rPr lang="en-US" dirty="0"/>
              <a:t> </a:t>
            </a:r>
            <a:r>
              <a:rPr lang="en-US" dirty="0" err="1"/>
              <a:t>saat</a:t>
            </a:r>
            <a:r>
              <a:rPr lang="en-US" dirty="0"/>
              <a:t> interpreter </a:t>
            </a:r>
            <a:r>
              <a:rPr lang="en-US" dirty="0" err="1"/>
              <a:t>mengeksekusi</a:t>
            </a:r>
            <a:r>
              <a:rPr lang="en-US" dirty="0"/>
              <a:t> block try </a:t>
            </a:r>
            <a:r>
              <a:rPr lang="en-US" dirty="0" err="1"/>
              <a:t>ada</a:t>
            </a:r>
            <a:r>
              <a:rPr lang="en-US" dirty="0"/>
              <a:t> statement yang </a:t>
            </a:r>
            <a:r>
              <a:rPr lang="en-US" dirty="0" err="1"/>
              <a:t>menyebabkan</a:t>
            </a:r>
            <a:r>
              <a:rPr lang="en-US" dirty="0"/>
              <a:t> </a:t>
            </a:r>
            <a:r>
              <a:rPr lang="en-US" dirty="0" err="1"/>
              <a:t>excepation</a:t>
            </a:r>
            <a:r>
              <a:rPr lang="en-US" dirty="0"/>
              <a:t>, </a:t>
            </a:r>
            <a:r>
              <a:rPr lang="en-US" dirty="0" err="1"/>
              <a:t>maka</a:t>
            </a:r>
            <a:r>
              <a:rPr lang="en-US" dirty="0"/>
              <a:t> interpreter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langsung</a:t>
            </a:r>
            <a:r>
              <a:rPr lang="en-US" dirty="0"/>
              <a:t> </a:t>
            </a:r>
            <a:r>
              <a:rPr lang="en-US" dirty="0" err="1"/>
              <a:t>keluar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blok</a:t>
            </a:r>
            <a:r>
              <a:rPr lang="en-US" dirty="0"/>
              <a:t> try, </a:t>
            </a:r>
            <a:r>
              <a:rPr lang="en-US" dirty="0" err="1"/>
              <a:t>kemudian</a:t>
            </a:r>
            <a:r>
              <a:rPr lang="en-US" dirty="0"/>
              <a:t> </a:t>
            </a:r>
            <a:r>
              <a:rPr lang="en-US" dirty="0" err="1"/>
              <a:t>mencari</a:t>
            </a:r>
            <a:r>
              <a:rPr lang="en-US" dirty="0"/>
              <a:t> </a:t>
            </a:r>
            <a:r>
              <a:rPr lang="en-US" dirty="0" err="1"/>
              <a:t>blok</a:t>
            </a:r>
            <a:r>
              <a:rPr lang="en-US" dirty="0"/>
              <a:t> catch yang </a:t>
            </a:r>
            <a:r>
              <a:rPr lang="en-US" dirty="0" err="1"/>
              <a:t>bersesuaian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exception yang </a:t>
            </a:r>
            <a:r>
              <a:rPr lang="en-US" dirty="0" err="1"/>
              <a:t>terjadi</a:t>
            </a:r>
            <a:r>
              <a:rPr lang="en-US" dirty="0"/>
              <a:t>. </a:t>
            </a:r>
            <a:r>
              <a:rPr lang="en-US" dirty="0" err="1"/>
              <a:t>Jika</a:t>
            </a:r>
            <a:r>
              <a:rPr lang="en-US" dirty="0"/>
              <a:t> interpreter </a:t>
            </a:r>
            <a:r>
              <a:rPr lang="en-US" dirty="0" err="1"/>
              <a:t>menemukan</a:t>
            </a:r>
            <a:r>
              <a:rPr lang="en-US" dirty="0"/>
              <a:t> catch yang 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maka</a:t>
            </a:r>
            <a:r>
              <a:rPr lang="en-US" dirty="0"/>
              <a:t> interpreter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mengeksekusi</a:t>
            </a:r>
            <a:r>
              <a:rPr lang="en-US" dirty="0"/>
              <a:t> </a:t>
            </a:r>
            <a:r>
              <a:rPr lang="en-US" dirty="0" err="1"/>
              <a:t>blok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. </a:t>
            </a:r>
            <a:r>
              <a:rPr lang="en-US" dirty="0" err="1"/>
              <a:t>Bila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catch yang </a:t>
            </a:r>
            <a:r>
              <a:rPr lang="en-US" dirty="0" err="1"/>
              <a:t>sesuai</a:t>
            </a:r>
            <a:r>
              <a:rPr lang="en-US" dirty="0"/>
              <a:t>, </a:t>
            </a:r>
            <a:r>
              <a:rPr lang="en-US" dirty="0" err="1"/>
              <a:t>maka</a:t>
            </a:r>
            <a:r>
              <a:rPr lang="en-US" dirty="0"/>
              <a:t> interpreter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menghentikan</a:t>
            </a:r>
            <a:r>
              <a:rPr lang="en-US" dirty="0"/>
              <a:t> program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menampilkan</a:t>
            </a:r>
            <a:r>
              <a:rPr lang="en-US" dirty="0"/>
              <a:t> </a:t>
            </a:r>
            <a:r>
              <a:rPr lang="en-US" dirty="0" err="1"/>
              <a:t>pesan</a:t>
            </a:r>
            <a:r>
              <a:rPr lang="en-US" dirty="0"/>
              <a:t> exception yang </a:t>
            </a:r>
            <a:r>
              <a:rPr lang="en-US" dirty="0" err="1"/>
              <a:t>terjadi</a:t>
            </a:r>
            <a:r>
              <a:rPr lang="en-US" dirty="0"/>
              <a:t>.</a:t>
            </a:r>
          </a:p>
          <a:p>
            <a:pPr marL="342900" marR="0" lvl="0" indent="-342900"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LcParenR" startAt="3"/>
              <a:tabLst/>
            </a:pPr>
            <a:r>
              <a:rPr lang="en-US" b="1" dirty="0" err="1"/>
              <a:t>Terjadi</a:t>
            </a:r>
            <a:r>
              <a:rPr lang="en-US" b="1" dirty="0"/>
              <a:t> exception </a:t>
            </a:r>
            <a:r>
              <a:rPr lang="en-US" b="1" dirty="0" err="1"/>
              <a:t>pada</a:t>
            </a:r>
            <a:r>
              <a:rPr lang="en-US" b="1" dirty="0"/>
              <a:t> </a:t>
            </a:r>
            <a:r>
              <a:rPr lang="en-US" b="1" dirty="0" err="1"/>
              <a:t>blok</a:t>
            </a:r>
            <a:r>
              <a:rPr lang="en-US" b="1" dirty="0"/>
              <a:t> method </a:t>
            </a:r>
            <a:r>
              <a:rPr lang="en-US" b="1" dirty="0" err="1"/>
              <a:t>tersarang</a:t>
            </a:r>
            <a:endParaRPr lang="en-US" b="1" dirty="0"/>
          </a:p>
          <a:p>
            <a:pPr marL="360363"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/>
              <a:t>Blok method </a:t>
            </a:r>
            <a:r>
              <a:rPr lang="en-US" dirty="0" err="1"/>
              <a:t>tersarang</a:t>
            </a:r>
            <a:r>
              <a:rPr lang="en-US" dirty="0"/>
              <a:t> </a:t>
            </a:r>
            <a:r>
              <a:rPr lang="en-US" dirty="0" err="1"/>
              <a:t>maksudnya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method yang </a:t>
            </a:r>
            <a:r>
              <a:rPr lang="en-US" dirty="0" err="1"/>
              <a:t>mendeklarasikan</a:t>
            </a:r>
            <a:r>
              <a:rPr lang="en-US" dirty="0"/>
              <a:t> exception (</a:t>
            </a:r>
            <a:r>
              <a:rPr lang="en-US" dirty="0" err="1"/>
              <a:t>misal</a:t>
            </a:r>
            <a:r>
              <a:rPr lang="en-US" dirty="0"/>
              <a:t> method A) </a:t>
            </a:r>
            <a:r>
              <a:rPr lang="en-US" dirty="0" err="1"/>
              <a:t>memanggil</a:t>
            </a:r>
            <a:r>
              <a:rPr lang="en-US" dirty="0"/>
              <a:t> method </a:t>
            </a:r>
            <a:r>
              <a:rPr lang="en-US" dirty="0" err="1"/>
              <a:t>lainya</a:t>
            </a:r>
            <a:r>
              <a:rPr lang="en-US" dirty="0"/>
              <a:t> ( method B ). Method A </a:t>
            </a:r>
            <a:r>
              <a:rPr lang="en-US" dirty="0" err="1"/>
              <a:t>memanggil</a:t>
            </a:r>
            <a:r>
              <a:rPr lang="en-US" dirty="0"/>
              <a:t> Method B.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saat</a:t>
            </a:r>
            <a:r>
              <a:rPr lang="en-US" dirty="0"/>
              <a:t> interpreter </a:t>
            </a:r>
            <a:r>
              <a:rPr lang="en-US" dirty="0" err="1"/>
              <a:t>mengeksekusi</a:t>
            </a:r>
            <a:r>
              <a:rPr lang="en-US" dirty="0"/>
              <a:t> statement </a:t>
            </a:r>
            <a:r>
              <a:rPr lang="en-US" dirty="0" err="1"/>
              <a:t>dari</a:t>
            </a:r>
            <a:r>
              <a:rPr lang="en-US" dirty="0"/>
              <a:t> method B </a:t>
            </a:r>
            <a:r>
              <a:rPr lang="en-US" dirty="0" err="1"/>
              <a:t>ini</a:t>
            </a:r>
            <a:r>
              <a:rPr lang="en-US" dirty="0"/>
              <a:t>, </a:t>
            </a:r>
            <a:r>
              <a:rPr lang="en-US" dirty="0" err="1"/>
              <a:t>terjadi</a:t>
            </a:r>
            <a:r>
              <a:rPr lang="en-US" dirty="0"/>
              <a:t> exception. Interpreter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menghentikan</a:t>
            </a:r>
            <a:r>
              <a:rPr lang="en-US" dirty="0"/>
              <a:t> </a:t>
            </a:r>
            <a:r>
              <a:rPr lang="en-US" dirty="0" err="1"/>
              <a:t>eksekusi</a:t>
            </a:r>
            <a:r>
              <a:rPr lang="en-US" dirty="0"/>
              <a:t> statement, </a:t>
            </a:r>
            <a:r>
              <a:rPr lang="en-US" dirty="0" err="1"/>
              <a:t>selanjutnya</a:t>
            </a:r>
            <a:r>
              <a:rPr lang="en-US" dirty="0"/>
              <a:t> </a:t>
            </a:r>
            <a:r>
              <a:rPr lang="en-US" dirty="0" err="1"/>
              <a:t>mencari</a:t>
            </a:r>
            <a:r>
              <a:rPr lang="en-US" dirty="0"/>
              <a:t> catch yang 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method B. </a:t>
            </a:r>
            <a:r>
              <a:rPr lang="en-US" dirty="0" err="1"/>
              <a:t>Bila</a:t>
            </a:r>
            <a:r>
              <a:rPr lang="en-US" dirty="0"/>
              <a:t> catch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ditemukan</a:t>
            </a:r>
            <a:r>
              <a:rPr lang="en-US" dirty="0"/>
              <a:t> ( </a:t>
            </a:r>
            <a:r>
              <a:rPr lang="en-US" dirty="0" err="1"/>
              <a:t>dalam</a:t>
            </a:r>
            <a:r>
              <a:rPr lang="en-US" dirty="0"/>
              <a:t> method B ), </a:t>
            </a:r>
            <a:r>
              <a:rPr lang="en-US" dirty="0" err="1"/>
              <a:t>maka</a:t>
            </a:r>
            <a:r>
              <a:rPr lang="en-US" dirty="0"/>
              <a:t> interpreter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pergi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smtClean="0"/>
              <a:t>method </a:t>
            </a:r>
            <a:r>
              <a:rPr lang="en-US" dirty="0"/>
              <a:t>A. </a:t>
            </a:r>
            <a:r>
              <a:rPr lang="en-US" dirty="0" err="1"/>
              <a:t>Bila</a:t>
            </a:r>
            <a:r>
              <a:rPr lang="en-US" dirty="0"/>
              <a:t> di </a:t>
            </a:r>
            <a:r>
              <a:rPr lang="en-US" dirty="0" err="1"/>
              <a:t>temukan</a:t>
            </a:r>
            <a:r>
              <a:rPr lang="en-US" dirty="0"/>
              <a:t>, </a:t>
            </a:r>
            <a:r>
              <a:rPr lang="en-US" dirty="0" err="1"/>
              <a:t>maka</a:t>
            </a:r>
            <a:r>
              <a:rPr lang="en-US" dirty="0"/>
              <a:t> interpreter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mengeksekusi</a:t>
            </a:r>
            <a:r>
              <a:rPr lang="en-US" dirty="0"/>
              <a:t> </a:t>
            </a:r>
            <a:r>
              <a:rPr lang="en-US" dirty="0" err="1"/>
              <a:t>blok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, </a:t>
            </a:r>
            <a:r>
              <a:rPr lang="en-US" dirty="0" err="1"/>
              <a:t>namun</a:t>
            </a:r>
            <a:r>
              <a:rPr lang="en-US" dirty="0"/>
              <a:t> </a:t>
            </a:r>
            <a:r>
              <a:rPr lang="en-US" dirty="0" err="1"/>
              <a:t>bila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catch yang </a:t>
            </a:r>
            <a:r>
              <a:rPr lang="en-US" dirty="0" err="1"/>
              <a:t>sesuai</a:t>
            </a:r>
            <a:r>
              <a:rPr lang="en-US" dirty="0"/>
              <a:t>, interpreter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menghentikan</a:t>
            </a:r>
            <a:r>
              <a:rPr lang="en-US" dirty="0"/>
              <a:t> program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menampilkan</a:t>
            </a:r>
            <a:r>
              <a:rPr lang="en-US" dirty="0"/>
              <a:t> </a:t>
            </a:r>
            <a:r>
              <a:rPr lang="en-US" dirty="0" err="1"/>
              <a:t>pesan</a:t>
            </a:r>
            <a:r>
              <a:rPr lang="en-US" dirty="0"/>
              <a:t> exception.</a:t>
            </a:r>
          </a:p>
        </p:txBody>
      </p:sp>
    </p:spTree>
    <p:extLst>
      <p:ext uri="{BB962C8B-B14F-4D97-AF65-F5344CB8AC3E}">
        <p14:creationId xmlns:p14="http://schemas.microsoft.com/office/powerpoint/2010/main" val="33476325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tabLst>
                <a:tab pos="542925" algn="l"/>
              </a:tabLst>
            </a:pPr>
            <a:r>
              <a:rPr lang="en-US" dirty="0" smtClean="0"/>
              <a:t>5.   </a:t>
            </a:r>
            <a:r>
              <a:rPr lang="en-US" dirty="0" err="1" smtClean="0"/>
              <a:t>Jenis</a:t>
            </a:r>
            <a:r>
              <a:rPr lang="en-US" dirty="0" smtClean="0"/>
              <a:t> Exception Handling</a:t>
            </a:r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225777" y="1150329"/>
            <a:ext cx="11765925" cy="54168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d-ID" b="1" dirty="0"/>
              <a:t>a)</a:t>
            </a:r>
            <a:r>
              <a:rPr lang="en-US" b="1" dirty="0"/>
              <a:t>   Try – Catch</a:t>
            </a:r>
            <a:endParaRPr lang="en-US" dirty="0"/>
          </a:p>
          <a:p>
            <a:pPr marL="355600" algn="just"/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penanganan</a:t>
            </a:r>
            <a:r>
              <a:rPr lang="en-US" dirty="0"/>
              <a:t> exception, </a:t>
            </a:r>
            <a:r>
              <a:rPr lang="en-US" dirty="0" err="1"/>
              <a:t>dalam</a:t>
            </a:r>
            <a:r>
              <a:rPr lang="en-US" dirty="0"/>
              <a:t> Java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blok</a:t>
            </a:r>
            <a:r>
              <a:rPr lang="en-US" dirty="0"/>
              <a:t> try </a:t>
            </a:r>
            <a:r>
              <a:rPr lang="en-US" dirty="0" err="1"/>
              <a:t>dan</a:t>
            </a:r>
            <a:r>
              <a:rPr lang="en-US" dirty="0"/>
              <a:t> catch. Blok try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menempatkan</a:t>
            </a:r>
            <a:r>
              <a:rPr lang="en-US" dirty="0"/>
              <a:t> </a:t>
            </a:r>
            <a:r>
              <a:rPr lang="en-US" dirty="0" err="1"/>
              <a:t>kode-kode</a:t>
            </a:r>
            <a:r>
              <a:rPr lang="en-US" dirty="0"/>
              <a:t> program Java yang </a:t>
            </a:r>
            <a:r>
              <a:rPr lang="en-US" dirty="0" err="1"/>
              <a:t>mengandung</a:t>
            </a:r>
            <a:r>
              <a:rPr lang="en-US" dirty="0"/>
              <a:t> </a:t>
            </a:r>
            <a:r>
              <a:rPr lang="en-US" dirty="0" err="1"/>
              <a:t>kode</a:t>
            </a:r>
            <a:r>
              <a:rPr lang="en-US" dirty="0"/>
              <a:t> program yang </a:t>
            </a:r>
            <a:r>
              <a:rPr lang="en-US" dirty="0" err="1"/>
              <a:t>mungkin</a:t>
            </a:r>
            <a:r>
              <a:rPr lang="en-US" dirty="0"/>
              <a:t> </a:t>
            </a:r>
            <a:r>
              <a:rPr lang="en-US" dirty="0" err="1"/>
              <a:t>melemparkan</a:t>
            </a:r>
            <a:r>
              <a:rPr lang="en-US" dirty="0"/>
              <a:t> exception. Blok catch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menempatkan</a:t>
            </a:r>
            <a:r>
              <a:rPr lang="en-US" dirty="0"/>
              <a:t> </a:t>
            </a:r>
            <a:r>
              <a:rPr lang="en-US" dirty="0" err="1"/>
              <a:t>kode-kode</a:t>
            </a:r>
            <a:r>
              <a:rPr lang="en-US" dirty="0"/>
              <a:t> program Java yang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menangani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exception </a:t>
            </a:r>
            <a:r>
              <a:rPr lang="en-US" dirty="0" err="1"/>
              <a:t>tertentu</a:t>
            </a:r>
            <a:r>
              <a:rPr lang="en-US" dirty="0"/>
              <a:t>. </a:t>
            </a:r>
            <a:r>
              <a:rPr lang="en-US" dirty="0" err="1"/>
              <a:t>Setelah</a:t>
            </a:r>
            <a:r>
              <a:rPr lang="en-US" dirty="0"/>
              <a:t>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tambahkan</a:t>
            </a:r>
            <a:r>
              <a:rPr lang="en-US" dirty="0"/>
              <a:t> </a:t>
            </a:r>
            <a:r>
              <a:rPr lang="en-US" dirty="0" err="1"/>
              <a:t>blok</a:t>
            </a:r>
            <a:r>
              <a:rPr lang="en-US" dirty="0"/>
              <a:t> try – catch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mengatasi</a:t>
            </a:r>
            <a:r>
              <a:rPr lang="en-US" dirty="0"/>
              <a:t> error yang </a:t>
            </a:r>
            <a:r>
              <a:rPr lang="en-US" dirty="0" err="1"/>
              <a:t>terjadi</a:t>
            </a:r>
            <a:r>
              <a:rPr lang="en-US" dirty="0"/>
              <a:t>, </a:t>
            </a:r>
            <a:r>
              <a:rPr lang="en-US" dirty="0" err="1"/>
              <a:t>maka</a:t>
            </a:r>
            <a:r>
              <a:rPr lang="en-US" dirty="0"/>
              <a:t> program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menampilkan</a:t>
            </a:r>
            <a:r>
              <a:rPr lang="en-US" dirty="0"/>
              <a:t> </a:t>
            </a:r>
            <a:r>
              <a:rPr lang="en-US" dirty="0" err="1"/>
              <a:t>pesan</a:t>
            </a:r>
            <a:r>
              <a:rPr lang="en-US" dirty="0"/>
              <a:t> error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error yang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konsol</a:t>
            </a:r>
            <a:r>
              <a:rPr lang="en-US" dirty="0"/>
              <a:t>. </a:t>
            </a:r>
            <a:r>
              <a:rPr lang="en-US" dirty="0" err="1"/>
              <a:t>Sintaks</a:t>
            </a:r>
            <a:r>
              <a:rPr lang="en-US" dirty="0"/>
              <a:t> </a:t>
            </a:r>
            <a:r>
              <a:rPr lang="en-US" dirty="0" err="1"/>
              <a:t>blok</a:t>
            </a:r>
            <a:r>
              <a:rPr lang="en-US" dirty="0"/>
              <a:t> try – catch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berikut</a:t>
            </a:r>
            <a:r>
              <a:rPr lang="en-US" dirty="0"/>
              <a:t> :</a:t>
            </a:r>
            <a:endParaRPr lang="id-ID" dirty="0"/>
          </a:p>
          <a:p>
            <a:pPr algn="just"/>
            <a:endParaRPr lang="id-ID" sz="1400" dirty="0"/>
          </a:p>
          <a:p>
            <a:pPr lvl="2"/>
            <a:r>
              <a:rPr lang="id-ID" sz="1600" b="1" dirty="0"/>
              <a:t>t</a:t>
            </a:r>
            <a:r>
              <a:rPr lang="en-US" sz="1600" b="1" dirty="0" err="1"/>
              <a:t>ry</a:t>
            </a:r>
            <a:endParaRPr lang="en-US" sz="1600" b="1" dirty="0"/>
          </a:p>
          <a:p>
            <a:pPr lvl="2"/>
            <a:r>
              <a:rPr lang="en-US" sz="1600" b="1" dirty="0"/>
              <a:t>{</a:t>
            </a:r>
          </a:p>
          <a:p>
            <a:pPr lvl="2"/>
            <a:r>
              <a:rPr lang="id-ID" sz="1600" b="1" dirty="0"/>
              <a:t>      </a:t>
            </a:r>
            <a:r>
              <a:rPr lang="en-US" sz="1600" b="1" dirty="0"/>
              <a:t>… </a:t>
            </a:r>
            <a:r>
              <a:rPr lang="en-US" sz="1600" b="1" dirty="0" err="1"/>
              <a:t>kode</a:t>
            </a:r>
            <a:r>
              <a:rPr lang="en-US" sz="1600" b="1" dirty="0"/>
              <a:t> program yang </a:t>
            </a:r>
            <a:r>
              <a:rPr lang="en-US" sz="1600" b="1" dirty="0" err="1"/>
              <a:t>mungkin</a:t>
            </a:r>
            <a:r>
              <a:rPr lang="en-US" sz="1600" b="1" dirty="0"/>
              <a:t> </a:t>
            </a:r>
            <a:r>
              <a:rPr lang="en-US" sz="1600" b="1" dirty="0" err="1"/>
              <a:t>menghasilkan</a:t>
            </a:r>
            <a:r>
              <a:rPr lang="en-US" sz="1600" b="1" dirty="0"/>
              <a:t> exception</a:t>
            </a:r>
          </a:p>
          <a:p>
            <a:pPr lvl="2"/>
            <a:r>
              <a:rPr lang="en-US" sz="1600" b="1" dirty="0"/>
              <a:t>}</a:t>
            </a:r>
          </a:p>
          <a:p>
            <a:pPr lvl="2"/>
            <a:r>
              <a:rPr lang="id-ID" sz="1600" b="1" dirty="0"/>
              <a:t> </a:t>
            </a:r>
            <a:endParaRPr lang="en-US" sz="1600" b="1" dirty="0"/>
          </a:p>
          <a:p>
            <a:pPr lvl="2"/>
            <a:r>
              <a:rPr lang="id-ID" sz="1600" b="1" dirty="0"/>
              <a:t>c</a:t>
            </a:r>
            <a:r>
              <a:rPr lang="en-US" sz="1600" b="1" dirty="0" err="1"/>
              <a:t>atch</a:t>
            </a:r>
            <a:r>
              <a:rPr lang="en-US" sz="1600" b="1" dirty="0"/>
              <a:t> </a:t>
            </a:r>
            <a:r>
              <a:rPr lang="id-ID" sz="1600" b="1" dirty="0"/>
              <a:t>(</a:t>
            </a:r>
            <a:r>
              <a:rPr lang="en-US" sz="1600" b="1" dirty="0"/>
              <a:t>exception xx</a:t>
            </a:r>
            <a:r>
              <a:rPr lang="id-ID" sz="1600" b="1" dirty="0"/>
              <a:t>)</a:t>
            </a:r>
            <a:endParaRPr lang="en-US" sz="1600" b="1" dirty="0"/>
          </a:p>
          <a:p>
            <a:pPr lvl="2"/>
            <a:r>
              <a:rPr lang="en-US" sz="1600" b="1" dirty="0"/>
              <a:t>{</a:t>
            </a:r>
            <a:r>
              <a:rPr lang="id-ID" sz="1600" b="1" dirty="0"/>
              <a:t>	</a:t>
            </a:r>
            <a:endParaRPr lang="en-US" sz="1600" b="1" dirty="0"/>
          </a:p>
          <a:p>
            <a:pPr lvl="2"/>
            <a:r>
              <a:rPr lang="id-ID" sz="1600" b="1" dirty="0"/>
              <a:t>     </a:t>
            </a:r>
            <a:r>
              <a:rPr lang="en-US" sz="1600" b="1" dirty="0"/>
              <a:t>…</a:t>
            </a:r>
          </a:p>
          <a:p>
            <a:pPr lvl="2"/>
            <a:r>
              <a:rPr lang="en-US" sz="1600" b="1" dirty="0"/>
              <a:t>}</a:t>
            </a:r>
          </a:p>
          <a:p>
            <a:pPr lvl="2"/>
            <a:r>
              <a:rPr lang="id-ID" sz="1600" b="1" dirty="0"/>
              <a:t> </a:t>
            </a:r>
            <a:endParaRPr lang="en-US" sz="1600" b="1" dirty="0"/>
          </a:p>
          <a:p>
            <a:pPr lvl="2"/>
            <a:r>
              <a:rPr lang="id-ID" sz="1600" b="1" dirty="0"/>
              <a:t>c</a:t>
            </a:r>
            <a:r>
              <a:rPr lang="en-US" sz="1600" b="1" dirty="0" err="1"/>
              <a:t>atch</a:t>
            </a:r>
            <a:r>
              <a:rPr lang="id-ID" sz="1600" b="1" dirty="0"/>
              <a:t> (</a:t>
            </a:r>
            <a:r>
              <a:rPr lang="en-US" sz="1600" b="1" dirty="0"/>
              <a:t>exception xx</a:t>
            </a:r>
            <a:r>
              <a:rPr lang="id-ID" sz="1600" b="1" dirty="0"/>
              <a:t>)</a:t>
            </a:r>
            <a:endParaRPr lang="en-US" sz="1600" b="1" dirty="0"/>
          </a:p>
          <a:p>
            <a:pPr lvl="2"/>
            <a:r>
              <a:rPr lang="en-US" sz="1600" b="1" dirty="0"/>
              <a:t>{</a:t>
            </a:r>
          </a:p>
          <a:p>
            <a:pPr lvl="2"/>
            <a:r>
              <a:rPr lang="id-ID" sz="1600" b="1" dirty="0"/>
              <a:t>     </a:t>
            </a:r>
            <a:r>
              <a:rPr lang="en-US" sz="1600" b="1" dirty="0"/>
              <a:t>…</a:t>
            </a:r>
          </a:p>
          <a:p>
            <a:pPr lvl="2"/>
            <a:r>
              <a:rPr lang="en-US" sz="1600" b="1" dirty="0"/>
              <a:t>}</a:t>
            </a:r>
          </a:p>
        </p:txBody>
      </p:sp>
      <p:sp>
        <p:nvSpPr>
          <p:cNvPr id="4" name="Rectangle 3"/>
          <p:cNvSpPr/>
          <p:nvPr/>
        </p:nvSpPr>
        <p:spPr>
          <a:xfrm>
            <a:off x="8147418" y="3637657"/>
            <a:ext cx="3474493" cy="156966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US" sz="1600" dirty="0" err="1"/>
              <a:t>Petunjuk</a:t>
            </a:r>
            <a:r>
              <a:rPr lang="en-US" sz="1600" dirty="0"/>
              <a:t> </a:t>
            </a:r>
            <a:r>
              <a:rPr lang="en-US" sz="1600" dirty="0" err="1"/>
              <a:t>Penulisan</a:t>
            </a:r>
            <a:r>
              <a:rPr lang="en-US" sz="1600" dirty="0"/>
              <a:t> Program :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n-US" sz="1600" dirty="0" smtClean="0"/>
              <a:t>Blok </a:t>
            </a:r>
            <a:r>
              <a:rPr lang="en-US" sz="1600" dirty="0"/>
              <a:t>catch </a:t>
            </a:r>
            <a:r>
              <a:rPr lang="en-US" sz="1600" dirty="0" err="1"/>
              <a:t>dimulai</a:t>
            </a:r>
            <a:r>
              <a:rPr lang="en-US" sz="1600" dirty="0"/>
              <a:t> </a:t>
            </a:r>
            <a:r>
              <a:rPr lang="en-US" sz="1600" dirty="0" err="1"/>
              <a:t>setelah</a:t>
            </a:r>
            <a:r>
              <a:rPr lang="en-US" sz="1600" dirty="0"/>
              <a:t> </a:t>
            </a:r>
            <a:r>
              <a:rPr lang="en-US" sz="1600" dirty="0" err="1"/>
              <a:t>kurung</a:t>
            </a:r>
            <a:r>
              <a:rPr lang="en-US" sz="1600" dirty="0"/>
              <a:t> </a:t>
            </a:r>
            <a:r>
              <a:rPr lang="en-US" sz="1600" dirty="0" err="1"/>
              <a:t>kurawal</a:t>
            </a:r>
            <a:r>
              <a:rPr lang="en-US" sz="1600" dirty="0"/>
              <a:t> </a:t>
            </a:r>
            <a:r>
              <a:rPr lang="en-US" sz="1600" dirty="0" err="1"/>
              <a:t>dari</a:t>
            </a:r>
            <a:r>
              <a:rPr lang="en-US" sz="1600" dirty="0"/>
              <a:t> </a:t>
            </a:r>
            <a:r>
              <a:rPr lang="en-US" sz="1600" dirty="0" err="1"/>
              <a:t>kode</a:t>
            </a:r>
            <a:r>
              <a:rPr lang="en-US" sz="1600" dirty="0"/>
              <a:t> try </a:t>
            </a:r>
            <a:r>
              <a:rPr lang="en-US" sz="1600" dirty="0" err="1"/>
              <a:t>atau</a:t>
            </a:r>
            <a:r>
              <a:rPr lang="en-US" sz="1600" dirty="0"/>
              <a:t> catch </a:t>
            </a:r>
            <a:r>
              <a:rPr lang="en-US" sz="1600" dirty="0" err="1"/>
              <a:t>terkait</a:t>
            </a:r>
            <a:r>
              <a:rPr lang="en-US" sz="1600" dirty="0"/>
              <a:t>.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n-US" sz="1600" dirty="0" err="1"/>
              <a:t>Penulisan</a:t>
            </a:r>
            <a:r>
              <a:rPr lang="en-US" sz="1600" dirty="0"/>
              <a:t> </a:t>
            </a:r>
            <a:r>
              <a:rPr lang="en-US" sz="1600" dirty="0" err="1"/>
              <a:t>kode</a:t>
            </a:r>
            <a:r>
              <a:rPr lang="en-US" sz="1600" dirty="0"/>
              <a:t> </a:t>
            </a:r>
            <a:r>
              <a:rPr lang="en-US" sz="1600" dirty="0" err="1"/>
              <a:t>dalam</a:t>
            </a:r>
            <a:r>
              <a:rPr lang="en-US" sz="1600" dirty="0"/>
              <a:t> </a:t>
            </a:r>
            <a:r>
              <a:rPr lang="en-US" sz="1600" dirty="0" err="1"/>
              <a:t>blok</a:t>
            </a:r>
            <a:r>
              <a:rPr lang="en-US" sz="1600" dirty="0"/>
              <a:t> </a:t>
            </a:r>
            <a:r>
              <a:rPr lang="en-US" sz="1600" dirty="0" err="1"/>
              <a:t>mengikuti</a:t>
            </a:r>
            <a:r>
              <a:rPr lang="en-US" sz="1600" dirty="0"/>
              <a:t> </a:t>
            </a:r>
            <a:r>
              <a:rPr lang="en-US" sz="1600" dirty="0" err="1"/>
              <a:t>identasi</a:t>
            </a:r>
            <a:r>
              <a:rPr lang="en-US" sz="1600" dirty="0"/>
              <a:t>.</a:t>
            </a:r>
          </a:p>
        </p:txBody>
      </p:sp>
      <p:sp>
        <p:nvSpPr>
          <p:cNvPr id="5" name="TextBox 4">
            <a:hlinkClick r:id="rId2" action="ppaction://hlinkfile"/>
          </p:cNvPr>
          <p:cNvSpPr txBox="1"/>
          <p:nvPr/>
        </p:nvSpPr>
        <p:spPr>
          <a:xfrm>
            <a:off x="8661870" y="5383723"/>
            <a:ext cx="3160545" cy="584775"/>
          </a:xfrm>
          <a:prstGeom prst="rect">
            <a:avLst/>
          </a:prstGeom>
          <a:solidFill>
            <a:srgbClr val="FFFF99"/>
          </a:solidFill>
          <a:ln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r>
              <a:rPr lang="id-ID" sz="1600" b="1" dirty="0" smtClean="0">
                <a:solidFill>
                  <a:srgbClr val="002060"/>
                </a:solidFill>
              </a:rPr>
              <a:t>Contoh : 	</a:t>
            </a:r>
            <a:r>
              <a:rPr lang="en-US" sz="1600" b="1" dirty="0" err="1" smtClean="0">
                <a:solidFill>
                  <a:srgbClr val="002060"/>
                </a:solidFill>
                <a:hlinkClick r:id="" action="ppaction://noaction"/>
              </a:rPr>
              <a:t>ContohException</a:t>
            </a:r>
            <a:r>
              <a:rPr lang="id-ID" sz="1600" b="1" dirty="0" smtClean="0">
                <a:solidFill>
                  <a:srgbClr val="002060"/>
                </a:solidFill>
                <a:hlinkClick r:id="" action="ppaction://noaction"/>
              </a:rPr>
              <a:t>1</a:t>
            </a:r>
            <a:r>
              <a:rPr lang="en-US" sz="1600" b="1" dirty="0" smtClean="0">
                <a:solidFill>
                  <a:srgbClr val="002060"/>
                </a:solidFill>
                <a:hlinkClick r:id="" action="ppaction://noaction"/>
              </a:rPr>
              <a:t>.java</a:t>
            </a:r>
            <a:r>
              <a:rPr lang="id-ID" sz="1600" b="1" dirty="0">
                <a:solidFill>
                  <a:srgbClr val="002060"/>
                </a:solidFill>
              </a:rPr>
              <a:t>, </a:t>
            </a:r>
            <a:endParaRPr lang="id-ID" sz="1600" b="1" dirty="0" smtClean="0">
              <a:solidFill>
                <a:srgbClr val="002060"/>
              </a:solidFill>
            </a:endParaRPr>
          </a:p>
          <a:p>
            <a:r>
              <a:rPr lang="id-ID" sz="1600" b="1" dirty="0">
                <a:solidFill>
                  <a:srgbClr val="002060"/>
                </a:solidFill>
              </a:rPr>
              <a:t>	</a:t>
            </a:r>
            <a:r>
              <a:rPr lang="en-US" sz="1600" b="1" dirty="0" err="1" smtClean="0">
                <a:solidFill>
                  <a:srgbClr val="002060"/>
                </a:solidFill>
                <a:hlinkClick r:id="" action="ppaction://noaction"/>
              </a:rPr>
              <a:t>ContohException</a:t>
            </a:r>
            <a:r>
              <a:rPr lang="id-ID" sz="1600" b="1" dirty="0" smtClean="0">
                <a:solidFill>
                  <a:srgbClr val="002060"/>
                </a:solidFill>
                <a:hlinkClick r:id="" action="ppaction://noaction"/>
              </a:rPr>
              <a:t>2.java</a:t>
            </a:r>
            <a:endParaRPr lang="en-US" sz="16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89966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Implementasi</a:t>
            </a:r>
            <a:r>
              <a:rPr lang="en-US" dirty="0" smtClean="0"/>
              <a:t> Error Handling ContohException1.java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marL="0" indent="0">
              <a:lnSpc>
                <a:spcPct val="100000"/>
              </a:lnSpc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4824" y="1361193"/>
            <a:ext cx="7610476" cy="50792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12069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Implementasi</a:t>
            </a:r>
            <a:r>
              <a:rPr lang="en-US" dirty="0"/>
              <a:t> Error Handling </a:t>
            </a:r>
            <a:r>
              <a:rPr lang="en-US" dirty="0" smtClean="0"/>
              <a:t>ContohException2.java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8278" y="1361193"/>
            <a:ext cx="10685961" cy="51630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9712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336353" y="583270"/>
            <a:ext cx="5204638" cy="412520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id-ID" sz="2400" b="1" dirty="0"/>
              <a:t>b)</a:t>
            </a:r>
            <a:r>
              <a:rPr lang="en-US" sz="2400" b="1" dirty="0"/>
              <a:t>   Multiple </a:t>
            </a:r>
            <a:r>
              <a:rPr lang="en-US" sz="2400" b="1" dirty="0" smtClean="0"/>
              <a:t>Catch</a:t>
            </a:r>
            <a:endParaRPr lang="en-US" sz="2400" dirty="0" smtClean="0"/>
          </a:p>
          <a:p>
            <a:pPr marL="363538" indent="0" algn="just">
              <a:buNone/>
            </a:pPr>
            <a:r>
              <a:rPr lang="en-US" sz="2400" dirty="0" err="1" smtClean="0"/>
              <a:t>Untuk</a:t>
            </a:r>
            <a:r>
              <a:rPr lang="en-US" sz="2400" dirty="0" smtClean="0"/>
              <a:t> multiple catch 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kita</a:t>
            </a:r>
            <a:r>
              <a:rPr lang="en-US" sz="2400" dirty="0" smtClean="0"/>
              <a:t> </a:t>
            </a:r>
            <a:r>
              <a:rPr lang="en-US" sz="2400" dirty="0" err="1" smtClean="0"/>
              <a:t>gunakan</a:t>
            </a:r>
            <a:r>
              <a:rPr lang="en-US" sz="2400" dirty="0" smtClean="0"/>
              <a:t> </a:t>
            </a:r>
            <a:r>
              <a:rPr lang="en-US" sz="2400" dirty="0" err="1" smtClean="0"/>
              <a:t>jika</a:t>
            </a:r>
            <a:r>
              <a:rPr lang="en-US" sz="2400" dirty="0" smtClean="0"/>
              <a:t> </a:t>
            </a:r>
            <a:r>
              <a:rPr lang="en-US" sz="2400" dirty="0" err="1" smtClean="0"/>
              <a:t>blok</a:t>
            </a:r>
            <a:r>
              <a:rPr lang="en-US" sz="2400" dirty="0" smtClean="0"/>
              <a:t> try </a:t>
            </a:r>
            <a:r>
              <a:rPr lang="en-US" sz="2400" dirty="0" err="1" smtClean="0"/>
              <a:t>mungkin</a:t>
            </a:r>
            <a:r>
              <a:rPr lang="en-US" sz="2400" dirty="0" smtClean="0"/>
              <a:t> </a:t>
            </a:r>
            <a:r>
              <a:rPr lang="en-US" sz="2400" dirty="0" err="1" smtClean="0"/>
              <a:t>menimbulkan</a:t>
            </a:r>
            <a:r>
              <a:rPr lang="en-US" sz="2400" dirty="0" smtClean="0"/>
              <a:t> </a:t>
            </a:r>
            <a:r>
              <a:rPr lang="en-US" sz="2400" dirty="0" err="1" smtClean="0"/>
              <a:t>lebih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satu</a:t>
            </a:r>
            <a:r>
              <a:rPr lang="en-US" sz="2400" dirty="0" smtClean="0"/>
              <a:t> exception. </a:t>
            </a:r>
            <a:r>
              <a:rPr lang="en-US" sz="2400" dirty="0" err="1" smtClean="0"/>
              <a:t>Sintaks</a:t>
            </a:r>
            <a:r>
              <a:rPr lang="en-US" sz="2400" dirty="0" smtClean="0"/>
              <a:t> </a:t>
            </a:r>
            <a:r>
              <a:rPr lang="en-US" sz="2400" dirty="0" err="1" smtClean="0"/>
              <a:t>blok</a:t>
            </a:r>
            <a:r>
              <a:rPr lang="en-US" sz="2400" dirty="0" smtClean="0"/>
              <a:t> multiple catch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sebagai</a:t>
            </a:r>
            <a:r>
              <a:rPr lang="en-US" sz="2400" dirty="0" smtClean="0"/>
              <a:t> </a:t>
            </a:r>
            <a:r>
              <a:rPr lang="en-US" sz="2400" dirty="0" err="1" smtClean="0"/>
              <a:t>berikut</a:t>
            </a:r>
            <a:r>
              <a:rPr lang="en-US" sz="2400" dirty="0" smtClean="0"/>
              <a:t> :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500153" y="474088"/>
            <a:ext cx="3913771" cy="6056488"/>
          </a:xfrm>
          <a:prstGeom prst="rect">
            <a:avLst/>
          </a:prstGeom>
          <a:ln w="12700">
            <a:solidFill>
              <a:schemeClr val="accent5">
                <a:lumMod val="75000"/>
              </a:schemeClr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914400" lvl="2" indent="0">
              <a:buFont typeface="Arial" panose="020B0604020202020204" pitchFamily="34" charset="0"/>
              <a:buNone/>
            </a:pPr>
            <a:r>
              <a:rPr lang="en-US" sz="1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try</a:t>
            </a:r>
          </a:p>
          <a:p>
            <a:pPr marL="914400" lvl="2" indent="0">
              <a:buFont typeface="Arial" panose="020B0604020202020204" pitchFamily="34" charset="0"/>
              <a:buNone/>
            </a:pPr>
            <a:r>
              <a:rPr lang="en-US" sz="1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{</a:t>
            </a:r>
          </a:p>
          <a:p>
            <a:pPr marL="1371600" lvl="3" indent="0">
              <a:buFont typeface="Arial" panose="020B0604020202020204" pitchFamily="34" charset="0"/>
              <a:buNone/>
            </a:pPr>
            <a:r>
              <a:rPr lang="en-US" sz="1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instruksi-1</a:t>
            </a:r>
          </a:p>
          <a:p>
            <a:pPr marL="1371600" lvl="3" indent="0">
              <a:buFont typeface="Arial" panose="020B0604020202020204" pitchFamily="34" charset="0"/>
              <a:buNone/>
            </a:pPr>
            <a:r>
              <a:rPr lang="en-US" sz="1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instruksi-2</a:t>
            </a:r>
            <a:endParaRPr lang="id-ID" sz="1800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1371600" lvl="3" indent="0">
              <a:buFont typeface="Arial" panose="020B0604020202020204" pitchFamily="34" charset="0"/>
              <a:buNone/>
            </a:pPr>
            <a:r>
              <a:rPr lang="id-ID" sz="1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.....</a:t>
            </a:r>
            <a:endParaRPr lang="en-US" sz="1800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1371600" lvl="3" indent="0">
              <a:buFont typeface="Arial" panose="020B0604020202020204" pitchFamily="34" charset="0"/>
              <a:buNone/>
            </a:pPr>
            <a:r>
              <a:rPr lang="en-US" sz="1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instruksi</a:t>
            </a:r>
            <a:r>
              <a:rPr lang="en-US" sz="1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-n</a:t>
            </a:r>
          </a:p>
          <a:p>
            <a:pPr marL="914400" lvl="2" indent="0">
              <a:buFont typeface="Arial" panose="020B0604020202020204" pitchFamily="34" charset="0"/>
              <a:buNone/>
            </a:pPr>
            <a:r>
              <a:rPr lang="en-US" sz="1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}</a:t>
            </a:r>
          </a:p>
          <a:p>
            <a:pPr marL="914400" lvl="2" indent="0">
              <a:buFont typeface="Arial" panose="020B0604020202020204" pitchFamily="34" charset="0"/>
              <a:buNone/>
            </a:pPr>
            <a:r>
              <a:rPr lang="en-US" sz="1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catch(tipe_eksepsi_1 e1)</a:t>
            </a:r>
          </a:p>
          <a:p>
            <a:pPr marL="914400" lvl="2" indent="0">
              <a:buFont typeface="Arial" panose="020B0604020202020204" pitchFamily="34" charset="0"/>
              <a:buNone/>
            </a:pPr>
            <a:r>
              <a:rPr lang="en-US" sz="1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{</a:t>
            </a:r>
          </a:p>
          <a:p>
            <a:pPr marL="914400" lvl="2" indent="0">
              <a:buFont typeface="Arial" panose="020B0604020202020204" pitchFamily="34" charset="0"/>
              <a:buNone/>
            </a:pPr>
            <a:r>
              <a:rPr lang="en-US" sz="1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}</a:t>
            </a:r>
          </a:p>
          <a:p>
            <a:pPr marL="914400" lvl="2" indent="0">
              <a:buFont typeface="Arial" panose="020B0604020202020204" pitchFamily="34" charset="0"/>
              <a:buNone/>
            </a:pPr>
            <a:r>
              <a:rPr lang="en-US" sz="1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catch(tipe_eksepsi_2 e2)</a:t>
            </a:r>
          </a:p>
          <a:p>
            <a:pPr marL="914400" lvl="2" indent="0">
              <a:buFont typeface="Arial" panose="020B0604020202020204" pitchFamily="34" charset="0"/>
              <a:buNone/>
            </a:pPr>
            <a:r>
              <a:rPr lang="en-US" sz="1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{</a:t>
            </a:r>
          </a:p>
          <a:p>
            <a:pPr marL="914400" lvl="2" indent="0">
              <a:buFont typeface="Arial" panose="020B0604020202020204" pitchFamily="34" charset="0"/>
              <a:buNone/>
            </a:pPr>
            <a:r>
              <a:rPr lang="en-US" sz="1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}</a:t>
            </a:r>
          </a:p>
          <a:p>
            <a:pPr marL="914400" lvl="2" indent="0">
              <a:buFont typeface="Arial" panose="020B0604020202020204" pitchFamily="34" charset="0"/>
              <a:buNone/>
            </a:pPr>
            <a:r>
              <a:rPr lang="en-US" sz="1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catch(</a:t>
            </a:r>
            <a:r>
              <a:rPr lang="en-US" sz="1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tipe_eksepsi_n</a:t>
            </a:r>
            <a:r>
              <a:rPr lang="en-US" sz="1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en)</a:t>
            </a:r>
          </a:p>
          <a:p>
            <a:pPr marL="914400" lvl="2" indent="0">
              <a:buFont typeface="Arial" panose="020B0604020202020204" pitchFamily="34" charset="0"/>
              <a:buNone/>
            </a:pPr>
            <a:r>
              <a:rPr lang="en-US" sz="1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{</a:t>
            </a:r>
          </a:p>
          <a:p>
            <a:pPr marL="914400" lvl="2" indent="0">
              <a:buFont typeface="Arial" panose="020B0604020202020204" pitchFamily="34" charset="0"/>
              <a:buNone/>
            </a:pPr>
            <a:r>
              <a:rPr lang="en-US" sz="1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}</a:t>
            </a:r>
          </a:p>
          <a:p>
            <a:pPr marL="914400" lvl="2" indent="0">
              <a:buFont typeface="Arial" panose="020B0604020202020204" pitchFamily="34" charset="0"/>
              <a:buNone/>
            </a:pPr>
            <a:r>
              <a:rPr lang="en-US" sz="1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 </a:t>
            </a:r>
          </a:p>
          <a:p>
            <a:pPr marL="914400" lvl="2" indent="0">
              <a:buFont typeface="Arial" panose="020B0604020202020204" pitchFamily="34" charset="0"/>
              <a:buNone/>
            </a:pPr>
            <a:r>
              <a:rPr lang="en-US" sz="1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instruksi</a:t>
            </a:r>
            <a:r>
              <a:rPr lang="en-US" sz="1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-lain</a:t>
            </a:r>
          </a:p>
          <a:p>
            <a:pPr marL="914400" lvl="2" indent="0">
              <a:buFont typeface="Arial" panose="020B0604020202020204" pitchFamily="34" charset="0"/>
              <a:buNone/>
            </a:pPr>
            <a:r>
              <a:rPr lang="en-US" sz="1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…….</a:t>
            </a:r>
          </a:p>
          <a:p>
            <a:pPr>
              <a:lnSpc>
                <a:spcPct val="100000"/>
              </a:lnSpc>
            </a:pPr>
            <a:endParaRPr lang="en-US" sz="1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655361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336353" y="583270"/>
            <a:ext cx="4563193" cy="577658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id-ID" sz="2400" b="1" dirty="0"/>
              <a:t>c)</a:t>
            </a:r>
            <a:r>
              <a:rPr lang="en-US" sz="2400" b="1" dirty="0"/>
              <a:t>   Try – Catch – Finally</a:t>
            </a:r>
            <a:endParaRPr lang="en-US" sz="2400" dirty="0"/>
          </a:p>
          <a:p>
            <a:pPr marL="450850" indent="0">
              <a:buNone/>
            </a:pPr>
            <a:r>
              <a:rPr lang="en-US" sz="2400" dirty="0" err="1"/>
              <a:t>Selain</a:t>
            </a:r>
            <a:r>
              <a:rPr lang="en-US" sz="2400" dirty="0"/>
              <a:t> try – catch, </a:t>
            </a:r>
            <a:r>
              <a:rPr lang="en-US" sz="2400" dirty="0" err="1"/>
              <a:t>kita</a:t>
            </a:r>
            <a:r>
              <a:rPr lang="en-US" sz="2400" dirty="0"/>
              <a:t>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mendefinisikan</a:t>
            </a:r>
            <a:r>
              <a:rPr lang="en-US" sz="2400" dirty="0"/>
              <a:t> </a:t>
            </a:r>
            <a:r>
              <a:rPr lang="en-US" sz="2400" dirty="0" err="1"/>
              <a:t>blok</a:t>
            </a:r>
            <a:r>
              <a:rPr lang="en-US" sz="2400" dirty="0"/>
              <a:t> try – catch </a:t>
            </a:r>
            <a:r>
              <a:rPr lang="en-US" sz="2400" dirty="0" err="1"/>
              <a:t>dan</a:t>
            </a:r>
            <a:r>
              <a:rPr lang="en-US" sz="2400" dirty="0"/>
              <a:t> finally yang </a:t>
            </a:r>
            <a:r>
              <a:rPr lang="en-US" sz="2400" dirty="0" err="1"/>
              <a:t>memiliki</a:t>
            </a:r>
            <a:r>
              <a:rPr lang="en-US" sz="2400" dirty="0"/>
              <a:t> proses yang </a:t>
            </a:r>
            <a:r>
              <a:rPr lang="en-US" sz="2400" dirty="0" err="1"/>
              <a:t>lebih</a:t>
            </a:r>
            <a:r>
              <a:rPr lang="en-US" sz="2400" dirty="0"/>
              <a:t> </a:t>
            </a:r>
            <a:r>
              <a:rPr lang="en-US" sz="2400" dirty="0" err="1"/>
              <a:t>lengkap</a:t>
            </a:r>
            <a:r>
              <a:rPr lang="en-US" sz="2400" dirty="0"/>
              <a:t>, </a:t>
            </a:r>
            <a:r>
              <a:rPr lang="en-US" sz="2400" dirty="0" err="1"/>
              <a:t>karena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finally </a:t>
            </a:r>
            <a:r>
              <a:rPr lang="en-US" sz="2400" dirty="0" err="1"/>
              <a:t>kita</a:t>
            </a:r>
            <a:r>
              <a:rPr lang="en-US" sz="2400" dirty="0"/>
              <a:t>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mendefinisikan</a:t>
            </a:r>
            <a:r>
              <a:rPr lang="en-US" sz="2400" dirty="0"/>
              <a:t> </a:t>
            </a:r>
            <a:r>
              <a:rPr lang="en-US" sz="2400" dirty="0" err="1"/>
              <a:t>kode</a:t>
            </a:r>
            <a:r>
              <a:rPr lang="en-US" sz="2400" dirty="0"/>
              <a:t> program yang </a:t>
            </a:r>
            <a:r>
              <a:rPr lang="en-US" sz="2400" dirty="0" err="1"/>
              <a:t>selalu</a:t>
            </a:r>
            <a:r>
              <a:rPr lang="en-US" sz="2400" dirty="0"/>
              <a:t> </a:t>
            </a:r>
            <a:r>
              <a:rPr lang="en-US" sz="2400" dirty="0" err="1"/>
              <a:t>dieksekusi</a:t>
            </a:r>
            <a:r>
              <a:rPr lang="en-US" sz="2400" dirty="0"/>
              <a:t>, </a:t>
            </a:r>
            <a:r>
              <a:rPr lang="en-US" sz="2400" dirty="0" err="1"/>
              <a:t>baik</a:t>
            </a:r>
            <a:r>
              <a:rPr lang="en-US" sz="2400" dirty="0"/>
              <a:t> </a:t>
            </a:r>
            <a:r>
              <a:rPr lang="en-US" sz="2400" dirty="0" err="1"/>
              <a:t>ada</a:t>
            </a:r>
            <a:r>
              <a:rPr lang="en-US" sz="2400" dirty="0"/>
              <a:t> exception yang </a:t>
            </a:r>
            <a:r>
              <a:rPr lang="en-US" sz="2400" dirty="0" err="1"/>
              <a:t>terjadi</a:t>
            </a:r>
            <a:r>
              <a:rPr lang="en-US" sz="2400" dirty="0"/>
              <a:t> </a:t>
            </a:r>
            <a:r>
              <a:rPr lang="en-US" sz="2400" dirty="0" err="1"/>
              <a:t>maupun</a:t>
            </a:r>
            <a:r>
              <a:rPr lang="en-US" sz="2400" dirty="0"/>
              <a:t> </a:t>
            </a:r>
            <a:r>
              <a:rPr lang="en-US" sz="2400" dirty="0" err="1"/>
              <a:t>bila</a:t>
            </a:r>
            <a:r>
              <a:rPr lang="en-US" sz="2400" dirty="0"/>
              <a:t>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terjadi</a:t>
            </a:r>
            <a:r>
              <a:rPr lang="en-US" sz="2400" dirty="0"/>
              <a:t> exception </a:t>
            </a:r>
            <a:r>
              <a:rPr lang="en-US" sz="2400" dirty="0" err="1"/>
              <a:t>sama</a:t>
            </a:r>
            <a:r>
              <a:rPr lang="en-US" sz="2400" dirty="0"/>
              <a:t> </a:t>
            </a:r>
            <a:r>
              <a:rPr lang="en-US" sz="2400" dirty="0" err="1"/>
              <a:t>sekali</a:t>
            </a:r>
            <a:r>
              <a:rPr lang="en-US" sz="2400" dirty="0"/>
              <a:t>. </a:t>
            </a:r>
            <a:r>
              <a:rPr lang="en-US" sz="2400" dirty="0" err="1"/>
              <a:t>Bentuk</a:t>
            </a:r>
            <a:r>
              <a:rPr lang="en-US" sz="2400" dirty="0"/>
              <a:t> </a:t>
            </a:r>
            <a:r>
              <a:rPr lang="en-US" sz="2400" dirty="0" err="1"/>
              <a:t>umum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b="1" dirty="0" err="1"/>
              <a:t>blok</a:t>
            </a:r>
            <a:r>
              <a:rPr lang="en-US" sz="2400" b="1" dirty="0"/>
              <a:t> try-catch-finally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sebagai</a:t>
            </a:r>
            <a:r>
              <a:rPr lang="en-US" sz="2400" dirty="0"/>
              <a:t> </a:t>
            </a:r>
            <a:r>
              <a:rPr lang="en-US" sz="2400" dirty="0" err="1"/>
              <a:t>berikut</a:t>
            </a:r>
            <a:r>
              <a:rPr lang="en-US" sz="2400" dirty="0"/>
              <a:t> :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527343" y="474088"/>
            <a:ext cx="6441744" cy="5885769"/>
          </a:xfrm>
          <a:prstGeom prst="rect">
            <a:avLst/>
          </a:prstGeom>
          <a:ln w="12700">
            <a:solidFill>
              <a:schemeClr val="accent5">
                <a:lumMod val="75000"/>
              </a:schemeClr>
            </a:solidFill>
          </a:ln>
        </p:spPr>
        <p:txBody>
          <a:bodyPr vert="horz" lIns="46800" tIns="46800" rIns="4680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lnSpc>
                <a:spcPct val="70000"/>
              </a:lnSpc>
              <a:buNone/>
            </a:pPr>
            <a:endParaRPr lang="en-US" sz="1600" b="1" dirty="0" smtClean="0"/>
          </a:p>
          <a:p>
            <a:pPr marL="457200" lvl="1" indent="0">
              <a:lnSpc>
                <a:spcPct val="70000"/>
              </a:lnSpc>
              <a:buNone/>
            </a:pPr>
            <a:r>
              <a:rPr lang="en-US" sz="1600" b="1" dirty="0" smtClean="0"/>
              <a:t>Try</a:t>
            </a:r>
            <a:endParaRPr lang="en-US" sz="1600" b="1" dirty="0"/>
          </a:p>
          <a:p>
            <a:pPr marL="457200" lvl="1" indent="0">
              <a:lnSpc>
                <a:spcPct val="70000"/>
              </a:lnSpc>
              <a:buNone/>
            </a:pPr>
            <a:r>
              <a:rPr lang="en-US" sz="1600" b="1" dirty="0" smtClean="0"/>
              <a:t>{</a:t>
            </a:r>
            <a:endParaRPr lang="en-US" sz="1600" b="1" dirty="0"/>
          </a:p>
          <a:p>
            <a:pPr marL="914400" lvl="2" indent="0">
              <a:lnSpc>
                <a:spcPct val="70000"/>
              </a:lnSpc>
              <a:buNone/>
            </a:pPr>
            <a:r>
              <a:rPr lang="en-US" b="1" dirty="0"/>
              <a:t>//</a:t>
            </a:r>
            <a:r>
              <a:rPr lang="en-US" b="1" dirty="0" err="1"/>
              <a:t>tulis</a:t>
            </a:r>
            <a:r>
              <a:rPr lang="en-US" b="1" dirty="0"/>
              <a:t> </a:t>
            </a:r>
            <a:r>
              <a:rPr lang="en-US" b="1" dirty="0" err="1"/>
              <a:t>pernyataan</a:t>
            </a:r>
            <a:r>
              <a:rPr lang="en-US" b="1" dirty="0"/>
              <a:t> yang </a:t>
            </a:r>
            <a:r>
              <a:rPr lang="en-US" b="1" dirty="0" err="1"/>
              <a:t>dapat</a:t>
            </a:r>
            <a:r>
              <a:rPr lang="en-US" b="1" dirty="0"/>
              <a:t> </a:t>
            </a:r>
            <a:r>
              <a:rPr lang="en-US" b="1" dirty="0" err="1"/>
              <a:t>mengakibatkan</a:t>
            </a:r>
            <a:r>
              <a:rPr lang="en-US" b="1" dirty="0"/>
              <a:t> exception</a:t>
            </a:r>
          </a:p>
          <a:p>
            <a:pPr marL="914400" lvl="2" indent="0">
              <a:lnSpc>
                <a:spcPct val="70000"/>
              </a:lnSpc>
              <a:buNone/>
            </a:pPr>
            <a:r>
              <a:rPr lang="en-US" b="1" dirty="0"/>
              <a:t>//</a:t>
            </a:r>
            <a:r>
              <a:rPr lang="en-US" b="1" dirty="0" err="1"/>
              <a:t>dalam</a:t>
            </a:r>
            <a:r>
              <a:rPr lang="en-US" b="1" dirty="0"/>
              <a:t> </a:t>
            </a:r>
            <a:r>
              <a:rPr lang="en-US" b="1" dirty="0" err="1"/>
              <a:t>blok</a:t>
            </a:r>
            <a:r>
              <a:rPr lang="en-US" b="1" dirty="0"/>
              <a:t> </a:t>
            </a:r>
            <a:r>
              <a:rPr lang="en-US" b="1" dirty="0" err="1"/>
              <a:t>ini</a:t>
            </a:r>
            <a:endParaRPr lang="en-US" b="1" dirty="0"/>
          </a:p>
          <a:p>
            <a:pPr marL="457200" lvl="1" indent="0">
              <a:lnSpc>
                <a:spcPct val="70000"/>
              </a:lnSpc>
              <a:buNone/>
            </a:pPr>
            <a:r>
              <a:rPr lang="en-US" sz="1600" b="1" dirty="0"/>
              <a:t>}</a:t>
            </a:r>
          </a:p>
          <a:p>
            <a:pPr marL="457200" lvl="1" indent="0">
              <a:lnSpc>
                <a:spcPct val="70000"/>
              </a:lnSpc>
              <a:buNone/>
            </a:pPr>
            <a:r>
              <a:rPr lang="en-US" sz="1600" b="1" dirty="0"/>
              <a:t> </a:t>
            </a:r>
          </a:p>
          <a:p>
            <a:pPr marL="457200" lvl="1" indent="0">
              <a:lnSpc>
                <a:spcPct val="70000"/>
              </a:lnSpc>
              <a:buNone/>
            </a:pPr>
            <a:r>
              <a:rPr lang="en-US" sz="1600" b="1" dirty="0"/>
              <a:t>catch( )</a:t>
            </a:r>
          </a:p>
          <a:p>
            <a:pPr marL="457200" lvl="1" indent="0">
              <a:lnSpc>
                <a:spcPct val="70000"/>
              </a:lnSpc>
              <a:buNone/>
            </a:pPr>
            <a:r>
              <a:rPr lang="en-US" sz="1600" b="1" dirty="0"/>
              <a:t>{</a:t>
            </a:r>
          </a:p>
          <a:p>
            <a:pPr marL="914400" lvl="2" indent="0">
              <a:lnSpc>
                <a:spcPct val="70000"/>
              </a:lnSpc>
              <a:buNone/>
            </a:pPr>
            <a:r>
              <a:rPr lang="en-US" b="1" dirty="0"/>
              <a:t>//</a:t>
            </a:r>
            <a:r>
              <a:rPr lang="en-US" b="1" dirty="0" err="1"/>
              <a:t>tulis</a:t>
            </a:r>
            <a:r>
              <a:rPr lang="en-US" b="1" dirty="0"/>
              <a:t> </a:t>
            </a:r>
            <a:r>
              <a:rPr lang="en-US" b="1" dirty="0" err="1"/>
              <a:t>aksi</a:t>
            </a:r>
            <a:r>
              <a:rPr lang="en-US" b="1" dirty="0"/>
              <a:t> </a:t>
            </a:r>
            <a:r>
              <a:rPr lang="en-US" b="1" dirty="0" err="1"/>
              <a:t>apa</a:t>
            </a:r>
            <a:r>
              <a:rPr lang="en-US" b="1" dirty="0"/>
              <a:t> </a:t>
            </a:r>
            <a:r>
              <a:rPr lang="en-US" b="1" dirty="0" err="1"/>
              <a:t>dari</a:t>
            </a:r>
            <a:r>
              <a:rPr lang="en-US" b="1" dirty="0"/>
              <a:t> program </a:t>
            </a:r>
            <a:r>
              <a:rPr lang="en-US" b="1" dirty="0" err="1"/>
              <a:t>Anda</a:t>
            </a:r>
            <a:r>
              <a:rPr lang="en-US" b="1" dirty="0"/>
              <a:t> yang </a:t>
            </a:r>
            <a:r>
              <a:rPr lang="en-US" b="1" dirty="0" err="1"/>
              <a:t>dijalankan</a:t>
            </a:r>
            <a:r>
              <a:rPr lang="en-US" b="1" dirty="0"/>
              <a:t> </a:t>
            </a:r>
            <a:r>
              <a:rPr lang="en-US" b="1" dirty="0" err="1"/>
              <a:t>jika</a:t>
            </a:r>
            <a:r>
              <a:rPr lang="en-US" b="1" dirty="0"/>
              <a:t> </a:t>
            </a:r>
            <a:r>
              <a:rPr lang="en-US" b="1" dirty="0" err="1"/>
              <a:t>ada</a:t>
            </a:r>
            <a:endParaRPr lang="en-US" b="1" dirty="0"/>
          </a:p>
          <a:p>
            <a:pPr marL="914400" lvl="2" indent="0">
              <a:lnSpc>
                <a:spcPct val="70000"/>
              </a:lnSpc>
              <a:buNone/>
            </a:pPr>
            <a:r>
              <a:rPr lang="en-US" b="1" dirty="0"/>
              <a:t>//exception </a:t>
            </a:r>
            <a:r>
              <a:rPr lang="en-US" b="1" dirty="0" err="1"/>
              <a:t>tipe</a:t>
            </a:r>
            <a:r>
              <a:rPr lang="en-US" b="1" dirty="0"/>
              <a:t> </a:t>
            </a:r>
            <a:r>
              <a:rPr lang="en-US" b="1" dirty="0" err="1"/>
              <a:t>tertentu</a:t>
            </a:r>
            <a:r>
              <a:rPr lang="en-US" b="1" dirty="0"/>
              <a:t> </a:t>
            </a:r>
            <a:r>
              <a:rPr lang="en-US" b="1" dirty="0" err="1"/>
              <a:t>terjadi</a:t>
            </a:r>
            <a:endParaRPr lang="en-US" b="1" dirty="0"/>
          </a:p>
          <a:p>
            <a:pPr marL="457200" lvl="1" indent="0">
              <a:lnSpc>
                <a:spcPct val="70000"/>
              </a:lnSpc>
              <a:buNone/>
            </a:pPr>
            <a:r>
              <a:rPr lang="en-US" sz="1600" b="1" dirty="0"/>
              <a:t>}</a:t>
            </a:r>
          </a:p>
          <a:p>
            <a:pPr marL="457200" lvl="1" indent="0">
              <a:lnSpc>
                <a:spcPct val="70000"/>
              </a:lnSpc>
              <a:buNone/>
            </a:pPr>
            <a:r>
              <a:rPr lang="en-US" sz="1600" b="1" dirty="0"/>
              <a:t>. . .</a:t>
            </a:r>
          </a:p>
          <a:p>
            <a:pPr marL="457200" lvl="1" indent="0">
              <a:lnSpc>
                <a:spcPct val="70000"/>
              </a:lnSpc>
              <a:buNone/>
            </a:pPr>
            <a:r>
              <a:rPr lang="en-US" sz="1600" b="1" dirty="0"/>
              <a:t> </a:t>
            </a:r>
          </a:p>
          <a:p>
            <a:pPr marL="457200" lvl="1" indent="0">
              <a:lnSpc>
                <a:spcPct val="70000"/>
              </a:lnSpc>
              <a:buNone/>
            </a:pPr>
            <a:r>
              <a:rPr lang="en-US" sz="1600" b="1" dirty="0"/>
              <a:t>catch( )</a:t>
            </a:r>
          </a:p>
          <a:p>
            <a:pPr marL="457200" lvl="1" indent="0">
              <a:lnSpc>
                <a:spcPct val="70000"/>
              </a:lnSpc>
              <a:buNone/>
            </a:pPr>
            <a:r>
              <a:rPr lang="en-US" sz="1600" b="1" dirty="0"/>
              <a:t>{</a:t>
            </a:r>
          </a:p>
          <a:p>
            <a:pPr marL="914400" lvl="2" indent="0">
              <a:lnSpc>
                <a:spcPct val="70000"/>
              </a:lnSpc>
              <a:buNone/>
            </a:pPr>
            <a:r>
              <a:rPr lang="en-US" b="1" dirty="0"/>
              <a:t>//</a:t>
            </a:r>
            <a:r>
              <a:rPr lang="en-US" b="1" dirty="0" err="1"/>
              <a:t>tulis</a:t>
            </a:r>
            <a:r>
              <a:rPr lang="en-US" b="1" dirty="0"/>
              <a:t> </a:t>
            </a:r>
            <a:r>
              <a:rPr lang="en-US" b="1" dirty="0" err="1"/>
              <a:t>aksi</a:t>
            </a:r>
            <a:r>
              <a:rPr lang="en-US" b="1" dirty="0"/>
              <a:t> </a:t>
            </a:r>
            <a:r>
              <a:rPr lang="en-US" b="1" dirty="0" err="1"/>
              <a:t>apa</a:t>
            </a:r>
            <a:r>
              <a:rPr lang="en-US" b="1" dirty="0"/>
              <a:t> </a:t>
            </a:r>
            <a:r>
              <a:rPr lang="en-US" b="1" dirty="0" err="1"/>
              <a:t>dari</a:t>
            </a:r>
            <a:r>
              <a:rPr lang="en-US" b="1" dirty="0"/>
              <a:t> program </a:t>
            </a:r>
            <a:r>
              <a:rPr lang="en-US" b="1" dirty="0" err="1"/>
              <a:t>Anda</a:t>
            </a:r>
            <a:r>
              <a:rPr lang="en-US" b="1" dirty="0"/>
              <a:t> yang </a:t>
            </a:r>
            <a:r>
              <a:rPr lang="en-US" b="1" dirty="0" err="1"/>
              <a:t>dijalankan</a:t>
            </a:r>
            <a:r>
              <a:rPr lang="en-US" b="1" dirty="0"/>
              <a:t> </a:t>
            </a:r>
            <a:r>
              <a:rPr lang="en-US" b="1" dirty="0" err="1"/>
              <a:t>jika</a:t>
            </a:r>
            <a:r>
              <a:rPr lang="en-US" b="1" dirty="0"/>
              <a:t> </a:t>
            </a:r>
            <a:r>
              <a:rPr lang="en-US" b="1" dirty="0" err="1"/>
              <a:t>ada</a:t>
            </a:r>
            <a:endParaRPr lang="en-US" b="1" dirty="0"/>
          </a:p>
          <a:p>
            <a:pPr marL="914400" lvl="2" indent="0">
              <a:lnSpc>
                <a:spcPct val="70000"/>
              </a:lnSpc>
              <a:buNone/>
            </a:pPr>
            <a:r>
              <a:rPr lang="en-US" b="1" dirty="0"/>
              <a:t>//exception </a:t>
            </a:r>
            <a:r>
              <a:rPr lang="en-US" b="1" dirty="0" err="1"/>
              <a:t>tipe</a:t>
            </a:r>
            <a:r>
              <a:rPr lang="en-US" b="1" dirty="0"/>
              <a:t> </a:t>
            </a:r>
            <a:r>
              <a:rPr lang="en-US" b="1" dirty="0" err="1"/>
              <a:t>tertentu</a:t>
            </a:r>
            <a:r>
              <a:rPr lang="en-US" b="1" dirty="0"/>
              <a:t> </a:t>
            </a:r>
            <a:r>
              <a:rPr lang="en-US" b="1" dirty="0" err="1"/>
              <a:t>terjadi</a:t>
            </a:r>
            <a:endParaRPr lang="en-US" b="1" dirty="0"/>
          </a:p>
          <a:p>
            <a:pPr marL="457200" lvl="1" indent="0">
              <a:lnSpc>
                <a:spcPct val="70000"/>
              </a:lnSpc>
              <a:buNone/>
            </a:pPr>
            <a:r>
              <a:rPr lang="en-US" sz="1600" b="1" dirty="0"/>
              <a:t>}</a:t>
            </a:r>
          </a:p>
          <a:p>
            <a:pPr marL="457200" lvl="1" indent="0">
              <a:lnSpc>
                <a:spcPct val="70000"/>
              </a:lnSpc>
              <a:buNone/>
            </a:pPr>
            <a:r>
              <a:rPr lang="en-US" sz="1600" b="1" dirty="0"/>
              <a:t> </a:t>
            </a:r>
          </a:p>
          <a:p>
            <a:pPr marL="457200" lvl="1" indent="0">
              <a:lnSpc>
                <a:spcPct val="70000"/>
              </a:lnSpc>
              <a:buNone/>
            </a:pPr>
            <a:r>
              <a:rPr lang="en-US" sz="1600" b="1" dirty="0" smtClean="0"/>
              <a:t>finally</a:t>
            </a:r>
            <a:endParaRPr lang="en-US" sz="1600" b="1" dirty="0"/>
          </a:p>
          <a:p>
            <a:pPr marL="457200" lvl="1" indent="0">
              <a:lnSpc>
                <a:spcPct val="70000"/>
              </a:lnSpc>
              <a:buNone/>
            </a:pPr>
            <a:r>
              <a:rPr lang="en-US" sz="1600" b="1" dirty="0"/>
              <a:t>{</a:t>
            </a:r>
          </a:p>
          <a:p>
            <a:pPr marL="665163" lvl="1" indent="0">
              <a:lnSpc>
                <a:spcPct val="70000"/>
              </a:lnSpc>
              <a:buNone/>
            </a:pPr>
            <a:r>
              <a:rPr lang="en-US" sz="1600" b="1" dirty="0"/>
              <a:t>//</a:t>
            </a:r>
            <a:r>
              <a:rPr lang="en-US" sz="1600" b="1" dirty="0" err="1"/>
              <a:t>tambahkan</a:t>
            </a:r>
            <a:r>
              <a:rPr lang="en-US" sz="1600" b="1" dirty="0"/>
              <a:t> </a:t>
            </a:r>
            <a:r>
              <a:rPr lang="en-US" sz="1600" b="1" dirty="0" err="1"/>
              <a:t>kode</a:t>
            </a:r>
            <a:r>
              <a:rPr lang="en-US" sz="1600" b="1" dirty="0"/>
              <a:t> </a:t>
            </a:r>
            <a:r>
              <a:rPr lang="en-US" sz="1600" b="1" dirty="0" err="1"/>
              <a:t>terakhir</a:t>
            </a:r>
            <a:r>
              <a:rPr lang="en-US" sz="1600" b="1" dirty="0"/>
              <a:t> di </a:t>
            </a:r>
            <a:r>
              <a:rPr lang="en-US" sz="1600" b="1" dirty="0" err="1"/>
              <a:t>sini</a:t>
            </a:r>
            <a:endParaRPr lang="en-US" sz="1600" b="1" dirty="0"/>
          </a:p>
          <a:p>
            <a:pPr marL="457200" lvl="1" indent="0">
              <a:lnSpc>
                <a:spcPct val="70000"/>
              </a:lnSpc>
              <a:buNone/>
            </a:pPr>
            <a:r>
              <a:rPr lang="en-US" sz="1600" b="1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64789424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US" dirty="0"/>
              <a:t>Exception </a:t>
            </a:r>
            <a:r>
              <a:rPr lang="en-US" dirty="0" err="1"/>
              <a:t>dilemparkan</a:t>
            </a:r>
            <a:r>
              <a:rPr lang="en-US" dirty="0"/>
              <a:t> </a:t>
            </a:r>
            <a:r>
              <a:rPr lang="en-US" dirty="0" err="1"/>
              <a:t>selama</a:t>
            </a:r>
            <a:r>
              <a:rPr lang="en-US" dirty="0"/>
              <a:t> </a:t>
            </a:r>
            <a:r>
              <a:rPr lang="en-US" dirty="0" err="1"/>
              <a:t>eksekusi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b="1" dirty="0" err="1"/>
              <a:t>blok</a:t>
            </a:r>
            <a:r>
              <a:rPr lang="en-US" b="1" dirty="0"/>
              <a:t> try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ditangkap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ditangani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b="1" dirty="0" err="1"/>
              <a:t>blok</a:t>
            </a:r>
            <a:r>
              <a:rPr lang="en-US" b="1" dirty="0"/>
              <a:t> catch</a:t>
            </a:r>
            <a:r>
              <a:rPr lang="en-US" dirty="0"/>
              <a:t>. </a:t>
            </a:r>
            <a:r>
              <a:rPr lang="en-US" dirty="0" err="1"/>
              <a:t>Kode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blok</a:t>
            </a:r>
            <a:r>
              <a:rPr lang="en-US" dirty="0"/>
              <a:t> finally </a:t>
            </a:r>
            <a:r>
              <a:rPr lang="en-US" dirty="0" err="1"/>
              <a:t>selalu</a:t>
            </a:r>
            <a:r>
              <a:rPr lang="en-US" dirty="0"/>
              <a:t> di-</a:t>
            </a:r>
            <a:r>
              <a:rPr lang="en-US" dirty="0" err="1"/>
              <a:t>eksekusi</a:t>
            </a:r>
            <a:r>
              <a:rPr lang="en-US" dirty="0"/>
              <a:t>. </a:t>
            </a:r>
            <a:r>
              <a:rPr lang="en-US" dirty="0" err="1"/>
              <a:t>Berikut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aspek</a:t>
            </a:r>
            <a:r>
              <a:rPr lang="en-US" dirty="0"/>
              <a:t> </a:t>
            </a:r>
            <a:r>
              <a:rPr lang="en-US" dirty="0" err="1"/>
              <a:t>kunci</a:t>
            </a:r>
            <a:r>
              <a:rPr lang="en-US" dirty="0"/>
              <a:t>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sintak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konstruksi</a:t>
            </a:r>
            <a:r>
              <a:rPr lang="en-US" dirty="0"/>
              <a:t> </a:t>
            </a:r>
            <a:r>
              <a:rPr lang="en-US" b="1" dirty="0"/>
              <a:t>try-catch-finally</a:t>
            </a:r>
            <a:r>
              <a:rPr lang="en-US" dirty="0"/>
              <a:t>:</a:t>
            </a:r>
          </a:p>
          <a:p>
            <a:pPr marL="285750" indent="-285750" algn="just"/>
            <a:r>
              <a:rPr lang="en-US" dirty="0" err="1"/>
              <a:t>Notasi</a:t>
            </a:r>
            <a:r>
              <a:rPr lang="en-US" dirty="0"/>
              <a:t> </a:t>
            </a:r>
            <a:r>
              <a:rPr lang="en-US" dirty="0" err="1"/>
              <a:t>blok</a:t>
            </a:r>
            <a:r>
              <a:rPr lang="en-US" dirty="0"/>
              <a:t> </a:t>
            </a:r>
            <a:r>
              <a:rPr lang="en-US" dirty="0" err="1"/>
              <a:t>bersifat</a:t>
            </a:r>
            <a:r>
              <a:rPr lang="en-US" dirty="0"/>
              <a:t> </a:t>
            </a:r>
            <a:r>
              <a:rPr lang="en-US" dirty="0" err="1"/>
              <a:t>perintah</a:t>
            </a:r>
            <a:endParaRPr lang="en-US" dirty="0"/>
          </a:p>
          <a:p>
            <a:pPr marL="285750" indent="-285750" algn="just"/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blok</a:t>
            </a:r>
            <a:r>
              <a:rPr lang="en-US" dirty="0"/>
              <a:t> try, </a:t>
            </a:r>
            <a:r>
              <a:rPr lang="en-US" dirty="0" err="1"/>
              <a:t>terdapat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blok</a:t>
            </a:r>
            <a:r>
              <a:rPr lang="en-US" dirty="0"/>
              <a:t> catch, </a:t>
            </a:r>
            <a:r>
              <a:rPr lang="en-US" dirty="0" err="1"/>
              <a:t>tetapi</a:t>
            </a:r>
            <a:r>
              <a:rPr lang="en-US" dirty="0"/>
              <a:t> 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blok</a:t>
            </a:r>
            <a:r>
              <a:rPr lang="en-US" dirty="0"/>
              <a:t> finally.</a:t>
            </a:r>
          </a:p>
          <a:p>
            <a:pPr marL="285750" indent="-285750" algn="just"/>
            <a:r>
              <a:rPr lang="en-US" dirty="0"/>
              <a:t>Blok catch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blok</a:t>
            </a:r>
            <a:r>
              <a:rPr lang="en-US" dirty="0"/>
              <a:t> finally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selalu</a:t>
            </a:r>
            <a:r>
              <a:rPr lang="en-US" dirty="0"/>
              <a:t> </a:t>
            </a:r>
            <a:r>
              <a:rPr lang="en-US" dirty="0" err="1"/>
              <a:t>muncul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konjungsi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blok</a:t>
            </a:r>
            <a:r>
              <a:rPr lang="en-US" dirty="0"/>
              <a:t> try,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diatas</a:t>
            </a:r>
            <a:r>
              <a:rPr lang="en-US" dirty="0"/>
              <a:t> </a:t>
            </a:r>
            <a:r>
              <a:rPr lang="en-US" dirty="0" err="1"/>
              <a:t>urutan</a:t>
            </a:r>
            <a:r>
              <a:rPr lang="en-US" dirty="0"/>
              <a:t>.</a:t>
            </a:r>
          </a:p>
          <a:p>
            <a:pPr marL="285750" indent="-285750" algn="just"/>
            <a:r>
              <a:rPr lang="en-US" dirty="0"/>
              <a:t>Blok try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diikuti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paling </a:t>
            </a:r>
            <a:r>
              <a:rPr lang="en-US" dirty="0" err="1"/>
              <a:t>sedikit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blok</a:t>
            </a:r>
            <a:r>
              <a:rPr lang="en-US" dirty="0"/>
              <a:t> catch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blok</a:t>
            </a:r>
            <a:r>
              <a:rPr lang="en-US" dirty="0"/>
              <a:t> finally,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keduanya</a:t>
            </a:r>
            <a:r>
              <a:rPr lang="en-US" dirty="0"/>
              <a:t>.</a:t>
            </a:r>
          </a:p>
          <a:p>
            <a:pPr marL="285750" indent="-285750" algn="just"/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blok</a:t>
            </a:r>
            <a:r>
              <a:rPr lang="en-US" dirty="0"/>
              <a:t> catch </a:t>
            </a:r>
            <a:r>
              <a:rPr lang="en-US" dirty="0" err="1"/>
              <a:t>mendefinisikan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penanganan</a:t>
            </a:r>
            <a:r>
              <a:rPr lang="en-US" dirty="0"/>
              <a:t> exception. Header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blok</a:t>
            </a:r>
            <a:r>
              <a:rPr lang="en-US" dirty="0"/>
              <a:t> catch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membawa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argumen</a:t>
            </a:r>
            <a:r>
              <a:rPr lang="en-US" dirty="0"/>
              <a:t>, </a:t>
            </a:r>
            <a:r>
              <a:rPr lang="en-US" dirty="0" err="1"/>
              <a:t>dimana</a:t>
            </a:r>
            <a:r>
              <a:rPr lang="en-US" dirty="0"/>
              <a:t> exception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blok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ditangani</a:t>
            </a:r>
            <a:r>
              <a:rPr lang="en-US" dirty="0"/>
              <a:t>. Exception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class </a:t>
            </a:r>
            <a:r>
              <a:rPr lang="en-US" dirty="0" err="1"/>
              <a:t>pelempar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subclassesnya</a:t>
            </a:r>
            <a:r>
              <a:rPr lang="en-US" smtClean="0"/>
              <a:t>.</a:t>
            </a:r>
            <a:endParaRPr lang="en-US" sz="1400" b="1" dirty="0"/>
          </a:p>
          <a:p>
            <a:pPr>
              <a:lnSpc>
                <a:spcPct val="10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276304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dirty="0"/>
              <a:t>Ada 3 </a:t>
            </a:r>
            <a:r>
              <a:rPr lang="en-US" sz="2400" dirty="0" err="1"/>
              <a:t>sekenario</a:t>
            </a:r>
            <a:r>
              <a:rPr lang="en-US" sz="2400" dirty="0"/>
              <a:t> </a:t>
            </a:r>
            <a:r>
              <a:rPr lang="en-US" sz="2400" dirty="0" err="1"/>
              <a:t>pemrosesan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keyword </a:t>
            </a:r>
            <a:r>
              <a:rPr lang="en-US" sz="2400" b="1" dirty="0"/>
              <a:t>finally</a:t>
            </a:r>
            <a:r>
              <a:rPr lang="en-US" sz="2400" dirty="0"/>
              <a:t> </a:t>
            </a:r>
            <a:r>
              <a:rPr lang="en-US" sz="2400" dirty="0" err="1"/>
              <a:t>yaitu</a:t>
            </a:r>
            <a:r>
              <a:rPr lang="en-US" sz="2400" dirty="0"/>
              <a:t> :</a:t>
            </a:r>
          </a:p>
          <a:p>
            <a:pPr marL="285750" indent="-285750" algn="just"/>
            <a:r>
              <a:rPr lang="en-US" sz="2400" dirty="0" err="1"/>
              <a:t>Bila</a:t>
            </a:r>
            <a:r>
              <a:rPr lang="en-US" sz="2400" dirty="0"/>
              <a:t> </a:t>
            </a:r>
            <a:r>
              <a:rPr lang="en-US" sz="2400" b="1" dirty="0" err="1"/>
              <a:t>tidak</a:t>
            </a:r>
            <a:r>
              <a:rPr lang="en-US" sz="2400" b="1" dirty="0"/>
              <a:t> </a:t>
            </a:r>
            <a:r>
              <a:rPr lang="en-US" sz="2400" b="1" dirty="0" err="1"/>
              <a:t>terjadi</a:t>
            </a:r>
            <a:r>
              <a:rPr lang="en-US" sz="2400" b="1" dirty="0"/>
              <a:t> exception</a:t>
            </a:r>
            <a:r>
              <a:rPr lang="en-US" sz="2400" dirty="0"/>
              <a:t>,</a:t>
            </a:r>
            <a:r>
              <a:rPr lang="id-ID" sz="2400" dirty="0"/>
              <a:t> </a:t>
            </a:r>
            <a:r>
              <a:rPr lang="en-US" sz="2400" dirty="0" err="1"/>
              <a:t>maka</a:t>
            </a:r>
            <a:r>
              <a:rPr lang="en-US" sz="2400" dirty="0"/>
              <a:t> </a:t>
            </a:r>
            <a:r>
              <a:rPr lang="en-US" sz="2400" b="1" dirty="0" err="1"/>
              <a:t>blok</a:t>
            </a:r>
            <a:r>
              <a:rPr lang="en-US" sz="2400" b="1" dirty="0"/>
              <a:t> finally </a:t>
            </a:r>
            <a:r>
              <a:rPr lang="en-US" sz="2400" dirty="0" err="1"/>
              <a:t>akan</a:t>
            </a:r>
            <a:r>
              <a:rPr lang="en-US" sz="2400" dirty="0"/>
              <a:t> di </a:t>
            </a:r>
            <a:r>
              <a:rPr lang="en-US" sz="2400" dirty="0" err="1"/>
              <a:t>eksekusi</a:t>
            </a:r>
            <a:r>
              <a:rPr lang="en-US" sz="2400" dirty="0"/>
              <a:t>. </a:t>
            </a:r>
            <a:r>
              <a:rPr lang="en-US" sz="2400" dirty="0" err="1"/>
              <a:t>setelah</a:t>
            </a:r>
            <a:r>
              <a:rPr lang="en-US" sz="2400" dirty="0"/>
              <a:t> </a:t>
            </a:r>
            <a:r>
              <a:rPr lang="en-US" sz="2400" dirty="0" err="1"/>
              <a:t>selesai</a:t>
            </a:r>
            <a:r>
              <a:rPr lang="en-US" sz="2400" dirty="0"/>
              <a:t>, interpreter </a:t>
            </a:r>
            <a:r>
              <a:rPr lang="en-US" sz="2400" dirty="0" err="1"/>
              <a:t>akan</a:t>
            </a:r>
            <a:r>
              <a:rPr lang="en-US" sz="2400" dirty="0"/>
              <a:t> </a:t>
            </a:r>
            <a:r>
              <a:rPr lang="en-US" sz="2400" dirty="0" err="1"/>
              <a:t>mengeksekusi</a:t>
            </a:r>
            <a:r>
              <a:rPr lang="en-US" sz="2400" dirty="0"/>
              <a:t> statement </a:t>
            </a:r>
            <a:r>
              <a:rPr lang="en-US" sz="2400" dirty="0" err="1"/>
              <a:t>selanjutnya</a:t>
            </a:r>
            <a:r>
              <a:rPr lang="en-US" sz="2400" dirty="0"/>
              <a:t>.</a:t>
            </a:r>
          </a:p>
          <a:p>
            <a:pPr marL="285750" indent="-285750" algn="just"/>
            <a:r>
              <a:rPr lang="en-US" sz="2400" dirty="0" err="1"/>
              <a:t>Bila</a:t>
            </a:r>
            <a:r>
              <a:rPr lang="en-US" sz="2400" dirty="0"/>
              <a:t> </a:t>
            </a:r>
            <a:r>
              <a:rPr lang="en-US" sz="2400" b="1" dirty="0" err="1"/>
              <a:t>terjadi</a:t>
            </a:r>
            <a:r>
              <a:rPr lang="en-US" sz="2400" b="1" dirty="0"/>
              <a:t> exception</a:t>
            </a:r>
            <a:r>
              <a:rPr lang="en-US" sz="2400" dirty="0"/>
              <a:t>, interpreter </a:t>
            </a:r>
            <a:r>
              <a:rPr lang="en-US" sz="2400" dirty="0" err="1"/>
              <a:t>akan</a:t>
            </a:r>
            <a:r>
              <a:rPr lang="en-US" sz="2400" dirty="0"/>
              <a:t> </a:t>
            </a:r>
            <a:r>
              <a:rPr lang="en-US" sz="2400" dirty="0" err="1"/>
              <a:t>berhenti</a:t>
            </a:r>
            <a:r>
              <a:rPr lang="en-US" sz="2400" dirty="0"/>
              <a:t> </a:t>
            </a:r>
            <a:r>
              <a:rPr lang="en-US" sz="2400" dirty="0" err="1"/>
              <a:t>mengeksekusi</a:t>
            </a:r>
            <a:r>
              <a:rPr lang="en-US" sz="2400" dirty="0"/>
              <a:t> statement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b="1" dirty="0" err="1"/>
              <a:t>blok</a:t>
            </a:r>
            <a:r>
              <a:rPr lang="en-US" sz="2400" b="1" dirty="0"/>
              <a:t> try </a:t>
            </a:r>
            <a:r>
              <a:rPr lang="en-US" sz="2400" dirty="0" err="1"/>
              <a:t>berikutnya</a:t>
            </a:r>
            <a:r>
              <a:rPr lang="en-US" sz="2400" dirty="0"/>
              <a:t>. </a:t>
            </a:r>
            <a:r>
              <a:rPr lang="en-US" sz="2400" dirty="0" err="1"/>
              <a:t>Kemudian</a:t>
            </a:r>
            <a:r>
              <a:rPr lang="en-US" sz="2400" dirty="0"/>
              <a:t>, interpreter </a:t>
            </a:r>
            <a:r>
              <a:rPr lang="en-US" sz="2400" dirty="0" err="1"/>
              <a:t>akan</a:t>
            </a:r>
            <a:r>
              <a:rPr lang="en-US" sz="2400" dirty="0"/>
              <a:t> </a:t>
            </a:r>
            <a:r>
              <a:rPr lang="en-US" sz="2400" dirty="0" err="1"/>
              <a:t>mencari</a:t>
            </a:r>
            <a:r>
              <a:rPr lang="en-US" sz="2400" dirty="0"/>
              <a:t> </a:t>
            </a:r>
            <a:r>
              <a:rPr lang="en-US" sz="2400" b="1" dirty="0"/>
              <a:t>catch</a:t>
            </a:r>
            <a:r>
              <a:rPr lang="en-US" sz="2400" dirty="0"/>
              <a:t> yang </a:t>
            </a:r>
            <a:r>
              <a:rPr lang="en-US" sz="2400" dirty="0" err="1"/>
              <a:t>sesuai</a:t>
            </a:r>
            <a:r>
              <a:rPr lang="en-US" sz="2400" dirty="0"/>
              <a:t>. </a:t>
            </a:r>
            <a:r>
              <a:rPr lang="en-US" sz="2400" dirty="0" err="1"/>
              <a:t>Bila</a:t>
            </a:r>
            <a:r>
              <a:rPr lang="en-US" sz="2400" dirty="0"/>
              <a:t> </a:t>
            </a:r>
            <a:r>
              <a:rPr lang="en-US" sz="2400" dirty="0" err="1"/>
              <a:t>ditemukan</a:t>
            </a:r>
            <a:r>
              <a:rPr lang="en-US" sz="2400" dirty="0"/>
              <a:t>, interpreter </a:t>
            </a:r>
            <a:r>
              <a:rPr lang="en-US" sz="2400" dirty="0" err="1"/>
              <a:t>akan</a:t>
            </a:r>
            <a:r>
              <a:rPr lang="en-US" sz="2400" dirty="0"/>
              <a:t> </a:t>
            </a:r>
            <a:r>
              <a:rPr lang="en-US" sz="2400" b="1" dirty="0" err="1"/>
              <a:t>mengeksekusi</a:t>
            </a:r>
            <a:r>
              <a:rPr lang="en-US" sz="2400" b="1" dirty="0"/>
              <a:t> catch </a:t>
            </a:r>
            <a:r>
              <a:rPr lang="en-US" sz="2400" b="1" dirty="0" err="1"/>
              <a:t>dan</a:t>
            </a:r>
            <a:r>
              <a:rPr lang="en-US" sz="2400" b="1" dirty="0"/>
              <a:t> finally</a:t>
            </a:r>
            <a:r>
              <a:rPr lang="en-US" sz="2400" dirty="0"/>
              <a:t>.</a:t>
            </a:r>
          </a:p>
          <a:p>
            <a:pPr marL="285750" indent="-285750" algn="just"/>
            <a:r>
              <a:rPr lang="en-US" sz="2400" dirty="0" err="1"/>
              <a:t>Bila</a:t>
            </a:r>
            <a:r>
              <a:rPr lang="en-US" sz="2400" dirty="0"/>
              <a:t> </a:t>
            </a:r>
            <a:r>
              <a:rPr lang="en-US" sz="2400" b="1" dirty="0"/>
              <a:t>exception </a:t>
            </a:r>
            <a:r>
              <a:rPr lang="en-US" sz="2400" b="1" dirty="0" err="1"/>
              <a:t>terjadi</a:t>
            </a:r>
            <a:r>
              <a:rPr lang="en-US" sz="2400" dirty="0"/>
              <a:t>, </a:t>
            </a:r>
            <a:r>
              <a:rPr lang="en-US" sz="2400" dirty="0" err="1"/>
              <a:t>namun</a:t>
            </a:r>
            <a:r>
              <a:rPr lang="en-US" sz="2400" dirty="0"/>
              <a:t> </a:t>
            </a:r>
            <a:r>
              <a:rPr lang="en-US" sz="2400" b="1" dirty="0" err="1"/>
              <a:t>tidak</a:t>
            </a:r>
            <a:r>
              <a:rPr lang="en-US" sz="2400" b="1" dirty="0"/>
              <a:t> </a:t>
            </a:r>
            <a:r>
              <a:rPr lang="en-US" sz="2400" b="1" dirty="0" err="1"/>
              <a:t>ada</a:t>
            </a:r>
            <a:r>
              <a:rPr lang="en-US" sz="2400" b="1" dirty="0"/>
              <a:t> catch </a:t>
            </a:r>
            <a:r>
              <a:rPr lang="en-US" sz="2400" dirty="0"/>
              <a:t>yang </a:t>
            </a:r>
            <a:r>
              <a:rPr lang="en-US" sz="2400" dirty="0" err="1"/>
              <a:t>sesuai</a:t>
            </a:r>
            <a:r>
              <a:rPr lang="en-US" sz="2400" dirty="0"/>
              <a:t>, </a:t>
            </a:r>
            <a:r>
              <a:rPr lang="en-US" sz="2400" dirty="0" err="1"/>
              <a:t>maka</a:t>
            </a:r>
            <a:r>
              <a:rPr lang="en-US" sz="2400" dirty="0"/>
              <a:t> statement – </a:t>
            </a:r>
            <a:r>
              <a:rPr lang="en-US" sz="2400" dirty="0" err="1"/>
              <a:t>statemenet</a:t>
            </a:r>
            <a:r>
              <a:rPr lang="en-US" sz="2400" dirty="0"/>
              <a:t> </a:t>
            </a:r>
            <a:r>
              <a:rPr lang="en-US" sz="2400" b="1" dirty="0"/>
              <a:t>try</a:t>
            </a:r>
            <a:r>
              <a:rPr lang="en-US" sz="2400" dirty="0"/>
              <a:t> </a:t>
            </a:r>
            <a:r>
              <a:rPr lang="en-US" sz="2400" dirty="0" err="1"/>
              <a:t>berikutnya</a:t>
            </a:r>
            <a:r>
              <a:rPr lang="en-US" sz="2400" dirty="0"/>
              <a:t> yang </a:t>
            </a:r>
            <a:r>
              <a:rPr lang="en-US" sz="2400" dirty="0" err="1"/>
              <a:t>masih</a:t>
            </a:r>
            <a:r>
              <a:rPr lang="en-US" sz="2400" dirty="0"/>
              <a:t> </a:t>
            </a:r>
            <a:r>
              <a:rPr lang="en-US" sz="2400" dirty="0" err="1"/>
              <a:t>tersisa</a:t>
            </a:r>
            <a:r>
              <a:rPr lang="en-US" sz="2400" dirty="0"/>
              <a:t> </a:t>
            </a:r>
            <a:r>
              <a:rPr lang="en-US" sz="2400" b="1" dirty="0" err="1"/>
              <a:t>tidak</a:t>
            </a:r>
            <a:r>
              <a:rPr lang="en-US" sz="2400" b="1" dirty="0"/>
              <a:t> </a:t>
            </a:r>
            <a:r>
              <a:rPr lang="en-US" sz="2400" b="1" dirty="0" err="1"/>
              <a:t>akan</a:t>
            </a:r>
            <a:r>
              <a:rPr lang="en-US" sz="2400" b="1" dirty="0"/>
              <a:t> di </a:t>
            </a:r>
            <a:r>
              <a:rPr lang="en-US" sz="2400" b="1" dirty="0" err="1"/>
              <a:t>eksekusi</a:t>
            </a:r>
            <a:r>
              <a:rPr lang="en-US" sz="2400" dirty="0"/>
              <a:t>. </a:t>
            </a:r>
            <a:r>
              <a:rPr lang="en-US" sz="2400" dirty="0" err="1"/>
              <a:t>Selanjutnya</a:t>
            </a:r>
            <a:r>
              <a:rPr lang="en-US" sz="2400" dirty="0"/>
              <a:t>, interpreter </a:t>
            </a:r>
            <a:r>
              <a:rPr lang="en-US" sz="2400" dirty="0" err="1"/>
              <a:t>akan</a:t>
            </a:r>
            <a:r>
              <a:rPr lang="en-US" sz="2400" dirty="0"/>
              <a:t> </a:t>
            </a:r>
            <a:r>
              <a:rPr lang="en-US" sz="2400" dirty="0" err="1"/>
              <a:t>mengeksekusi</a:t>
            </a:r>
            <a:r>
              <a:rPr lang="en-US" sz="2400" dirty="0"/>
              <a:t> </a:t>
            </a:r>
            <a:r>
              <a:rPr lang="en-US" sz="2400" dirty="0" err="1"/>
              <a:t>blok</a:t>
            </a:r>
            <a:r>
              <a:rPr lang="en-US" sz="2400" dirty="0"/>
              <a:t> finally.</a:t>
            </a:r>
          </a:p>
          <a:p>
            <a:pPr algn="just"/>
            <a:endParaRPr lang="en-US" sz="2400" b="1" dirty="0"/>
          </a:p>
          <a:p>
            <a:pPr>
              <a:lnSpc>
                <a:spcPct val="10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350887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Implementasi</a:t>
            </a:r>
            <a:r>
              <a:rPr lang="en-US" dirty="0" smtClean="0"/>
              <a:t> Error Handling ContohException3.java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7406640" y="1361193"/>
            <a:ext cx="4506686" cy="833367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dirty="0" err="1" smtClean="0"/>
              <a:t>Jika</a:t>
            </a:r>
            <a:r>
              <a:rPr lang="en-US" dirty="0" smtClean="0"/>
              <a:t> program di </a:t>
            </a:r>
            <a:r>
              <a:rPr lang="en-US" dirty="0" err="1" smtClean="0"/>
              <a:t>samping</a:t>
            </a:r>
            <a:r>
              <a:rPr lang="en-US" dirty="0" smtClean="0"/>
              <a:t> </a:t>
            </a:r>
            <a:r>
              <a:rPr lang="en-US" dirty="0" err="1" smtClean="0"/>
              <a:t>dijalankan</a:t>
            </a:r>
            <a:r>
              <a:rPr lang="en-US" dirty="0" smtClean="0"/>
              <a:t>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console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tampil</a:t>
            </a:r>
            <a:r>
              <a:rPr lang="en-US" dirty="0" smtClean="0"/>
              <a:t>: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932" y="1361193"/>
            <a:ext cx="6950528" cy="468951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92390" y="2194560"/>
            <a:ext cx="3646170" cy="1117930"/>
          </a:xfrm>
          <a:prstGeom prst="rect">
            <a:avLst/>
          </a:prstGeom>
        </p:spPr>
      </p:pic>
      <p:sp>
        <p:nvSpPr>
          <p:cNvPr id="8" name="Content Placeholder 2"/>
          <p:cNvSpPr txBox="1">
            <a:spLocks/>
          </p:cNvSpPr>
          <p:nvPr/>
        </p:nvSpPr>
        <p:spPr>
          <a:xfrm>
            <a:off x="7406640" y="3540706"/>
            <a:ext cx="4506686" cy="2926989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00000"/>
              </a:lnSpc>
              <a:buNone/>
            </a:pP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disamping</a:t>
            </a:r>
            <a:r>
              <a:rPr lang="en-US" dirty="0" smtClean="0"/>
              <a:t>, catch </a:t>
            </a:r>
            <a:r>
              <a:rPr lang="en-US" dirty="0" err="1" smtClean="0"/>
              <a:t>menangkap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exception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blok</a:t>
            </a:r>
            <a:r>
              <a:rPr lang="en-US" dirty="0" smtClean="0"/>
              <a:t> try. Exception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pembagian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angka</a:t>
            </a:r>
            <a:r>
              <a:rPr lang="en-US" dirty="0" smtClean="0"/>
              <a:t> 0. Exception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sebenarnya</a:t>
            </a:r>
            <a:r>
              <a:rPr lang="en-US" dirty="0" smtClean="0"/>
              <a:t> </a:t>
            </a:r>
            <a:r>
              <a:rPr lang="en-US" dirty="0" err="1" smtClean="0"/>
              <a:t>berada</a:t>
            </a:r>
            <a:r>
              <a:rPr lang="en-US" dirty="0" smtClean="0"/>
              <a:t> di </a:t>
            </a:r>
            <a:r>
              <a:rPr lang="en-US" dirty="0" err="1" smtClean="0"/>
              <a:t>dalam</a:t>
            </a:r>
            <a:r>
              <a:rPr lang="en-US" dirty="0" smtClean="0"/>
              <a:t> subclass </a:t>
            </a:r>
            <a:r>
              <a:rPr lang="en-US" dirty="0" err="1" smtClean="0"/>
              <a:t>dari</a:t>
            </a:r>
            <a:r>
              <a:rPr lang="en-US" dirty="0" smtClean="0"/>
              <a:t> class Exception,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AritmeticException</a:t>
            </a:r>
            <a:r>
              <a:rPr lang="en-US" dirty="0" smtClean="0"/>
              <a:t>. </a:t>
            </a:r>
            <a:r>
              <a:rPr lang="en-US" dirty="0" err="1" smtClean="0"/>
              <a:t>Tetapi</a:t>
            </a:r>
            <a:r>
              <a:rPr lang="en-US" dirty="0" smtClean="0"/>
              <a:t>, </a:t>
            </a:r>
            <a:r>
              <a:rPr lang="en-US" dirty="0" err="1" smtClean="0"/>
              <a:t>ditangkap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variable ex2 yang </a:t>
            </a:r>
            <a:r>
              <a:rPr lang="en-US" dirty="0" err="1" smtClean="0"/>
              <a:t>bertipe</a:t>
            </a:r>
            <a:r>
              <a:rPr lang="en-US" dirty="0" smtClean="0"/>
              <a:t> Exception. </a:t>
            </a:r>
            <a:r>
              <a:rPr lang="en-US" dirty="0" err="1" smtClean="0"/>
              <a:t>Tipe</a:t>
            </a:r>
            <a:r>
              <a:rPr lang="en-US" dirty="0" smtClean="0"/>
              <a:t> Exception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menangkap</a:t>
            </a:r>
            <a:r>
              <a:rPr lang="en-US" dirty="0" smtClean="0"/>
              <a:t> </a:t>
            </a:r>
            <a:r>
              <a:rPr lang="en-US" dirty="0" err="1" smtClean="0"/>
              <a:t>segala</a:t>
            </a:r>
            <a:r>
              <a:rPr lang="en-US" dirty="0" smtClean="0"/>
              <a:t> </a:t>
            </a:r>
            <a:r>
              <a:rPr lang="en-US" dirty="0" err="1" smtClean="0"/>
              <a:t>jenis</a:t>
            </a:r>
            <a:r>
              <a:rPr lang="en-US" dirty="0" smtClean="0"/>
              <a:t> exception.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98167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30628" y="72604"/>
            <a:ext cx="11601825" cy="555151"/>
          </a:xfrm>
        </p:spPr>
        <p:txBody>
          <a:bodyPr>
            <a:normAutofit fontScale="90000"/>
          </a:bodyPr>
          <a:lstStyle/>
          <a:p>
            <a:r>
              <a:rPr lang="en-US" b="1" dirty="0" err="1" smtClean="0"/>
              <a:t>Pokok</a:t>
            </a:r>
            <a:r>
              <a:rPr lang="en-US" b="1" dirty="0" smtClean="0"/>
              <a:t> </a:t>
            </a:r>
            <a:r>
              <a:rPr lang="en-US" b="1" dirty="0" err="1" smtClean="0"/>
              <a:t>Bahasan</a:t>
            </a:r>
            <a:endParaRPr lang="en-US" b="1" dirty="0"/>
          </a:p>
        </p:txBody>
      </p:sp>
      <p:sp>
        <p:nvSpPr>
          <p:cNvPr id="6" name="Rectangle 5"/>
          <p:cNvSpPr/>
          <p:nvPr/>
        </p:nvSpPr>
        <p:spPr>
          <a:xfrm>
            <a:off x="0" y="627754"/>
            <a:ext cx="2590800" cy="6034303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rot="5400000">
            <a:off x="-2209800" y="3124200"/>
            <a:ext cx="51816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5400000">
            <a:off x="-2132806" y="3123406"/>
            <a:ext cx="51816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5400000">
            <a:off x="-2056606" y="3809206"/>
            <a:ext cx="51816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5400000">
            <a:off x="-1980406" y="3809206"/>
            <a:ext cx="51816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304800" y="6172200"/>
            <a:ext cx="10668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304800" y="6248400"/>
            <a:ext cx="10668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0" y="5561013"/>
            <a:ext cx="762000" cy="317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0" y="5486400"/>
            <a:ext cx="762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7" name="Group 48"/>
          <p:cNvGrpSpPr/>
          <p:nvPr/>
        </p:nvGrpSpPr>
        <p:grpSpPr>
          <a:xfrm>
            <a:off x="838200" y="914400"/>
            <a:ext cx="1676400" cy="5638800"/>
            <a:chOff x="838200" y="685800"/>
            <a:chExt cx="1676400" cy="5638800"/>
          </a:xfrm>
        </p:grpSpPr>
        <p:sp>
          <p:nvSpPr>
            <p:cNvPr id="78" name="Snip Diagonal Corner Rectangle 77">
              <a:hlinkClick r:id="rId2" action="ppaction://hlinksldjump"/>
            </p:cNvPr>
            <p:cNvSpPr/>
            <p:nvPr/>
          </p:nvSpPr>
          <p:spPr>
            <a:xfrm>
              <a:off x="838200" y="685800"/>
              <a:ext cx="1676400" cy="304800"/>
            </a:xfrm>
            <a:prstGeom prst="snip2DiagRect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>
                  <a:solidFill>
                    <a:schemeClr val="tx1"/>
                  </a:solidFill>
                </a:rPr>
                <a:t>Pertemuan</a:t>
              </a:r>
              <a:r>
                <a:rPr lang="en-US" dirty="0" smtClean="0">
                  <a:solidFill>
                    <a:schemeClr val="tx1"/>
                  </a:solidFill>
                </a:rPr>
                <a:t> 1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79" name="Snip Diagonal Corner Rectangle 78">
              <a:hlinkClick r:id="rId3" action="ppaction://hlinksldjump"/>
            </p:cNvPr>
            <p:cNvSpPr/>
            <p:nvPr/>
          </p:nvSpPr>
          <p:spPr>
            <a:xfrm>
              <a:off x="838200" y="1066800"/>
              <a:ext cx="1676400" cy="304800"/>
            </a:xfrm>
            <a:prstGeom prst="snip2DiagRect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>
                  <a:solidFill>
                    <a:schemeClr val="tx1"/>
                  </a:solidFill>
                </a:rPr>
                <a:t>Pertemuan</a:t>
              </a:r>
              <a:r>
                <a:rPr lang="en-US" dirty="0" smtClean="0">
                  <a:solidFill>
                    <a:schemeClr val="tx1"/>
                  </a:solidFill>
                </a:rPr>
                <a:t> 2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80" name="Snip Diagonal Corner Rectangle 79">
              <a:hlinkClick r:id="rId4" action="ppaction://hlinksldjump"/>
            </p:cNvPr>
            <p:cNvSpPr/>
            <p:nvPr/>
          </p:nvSpPr>
          <p:spPr>
            <a:xfrm>
              <a:off x="838200" y="1447800"/>
              <a:ext cx="1676400" cy="304800"/>
            </a:xfrm>
            <a:prstGeom prst="snip2DiagRect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>
                  <a:solidFill>
                    <a:schemeClr val="tx1"/>
                  </a:solidFill>
                </a:rPr>
                <a:t>Pertemuan</a:t>
              </a:r>
              <a:r>
                <a:rPr lang="en-US" dirty="0" smtClean="0">
                  <a:solidFill>
                    <a:schemeClr val="tx1"/>
                  </a:solidFill>
                </a:rPr>
                <a:t> 3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81" name="Snip Diagonal Corner Rectangle 80">
              <a:hlinkClick r:id="rId5" action="ppaction://hlinksldjump"/>
            </p:cNvPr>
            <p:cNvSpPr/>
            <p:nvPr/>
          </p:nvSpPr>
          <p:spPr>
            <a:xfrm>
              <a:off x="838200" y="1828800"/>
              <a:ext cx="1676400" cy="304800"/>
            </a:xfrm>
            <a:prstGeom prst="snip2DiagRect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>
                  <a:solidFill>
                    <a:schemeClr val="tx1"/>
                  </a:solidFill>
                </a:rPr>
                <a:t>Pertemuan</a:t>
              </a:r>
              <a:r>
                <a:rPr lang="en-US" dirty="0" smtClean="0">
                  <a:solidFill>
                    <a:schemeClr val="tx1"/>
                  </a:solidFill>
                </a:rPr>
                <a:t> 4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82" name="Snip Diagonal Corner Rectangle 81">
              <a:hlinkClick r:id="rId6" action="ppaction://hlinksldjump"/>
            </p:cNvPr>
            <p:cNvSpPr/>
            <p:nvPr/>
          </p:nvSpPr>
          <p:spPr>
            <a:xfrm>
              <a:off x="838200" y="2209800"/>
              <a:ext cx="1676400" cy="304800"/>
            </a:xfrm>
            <a:prstGeom prst="snip2DiagRect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>
                  <a:solidFill>
                    <a:schemeClr val="tx1"/>
                  </a:solidFill>
                </a:rPr>
                <a:t>Pertemuan</a:t>
              </a:r>
              <a:r>
                <a:rPr lang="en-US" dirty="0" smtClean="0">
                  <a:solidFill>
                    <a:schemeClr val="tx1"/>
                  </a:solidFill>
                </a:rPr>
                <a:t> 5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83" name="Snip Diagonal Corner Rectangle 82">
              <a:hlinkClick r:id="rId7" action="ppaction://hlinksldjump"/>
            </p:cNvPr>
            <p:cNvSpPr/>
            <p:nvPr/>
          </p:nvSpPr>
          <p:spPr>
            <a:xfrm>
              <a:off x="838200" y="2590800"/>
              <a:ext cx="1676400" cy="304800"/>
            </a:xfrm>
            <a:prstGeom prst="snip2DiagRect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>
                  <a:solidFill>
                    <a:schemeClr val="tx1"/>
                  </a:solidFill>
                </a:rPr>
                <a:t>Pertemuan</a:t>
              </a:r>
              <a:r>
                <a:rPr lang="en-US" dirty="0" smtClean="0">
                  <a:solidFill>
                    <a:schemeClr val="tx1"/>
                  </a:solidFill>
                </a:rPr>
                <a:t> 6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84" name="Snip Diagonal Corner Rectangle 83">
              <a:hlinkClick r:id="rId8" action="ppaction://hlinksldjump"/>
            </p:cNvPr>
            <p:cNvSpPr/>
            <p:nvPr/>
          </p:nvSpPr>
          <p:spPr>
            <a:xfrm>
              <a:off x="838200" y="2971800"/>
              <a:ext cx="1676400" cy="304800"/>
            </a:xfrm>
            <a:prstGeom prst="snip2DiagRect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>
                  <a:solidFill>
                    <a:schemeClr val="tx1"/>
                  </a:solidFill>
                </a:rPr>
                <a:t>Pertemuan</a:t>
              </a:r>
              <a:r>
                <a:rPr lang="en-US" dirty="0" smtClean="0">
                  <a:solidFill>
                    <a:schemeClr val="tx1"/>
                  </a:solidFill>
                </a:rPr>
                <a:t> 7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85" name="Snip Diagonal Corner Rectangle 84">
              <a:hlinkClick r:id="rId3" action="ppaction://hlinksldjump"/>
            </p:cNvPr>
            <p:cNvSpPr/>
            <p:nvPr/>
          </p:nvSpPr>
          <p:spPr>
            <a:xfrm>
              <a:off x="838200" y="3352800"/>
              <a:ext cx="1676400" cy="304800"/>
            </a:xfrm>
            <a:prstGeom prst="snip2DiagRect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>
                  <a:solidFill>
                    <a:schemeClr val="tx1"/>
                  </a:solidFill>
                </a:rPr>
                <a:t>Pertemuan</a:t>
              </a:r>
              <a:r>
                <a:rPr lang="en-US" dirty="0" smtClean="0">
                  <a:solidFill>
                    <a:schemeClr val="tx1"/>
                  </a:solidFill>
                </a:rPr>
                <a:t> 8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86" name="Snip Diagonal Corner Rectangle 85">
              <a:hlinkClick r:id="rId9" action="ppaction://hlinksldjump"/>
            </p:cNvPr>
            <p:cNvSpPr/>
            <p:nvPr/>
          </p:nvSpPr>
          <p:spPr>
            <a:xfrm>
              <a:off x="838200" y="3733800"/>
              <a:ext cx="1676400" cy="304800"/>
            </a:xfrm>
            <a:prstGeom prst="snip2DiagRect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>
                  <a:solidFill>
                    <a:schemeClr val="tx1"/>
                  </a:solidFill>
                </a:rPr>
                <a:t>Pertemuan</a:t>
              </a:r>
              <a:r>
                <a:rPr lang="en-US" dirty="0" smtClean="0">
                  <a:solidFill>
                    <a:schemeClr val="tx1"/>
                  </a:solidFill>
                </a:rPr>
                <a:t> 9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87" name="Snip Diagonal Corner Rectangle 86">
              <a:hlinkClick r:id="rId7" action="ppaction://hlinksldjump"/>
            </p:cNvPr>
            <p:cNvSpPr/>
            <p:nvPr/>
          </p:nvSpPr>
          <p:spPr>
            <a:xfrm>
              <a:off x="838200" y="4114800"/>
              <a:ext cx="1676400" cy="304800"/>
            </a:xfrm>
            <a:prstGeom prst="snip2DiagRect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>
                  <a:solidFill>
                    <a:schemeClr val="tx1"/>
                  </a:solidFill>
                </a:rPr>
                <a:t>Pertemuan</a:t>
              </a:r>
              <a:r>
                <a:rPr lang="en-US" dirty="0" smtClean="0">
                  <a:solidFill>
                    <a:schemeClr val="tx1"/>
                  </a:solidFill>
                </a:rPr>
                <a:t> 10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88" name="Snip Diagonal Corner Rectangle 87">
              <a:hlinkClick r:id="rId4" action="ppaction://hlinksldjump"/>
            </p:cNvPr>
            <p:cNvSpPr/>
            <p:nvPr/>
          </p:nvSpPr>
          <p:spPr>
            <a:xfrm>
              <a:off x="838200" y="4495800"/>
              <a:ext cx="1676400" cy="304800"/>
            </a:xfrm>
            <a:prstGeom prst="snip2DiagRect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>
                  <a:solidFill>
                    <a:schemeClr val="tx1"/>
                  </a:solidFill>
                </a:rPr>
                <a:t>Pertemuan</a:t>
              </a:r>
              <a:r>
                <a:rPr lang="en-US" dirty="0" smtClean="0">
                  <a:solidFill>
                    <a:schemeClr val="tx1"/>
                  </a:solidFill>
                </a:rPr>
                <a:t> 11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89" name="Snip Diagonal Corner Rectangle 88">
              <a:hlinkClick r:id="rId10" action="ppaction://hlinksldjump"/>
            </p:cNvPr>
            <p:cNvSpPr/>
            <p:nvPr/>
          </p:nvSpPr>
          <p:spPr>
            <a:xfrm>
              <a:off x="838200" y="4876800"/>
              <a:ext cx="1676400" cy="304800"/>
            </a:xfrm>
            <a:prstGeom prst="snip2DiagRect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>
                  <a:solidFill>
                    <a:schemeClr val="tx1"/>
                  </a:solidFill>
                </a:rPr>
                <a:t>Pertemuan</a:t>
              </a:r>
              <a:r>
                <a:rPr lang="en-US" dirty="0" smtClean="0">
                  <a:solidFill>
                    <a:schemeClr val="tx1"/>
                  </a:solidFill>
                </a:rPr>
                <a:t> 12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90" name="Snip Diagonal Corner Rectangle 89">
              <a:hlinkClick r:id="rId8" action="ppaction://hlinksldjump"/>
            </p:cNvPr>
            <p:cNvSpPr/>
            <p:nvPr/>
          </p:nvSpPr>
          <p:spPr>
            <a:xfrm>
              <a:off x="838200" y="5257800"/>
              <a:ext cx="1676400" cy="304800"/>
            </a:xfrm>
            <a:prstGeom prst="snip2DiagRect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>
                  <a:solidFill>
                    <a:schemeClr val="tx1"/>
                  </a:solidFill>
                </a:rPr>
                <a:t>Pertemuan</a:t>
              </a:r>
              <a:r>
                <a:rPr lang="en-US" dirty="0" smtClean="0">
                  <a:solidFill>
                    <a:schemeClr val="tx1"/>
                  </a:solidFill>
                </a:rPr>
                <a:t> 13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91" name="Snip Diagonal Corner Rectangle 90">
              <a:hlinkClick r:id="rId11" action="ppaction://hlinksldjump"/>
            </p:cNvPr>
            <p:cNvSpPr/>
            <p:nvPr/>
          </p:nvSpPr>
          <p:spPr>
            <a:xfrm>
              <a:off x="838200" y="5638800"/>
              <a:ext cx="1676400" cy="304800"/>
            </a:xfrm>
            <a:prstGeom prst="snip2DiagRect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>
                  <a:solidFill>
                    <a:schemeClr val="tx1"/>
                  </a:solidFill>
                </a:rPr>
                <a:t>Pertemuan</a:t>
              </a:r>
              <a:r>
                <a:rPr lang="en-US" dirty="0" smtClean="0">
                  <a:solidFill>
                    <a:schemeClr val="tx1"/>
                  </a:solidFill>
                </a:rPr>
                <a:t> 14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92" name="Snip Diagonal Corner Rectangle 91">
              <a:hlinkClick r:id="rId12" action="ppaction://hlinksldjump"/>
            </p:cNvPr>
            <p:cNvSpPr/>
            <p:nvPr/>
          </p:nvSpPr>
          <p:spPr>
            <a:xfrm>
              <a:off x="838200" y="6019800"/>
              <a:ext cx="1676400" cy="304800"/>
            </a:xfrm>
            <a:prstGeom prst="snip2DiagRect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>
                  <a:solidFill>
                    <a:schemeClr val="tx1"/>
                  </a:solidFill>
                </a:rPr>
                <a:t>Pertemuan</a:t>
              </a:r>
              <a:r>
                <a:rPr lang="en-US" dirty="0" smtClean="0">
                  <a:solidFill>
                    <a:schemeClr val="tx1"/>
                  </a:solidFill>
                </a:rPr>
                <a:t> 15</a:t>
              </a:r>
              <a:endParaRPr lang="en-US" dirty="0">
                <a:solidFill>
                  <a:schemeClr val="tx1"/>
                </a:solidFill>
              </a:endParaRPr>
            </a:p>
          </p:txBody>
        </p:sp>
      </p:grpSp>
      <p:sp>
        <p:nvSpPr>
          <p:cNvPr id="36" name="TextBox 35"/>
          <p:cNvSpPr txBox="1"/>
          <p:nvPr/>
        </p:nvSpPr>
        <p:spPr>
          <a:xfrm>
            <a:off x="3200400" y="1367135"/>
            <a:ext cx="5867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>
                <a:solidFill>
                  <a:srgbClr val="FF0000"/>
                </a:solidFill>
              </a:rPr>
              <a:t>Penanganan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Kesalahan</a:t>
            </a:r>
            <a:r>
              <a:rPr lang="en-US" sz="2400" b="1" dirty="0">
                <a:solidFill>
                  <a:srgbClr val="FF0000"/>
                </a:solidFill>
              </a:rPr>
              <a:t> (Error Handling)</a:t>
            </a:r>
            <a:endParaRPr lang="en-US" sz="2200" b="1" dirty="0" smtClean="0">
              <a:solidFill>
                <a:srgbClr val="FF0000"/>
              </a:solidFill>
            </a:endParaRPr>
          </a:p>
        </p:txBody>
      </p:sp>
      <p:cxnSp>
        <p:nvCxnSpPr>
          <p:cNvPr id="37" name="Elbow Connector 36"/>
          <p:cNvCxnSpPr/>
          <p:nvPr/>
        </p:nvCxnSpPr>
        <p:spPr>
          <a:xfrm flipV="1">
            <a:off x="2514600" y="1600200"/>
            <a:ext cx="685800" cy="609600"/>
          </a:xfrm>
          <a:prstGeom prst="bentConnector3">
            <a:avLst>
              <a:gd name="adj1" fmla="val 54656"/>
            </a:avLst>
          </a:prstGeom>
          <a:ln w="381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>
            <a:hlinkClick r:id="" action="ppaction://noaction"/>
          </p:cNvPr>
          <p:cNvSpPr txBox="1"/>
          <p:nvPr/>
        </p:nvSpPr>
        <p:spPr>
          <a:xfrm>
            <a:off x="3200400" y="4591110"/>
            <a:ext cx="5867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65138" lvl="0" indent="-465138"/>
            <a:r>
              <a:rPr lang="en-US" sz="1600" b="1" dirty="0" smtClean="0">
                <a:solidFill>
                  <a:srgbClr val="0070C0"/>
                </a:solidFill>
              </a:rPr>
              <a:t>1.	</a:t>
            </a:r>
            <a:r>
              <a:rPr lang="id-ID" sz="1600" b="1" dirty="0" smtClean="0">
                <a:solidFill>
                  <a:srgbClr val="0070C0"/>
                </a:solidFill>
              </a:rPr>
              <a:t>Exception Handling</a:t>
            </a:r>
            <a:endParaRPr lang="en-US" sz="1600" b="1" dirty="0">
              <a:solidFill>
                <a:srgbClr val="0070C0"/>
              </a:solidFill>
            </a:endParaRPr>
          </a:p>
        </p:txBody>
      </p:sp>
      <p:sp>
        <p:nvSpPr>
          <p:cNvPr id="39" name="TextBox 38">
            <a:hlinkClick r:id="" action="ppaction://noaction"/>
          </p:cNvPr>
          <p:cNvSpPr txBox="1"/>
          <p:nvPr/>
        </p:nvSpPr>
        <p:spPr>
          <a:xfrm>
            <a:off x="3200400" y="4876800"/>
            <a:ext cx="5867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65138" indent="-465138"/>
            <a:r>
              <a:rPr lang="en-US" sz="1600" b="1" dirty="0" smtClean="0">
                <a:solidFill>
                  <a:srgbClr val="0070C0"/>
                </a:solidFill>
              </a:rPr>
              <a:t>2.	</a:t>
            </a:r>
            <a:r>
              <a:rPr lang="id-ID" sz="1600" b="1" dirty="0" smtClean="0">
                <a:solidFill>
                  <a:srgbClr val="0070C0"/>
                </a:solidFill>
              </a:rPr>
              <a:t>Error dan Exception Classes</a:t>
            </a:r>
            <a:endParaRPr lang="en-US" sz="1600" b="1" dirty="0" smtClean="0">
              <a:solidFill>
                <a:srgbClr val="0070C0"/>
              </a:solidFill>
            </a:endParaRPr>
          </a:p>
        </p:txBody>
      </p:sp>
      <p:sp>
        <p:nvSpPr>
          <p:cNvPr id="48" name="TextBox 47">
            <a:hlinkClick r:id="" action="ppaction://noaction"/>
          </p:cNvPr>
          <p:cNvSpPr txBox="1"/>
          <p:nvPr/>
        </p:nvSpPr>
        <p:spPr>
          <a:xfrm>
            <a:off x="3200400" y="5181600"/>
            <a:ext cx="5867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65138" indent="-465138"/>
            <a:r>
              <a:rPr lang="en-US" sz="1600" b="1" dirty="0" smtClean="0">
                <a:solidFill>
                  <a:srgbClr val="0070C0"/>
                </a:solidFill>
              </a:rPr>
              <a:t>3.	</a:t>
            </a:r>
            <a:r>
              <a:rPr lang="id-ID" sz="1600" b="1" dirty="0" smtClean="0">
                <a:solidFill>
                  <a:srgbClr val="0070C0"/>
                </a:solidFill>
              </a:rPr>
              <a:t>Keyword penting pada Exception Handling</a:t>
            </a:r>
            <a:endParaRPr lang="en-US" sz="1600" b="1" dirty="0" smtClean="0">
              <a:solidFill>
                <a:srgbClr val="0070C0"/>
              </a:solidFill>
            </a:endParaRPr>
          </a:p>
        </p:txBody>
      </p:sp>
      <p:sp>
        <p:nvSpPr>
          <p:cNvPr id="49" name="TextBox 48">
            <a:hlinkClick r:id="" action="ppaction://noaction"/>
          </p:cNvPr>
          <p:cNvSpPr txBox="1"/>
          <p:nvPr/>
        </p:nvSpPr>
        <p:spPr>
          <a:xfrm>
            <a:off x="3200400" y="5486400"/>
            <a:ext cx="5867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65138" indent="-465138"/>
            <a:r>
              <a:rPr lang="en-US" sz="1600" b="1" dirty="0" smtClean="0">
                <a:solidFill>
                  <a:srgbClr val="0070C0"/>
                </a:solidFill>
              </a:rPr>
              <a:t>4.	</a:t>
            </a:r>
            <a:r>
              <a:rPr lang="id-ID" sz="1600" b="1" dirty="0">
                <a:solidFill>
                  <a:srgbClr val="0070C0"/>
                </a:solidFill>
              </a:rPr>
              <a:t>Mekanisme Mengantisipasi </a:t>
            </a:r>
            <a:r>
              <a:rPr lang="id-ID" sz="1600" b="1" dirty="0" smtClean="0">
                <a:solidFill>
                  <a:srgbClr val="0070C0"/>
                </a:solidFill>
              </a:rPr>
              <a:t>Exception</a:t>
            </a:r>
            <a:endParaRPr lang="en-US" sz="1600" b="1" dirty="0">
              <a:solidFill>
                <a:srgbClr val="0070C0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3200400" y="1828800"/>
            <a:ext cx="5598969" cy="246221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TUJUAN INTERAKSIONAL</a:t>
            </a:r>
            <a:endParaRPr lang="id-ID" b="1" dirty="0" smtClean="0"/>
          </a:p>
          <a:p>
            <a:endParaRPr lang="id-ID" sz="1400" b="1" dirty="0" smtClean="0"/>
          </a:p>
          <a:p>
            <a:r>
              <a:rPr lang="id-ID" sz="1400" b="1" dirty="0" smtClean="0"/>
              <a:t>UMUM 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400" dirty="0" err="1"/>
              <a:t>Mahasiswa</a:t>
            </a:r>
            <a:r>
              <a:rPr lang="en-US" sz="1400" dirty="0"/>
              <a:t> </a:t>
            </a:r>
            <a:r>
              <a:rPr lang="en-US" sz="1400" dirty="0" err="1"/>
              <a:t>mampu</a:t>
            </a:r>
            <a:r>
              <a:rPr lang="en-US" sz="1400" dirty="0"/>
              <a:t> </a:t>
            </a:r>
            <a:r>
              <a:rPr lang="en-US" sz="1400" dirty="0" err="1"/>
              <a:t>menerapkan</a:t>
            </a:r>
            <a:r>
              <a:rPr lang="en-US" sz="1400" dirty="0"/>
              <a:t> </a:t>
            </a:r>
            <a:r>
              <a:rPr lang="en-US" sz="1400" dirty="0" err="1"/>
              <a:t>penanganan</a:t>
            </a:r>
            <a:r>
              <a:rPr lang="en-US" sz="1400" dirty="0"/>
              <a:t> </a:t>
            </a:r>
            <a:r>
              <a:rPr lang="en-US" sz="1400" dirty="0" err="1"/>
              <a:t>kesalahan</a:t>
            </a:r>
            <a:r>
              <a:rPr lang="en-US" sz="1400" dirty="0"/>
              <a:t> Java™</a:t>
            </a:r>
            <a:endParaRPr lang="id-ID" sz="1400" dirty="0" smtClean="0"/>
          </a:p>
          <a:p>
            <a:pPr marL="285750" indent="-285750">
              <a:buFont typeface="Arial" pitchFamily="34" charset="0"/>
              <a:buChar char="•"/>
            </a:pPr>
            <a:endParaRPr lang="id-ID" sz="1000" b="1" dirty="0" smtClean="0"/>
          </a:p>
          <a:p>
            <a:r>
              <a:rPr lang="id-ID" sz="1400" b="1" dirty="0" smtClean="0"/>
              <a:t>KHUSUS :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en-US" sz="1400" dirty="0" err="1"/>
              <a:t>Mahasiswa</a:t>
            </a:r>
            <a:r>
              <a:rPr lang="en-US" sz="1400" dirty="0"/>
              <a:t> </a:t>
            </a:r>
            <a:r>
              <a:rPr lang="en-US" sz="1400" dirty="0" err="1"/>
              <a:t>mampu</a:t>
            </a:r>
            <a:r>
              <a:rPr lang="en-US" sz="1400" dirty="0"/>
              <a:t> </a:t>
            </a:r>
            <a:r>
              <a:rPr lang="en-US" sz="1400" dirty="0" err="1"/>
              <a:t>menjelaskan</a:t>
            </a:r>
            <a:r>
              <a:rPr lang="en-US" sz="1400" dirty="0"/>
              <a:t> </a:t>
            </a:r>
            <a:r>
              <a:rPr lang="en-US" sz="1400" dirty="0" err="1"/>
              <a:t>dasar</a:t>
            </a:r>
            <a:r>
              <a:rPr lang="en-US" sz="1400" dirty="0"/>
              <a:t> exception </a:t>
            </a:r>
            <a:r>
              <a:rPr lang="en-US" sz="1400" dirty="0" err="1"/>
              <a:t>pada</a:t>
            </a:r>
            <a:r>
              <a:rPr lang="en-US" sz="1400" dirty="0"/>
              <a:t> Java™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en-US" sz="1400" dirty="0" err="1"/>
              <a:t>Mahasiswa</a:t>
            </a:r>
            <a:r>
              <a:rPr lang="en-US" sz="1400" dirty="0"/>
              <a:t> </a:t>
            </a:r>
            <a:r>
              <a:rPr lang="en-US" sz="1400" dirty="0" err="1"/>
              <a:t>mampu</a:t>
            </a:r>
            <a:r>
              <a:rPr lang="en-US" sz="1400" dirty="0"/>
              <a:t> </a:t>
            </a:r>
            <a:r>
              <a:rPr lang="en-US" sz="1400" dirty="0" err="1"/>
              <a:t>menjelaskan</a:t>
            </a:r>
            <a:r>
              <a:rPr lang="en-US" sz="1400" dirty="0"/>
              <a:t> </a:t>
            </a:r>
            <a:r>
              <a:rPr lang="en-US" sz="1400" dirty="0" err="1"/>
              <a:t>kategori</a:t>
            </a:r>
            <a:r>
              <a:rPr lang="en-US" sz="1400" dirty="0"/>
              <a:t> exception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en-US" sz="1400" dirty="0" err="1"/>
              <a:t>Mahasiswa</a:t>
            </a:r>
            <a:r>
              <a:rPr lang="en-US" sz="1400" dirty="0"/>
              <a:t> </a:t>
            </a:r>
            <a:r>
              <a:rPr lang="en-US" sz="1400" dirty="0" err="1"/>
              <a:t>mampu</a:t>
            </a:r>
            <a:r>
              <a:rPr lang="en-US" sz="1400" dirty="0"/>
              <a:t> </a:t>
            </a:r>
            <a:r>
              <a:rPr lang="en-US" sz="1400" dirty="0" err="1"/>
              <a:t>menerapkan</a:t>
            </a:r>
            <a:r>
              <a:rPr lang="en-US" sz="1400" dirty="0"/>
              <a:t> exception </a:t>
            </a:r>
            <a:r>
              <a:rPr lang="en-US" sz="1400" dirty="0" err="1"/>
              <a:t>pada</a:t>
            </a:r>
            <a:r>
              <a:rPr lang="en-US" sz="1400" dirty="0"/>
              <a:t> Java™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en-US" sz="1400" dirty="0" err="1"/>
              <a:t>Mahasiswa</a:t>
            </a:r>
            <a:r>
              <a:rPr lang="en-US" sz="1400" dirty="0"/>
              <a:t> </a:t>
            </a:r>
            <a:r>
              <a:rPr lang="en-US" sz="1400" dirty="0" err="1"/>
              <a:t>mampu</a:t>
            </a:r>
            <a:r>
              <a:rPr lang="en-US" sz="1400" dirty="0"/>
              <a:t> </a:t>
            </a:r>
            <a:r>
              <a:rPr lang="en-US" sz="1400" dirty="0" err="1"/>
              <a:t>menjelaskan</a:t>
            </a:r>
            <a:r>
              <a:rPr lang="en-US" sz="1400" dirty="0"/>
              <a:t> </a:t>
            </a:r>
            <a:r>
              <a:rPr lang="en-US" sz="1400" dirty="0" err="1"/>
              <a:t>aturan</a:t>
            </a:r>
            <a:r>
              <a:rPr lang="en-US" sz="1400" dirty="0"/>
              <a:t> </a:t>
            </a:r>
            <a:r>
              <a:rPr lang="en-US" sz="1400" dirty="0" err="1"/>
              <a:t>penanganan</a:t>
            </a:r>
            <a:r>
              <a:rPr lang="en-US" sz="1400" dirty="0"/>
              <a:t> error </a:t>
            </a:r>
            <a:r>
              <a:rPr lang="en-US" sz="1400" dirty="0" err="1"/>
              <a:t>pada</a:t>
            </a:r>
            <a:r>
              <a:rPr lang="en-US" sz="1400" dirty="0"/>
              <a:t> Java™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400" dirty="0" err="1"/>
              <a:t>Mahasiswa</a:t>
            </a:r>
            <a:r>
              <a:rPr lang="en-US" sz="1400" dirty="0"/>
              <a:t> </a:t>
            </a:r>
            <a:r>
              <a:rPr lang="en-US" sz="1400" dirty="0" err="1"/>
              <a:t>mampu</a:t>
            </a:r>
            <a:r>
              <a:rPr lang="en-US" sz="1400" dirty="0"/>
              <a:t> </a:t>
            </a:r>
            <a:r>
              <a:rPr lang="en-US" sz="1400" dirty="0" err="1"/>
              <a:t>menerapkan</a:t>
            </a:r>
            <a:r>
              <a:rPr lang="en-US" sz="1400" dirty="0"/>
              <a:t> </a:t>
            </a:r>
            <a:r>
              <a:rPr lang="en-US" sz="1400" dirty="0" err="1"/>
              <a:t>metode</a:t>
            </a:r>
            <a:r>
              <a:rPr lang="en-US" sz="1400" dirty="0"/>
              <a:t> </a:t>
            </a:r>
            <a:r>
              <a:rPr lang="en-US" sz="1400" dirty="0" err="1"/>
              <a:t>overide</a:t>
            </a:r>
            <a:r>
              <a:rPr lang="en-US" sz="1400" dirty="0"/>
              <a:t> exception</a:t>
            </a:r>
            <a:endParaRPr lang="en-US" sz="1300" dirty="0"/>
          </a:p>
        </p:txBody>
      </p:sp>
      <p:sp>
        <p:nvSpPr>
          <p:cNvPr id="51" name="Rectangle 50"/>
          <p:cNvSpPr/>
          <p:nvPr/>
        </p:nvSpPr>
        <p:spPr>
          <a:xfrm>
            <a:off x="3185264" y="4312405"/>
            <a:ext cx="77713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d-ID" sz="1400" b="1" dirty="0" smtClean="0"/>
              <a:t>Materi :</a:t>
            </a:r>
            <a:endParaRPr lang="id-ID" sz="1400" b="1" dirty="0"/>
          </a:p>
        </p:txBody>
      </p:sp>
      <p:sp>
        <p:nvSpPr>
          <p:cNvPr id="52" name="TextBox 51">
            <a:hlinkClick r:id="" action="ppaction://noaction"/>
          </p:cNvPr>
          <p:cNvSpPr txBox="1"/>
          <p:nvPr/>
        </p:nvSpPr>
        <p:spPr>
          <a:xfrm>
            <a:off x="3200400" y="5791200"/>
            <a:ext cx="5867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65138" indent="-465138"/>
            <a:r>
              <a:rPr lang="id-ID" sz="1600" b="1" dirty="0" smtClean="0">
                <a:solidFill>
                  <a:srgbClr val="0070C0"/>
                </a:solidFill>
              </a:rPr>
              <a:t>5</a:t>
            </a:r>
            <a:r>
              <a:rPr lang="en-US" sz="1600" b="1" dirty="0" smtClean="0">
                <a:solidFill>
                  <a:srgbClr val="0070C0"/>
                </a:solidFill>
              </a:rPr>
              <a:t>.	</a:t>
            </a:r>
            <a:r>
              <a:rPr lang="id-ID" sz="1600" b="1" dirty="0">
                <a:solidFill>
                  <a:srgbClr val="0070C0"/>
                </a:solidFill>
              </a:rPr>
              <a:t>Jenis Exception </a:t>
            </a:r>
            <a:r>
              <a:rPr lang="id-ID" sz="1600" b="1" dirty="0" smtClean="0">
                <a:solidFill>
                  <a:srgbClr val="0070C0"/>
                </a:solidFill>
              </a:rPr>
              <a:t>Handling</a:t>
            </a:r>
            <a:endParaRPr lang="en-US" sz="16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5514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tabLst>
                <a:tab pos="542925" algn="l"/>
              </a:tabLst>
            </a:pPr>
            <a:r>
              <a:rPr lang="en-US" dirty="0" smtClean="0"/>
              <a:t>6.   Input </a:t>
            </a:r>
            <a:r>
              <a:rPr lang="en-US" dirty="0" err="1" smtClean="0"/>
              <a:t>dari</a:t>
            </a:r>
            <a:r>
              <a:rPr lang="en-US" dirty="0" smtClean="0"/>
              <a:t> Keyboard </a:t>
            </a:r>
            <a:r>
              <a:rPr lang="en-US" dirty="0" err="1" smtClean="0"/>
              <a:t>Implementasi</a:t>
            </a:r>
            <a:r>
              <a:rPr lang="en-US" dirty="0" smtClean="0"/>
              <a:t> Error Handling </a:t>
            </a:r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225777" y="1308375"/>
            <a:ext cx="11765925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tabLst>
                <a:tab pos="465138" algn="l"/>
              </a:tabLst>
            </a:pPr>
            <a:r>
              <a:rPr lang="en-US" sz="2200" dirty="0"/>
              <a:t>	Proses </a:t>
            </a:r>
            <a:r>
              <a:rPr lang="en-US" sz="2200" dirty="0" err="1"/>
              <a:t>pembacaan</a:t>
            </a:r>
            <a:r>
              <a:rPr lang="en-US" sz="2200" dirty="0"/>
              <a:t> data input yang </a:t>
            </a:r>
            <a:r>
              <a:rPr lang="en-US" sz="2200" dirty="0" err="1"/>
              <a:t>diketikkan</a:t>
            </a:r>
            <a:r>
              <a:rPr lang="en-US" sz="2200" dirty="0"/>
              <a:t> </a:t>
            </a:r>
            <a:r>
              <a:rPr lang="en-US" sz="2200" dirty="0" err="1"/>
              <a:t>oleh</a:t>
            </a:r>
            <a:r>
              <a:rPr lang="en-US" sz="2200" dirty="0"/>
              <a:t> user </a:t>
            </a:r>
            <a:r>
              <a:rPr lang="en-US" sz="2200" dirty="0" err="1"/>
              <a:t>melalui</a:t>
            </a:r>
            <a:r>
              <a:rPr lang="en-US" sz="2200" dirty="0"/>
              <a:t> keyboard </a:t>
            </a:r>
            <a:r>
              <a:rPr lang="en-US" sz="2200" dirty="0" err="1"/>
              <a:t>dilihat</a:t>
            </a:r>
            <a:r>
              <a:rPr lang="en-US" sz="2200" dirty="0"/>
              <a:t> </a:t>
            </a:r>
            <a:r>
              <a:rPr lang="en-US" sz="2200" dirty="0" err="1"/>
              <a:t>dengan</a:t>
            </a:r>
            <a:r>
              <a:rPr lang="en-US" sz="2200" dirty="0"/>
              <a:t> </a:t>
            </a:r>
            <a:r>
              <a:rPr lang="en-US" sz="2200" dirty="0" err="1"/>
              <a:t>dua</a:t>
            </a:r>
            <a:r>
              <a:rPr lang="en-US" sz="2200" dirty="0"/>
              <a:t> </a:t>
            </a:r>
            <a:r>
              <a:rPr lang="en-US" sz="2200" dirty="0" err="1"/>
              <a:t>cara</a:t>
            </a:r>
            <a:r>
              <a:rPr lang="en-US" sz="2200" dirty="0"/>
              <a:t>, </a:t>
            </a:r>
            <a:r>
              <a:rPr lang="en-US" sz="2200" dirty="0" err="1"/>
              <a:t>yaitu</a:t>
            </a:r>
            <a:r>
              <a:rPr lang="en-US" sz="2200" dirty="0"/>
              <a:t> :</a:t>
            </a:r>
          </a:p>
          <a:p>
            <a:pPr algn="just"/>
            <a:endParaRPr lang="en-US" sz="2200" dirty="0"/>
          </a:p>
          <a:p>
            <a:pPr marL="465138" indent="-465138" algn="just">
              <a:buAutoNum type="alphaLcPeriod"/>
            </a:pPr>
            <a:r>
              <a:rPr lang="en-US" sz="2200" dirty="0" err="1"/>
              <a:t>Dalam</a:t>
            </a:r>
            <a:r>
              <a:rPr lang="en-US" sz="2200" dirty="0"/>
              <a:t> </a:t>
            </a:r>
            <a:r>
              <a:rPr lang="en-US" sz="2200" dirty="0" err="1"/>
              <a:t>lingkungan</a:t>
            </a:r>
            <a:r>
              <a:rPr lang="en-US" sz="2200" dirty="0"/>
              <a:t> Console (DOS)</a:t>
            </a:r>
          </a:p>
          <a:p>
            <a:pPr marL="465138" indent="-465138" algn="just"/>
            <a:r>
              <a:rPr lang="en-US" sz="2200" dirty="0"/>
              <a:t>	</a:t>
            </a:r>
            <a:r>
              <a:rPr lang="en-US" sz="2200" dirty="0" err="1"/>
              <a:t>menggunakan</a:t>
            </a:r>
            <a:r>
              <a:rPr lang="en-US" sz="2200" dirty="0"/>
              <a:t> </a:t>
            </a:r>
            <a:r>
              <a:rPr lang="en-US" sz="2200" dirty="0" err="1"/>
              <a:t>kelas</a:t>
            </a:r>
            <a:r>
              <a:rPr lang="en-US" sz="2200" dirty="0"/>
              <a:t> </a:t>
            </a:r>
            <a:r>
              <a:rPr lang="en-US" sz="2200" b="1" dirty="0" err="1"/>
              <a:t>BufferedReader</a:t>
            </a:r>
            <a:r>
              <a:rPr lang="en-US" sz="2200" dirty="0"/>
              <a:t>(), </a:t>
            </a:r>
            <a:r>
              <a:rPr lang="en-US" sz="2200" b="1" dirty="0" err="1"/>
              <a:t>InputStreamReader</a:t>
            </a:r>
            <a:r>
              <a:rPr lang="en-US" sz="2200" dirty="0"/>
              <a:t>(), </a:t>
            </a:r>
            <a:r>
              <a:rPr lang="en-US" sz="2200" dirty="0" err="1"/>
              <a:t>dimana</a:t>
            </a:r>
            <a:r>
              <a:rPr lang="en-US" sz="2200" dirty="0"/>
              <a:t> </a:t>
            </a:r>
            <a:r>
              <a:rPr lang="en-US" sz="2200" dirty="0" err="1"/>
              <a:t>kelas</a:t>
            </a:r>
            <a:r>
              <a:rPr lang="en-US" sz="2200" dirty="0"/>
              <a:t> </a:t>
            </a:r>
            <a:r>
              <a:rPr lang="en-US" sz="2200" dirty="0" err="1"/>
              <a:t>diinstansiasikan</a:t>
            </a:r>
            <a:r>
              <a:rPr lang="en-US" sz="2200" dirty="0"/>
              <a:t> </a:t>
            </a:r>
            <a:r>
              <a:rPr lang="en-US" sz="2200" dirty="0" err="1"/>
              <a:t>menjadi</a:t>
            </a:r>
            <a:r>
              <a:rPr lang="en-US" sz="2200" dirty="0"/>
              <a:t> </a:t>
            </a:r>
            <a:r>
              <a:rPr lang="en-US" sz="2200" dirty="0" err="1"/>
              <a:t>sebuah</a:t>
            </a:r>
            <a:r>
              <a:rPr lang="en-US" sz="2200" dirty="0"/>
              <a:t> </a:t>
            </a:r>
            <a:r>
              <a:rPr lang="en-US" sz="2200" dirty="0" err="1"/>
              <a:t>objek</a:t>
            </a:r>
            <a:r>
              <a:rPr lang="id-ID" sz="2200" dirty="0"/>
              <a:t>,</a:t>
            </a:r>
            <a:r>
              <a:rPr lang="en-US" sz="2200" dirty="0"/>
              <a:t> </a:t>
            </a:r>
            <a:r>
              <a:rPr lang="id-ID" sz="2200" dirty="0"/>
              <a:t>d</a:t>
            </a:r>
            <a:r>
              <a:rPr lang="en-US" sz="2200" dirty="0"/>
              <a:t>an </a:t>
            </a:r>
            <a:r>
              <a:rPr lang="en-US" sz="2200" dirty="0" err="1"/>
              <a:t>kemudian</a:t>
            </a:r>
            <a:r>
              <a:rPr lang="en-US" sz="2200" dirty="0"/>
              <a:t> </a:t>
            </a:r>
            <a:r>
              <a:rPr lang="en-US" sz="2200" dirty="0" err="1"/>
              <a:t>objek</a:t>
            </a:r>
            <a:r>
              <a:rPr lang="en-US" sz="2200" dirty="0"/>
              <a:t> yang </a:t>
            </a:r>
            <a:r>
              <a:rPr lang="en-US" sz="2200" dirty="0" err="1"/>
              <a:t>terbentuk</a:t>
            </a:r>
            <a:r>
              <a:rPr lang="en-US" sz="2200" dirty="0"/>
              <a:t> </a:t>
            </a:r>
            <a:r>
              <a:rPr lang="en-US" sz="2200" dirty="0" err="1"/>
              <a:t>memiliki</a:t>
            </a:r>
            <a:r>
              <a:rPr lang="en-US" sz="2200" dirty="0"/>
              <a:t> </a:t>
            </a:r>
            <a:r>
              <a:rPr lang="en-US" sz="2200" dirty="0" err="1"/>
              <a:t>sebuah</a:t>
            </a:r>
            <a:r>
              <a:rPr lang="en-US" sz="2200" dirty="0"/>
              <a:t> </a:t>
            </a:r>
            <a:r>
              <a:rPr lang="en-US" sz="2200" dirty="0" err="1"/>
              <a:t>metode</a:t>
            </a:r>
            <a:r>
              <a:rPr lang="en-US" sz="2200" dirty="0"/>
              <a:t> </a:t>
            </a:r>
            <a:r>
              <a:rPr lang="en-US" sz="2200" b="1" dirty="0" err="1"/>
              <a:t>readLine</a:t>
            </a:r>
            <a:r>
              <a:rPr lang="en-US" sz="2200" dirty="0"/>
              <a:t>() yang </a:t>
            </a:r>
            <a:r>
              <a:rPr lang="en-US" sz="2200" dirty="0" err="1"/>
              <a:t>digunakan</a:t>
            </a:r>
            <a:r>
              <a:rPr lang="en-US" sz="2200" dirty="0"/>
              <a:t> </a:t>
            </a:r>
            <a:r>
              <a:rPr lang="en-US" sz="2200" dirty="0" err="1"/>
              <a:t>untuk</a:t>
            </a:r>
            <a:r>
              <a:rPr lang="en-US" sz="2200" dirty="0"/>
              <a:t> </a:t>
            </a:r>
            <a:r>
              <a:rPr lang="en-US" sz="2200" dirty="0" err="1"/>
              <a:t>menangkap</a:t>
            </a:r>
            <a:r>
              <a:rPr lang="en-US" sz="2200" dirty="0"/>
              <a:t> </a:t>
            </a:r>
            <a:r>
              <a:rPr lang="en-US" sz="2200" dirty="0" err="1"/>
              <a:t>inputan</a:t>
            </a:r>
            <a:r>
              <a:rPr lang="en-US" sz="2200" dirty="0"/>
              <a:t> </a:t>
            </a:r>
            <a:r>
              <a:rPr lang="en-US" sz="2200" dirty="0" err="1"/>
              <a:t>dari</a:t>
            </a:r>
            <a:r>
              <a:rPr lang="en-US" sz="2200" dirty="0"/>
              <a:t> keyboard.</a:t>
            </a:r>
            <a:endParaRPr lang="id-ID" sz="2200" dirty="0"/>
          </a:p>
          <a:p>
            <a:pPr marL="465138" indent="-465138" algn="just"/>
            <a:r>
              <a:rPr lang="id-ID" sz="2200" dirty="0"/>
              <a:t>	Class tersebut diatas terdapat di dalam </a:t>
            </a:r>
            <a:r>
              <a:rPr lang="id-ID" sz="2200" b="1" dirty="0"/>
              <a:t>package java.io</a:t>
            </a:r>
            <a:endParaRPr lang="en-US" sz="2200" b="1" dirty="0"/>
          </a:p>
          <a:p>
            <a:pPr marL="465138" indent="-465138" algn="just"/>
            <a:endParaRPr lang="id-ID" sz="2200" dirty="0"/>
          </a:p>
          <a:p>
            <a:pPr marL="465138" indent="-465138" algn="just"/>
            <a:endParaRPr lang="en-US" sz="2200" dirty="0" smtClean="0"/>
          </a:p>
          <a:p>
            <a:pPr marL="465138" indent="-465138" algn="just"/>
            <a:endParaRPr lang="en-US" sz="2200" dirty="0"/>
          </a:p>
          <a:p>
            <a:pPr marL="465138" indent="-465138" algn="just">
              <a:buAutoNum type="alphaLcPeriod" startAt="2"/>
            </a:pPr>
            <a:r>
              <a:rPr lang="en-US" sz="2200" dirty="0" err="1"/>
              <a:t>Dalam</a:t>
            </a:r>
            <a:r>
              <a:rPr lang="en-US" sz="2200" dirty="0"/>
              <a:t> </a:t>
            </a:r>
            <a:r>
              <a:rPr lang="en-US" sz="2200" dirty="0" err="1"/>
              <a:t>lingkungan</a:t>
            </a:r>
            <a:r>
              <a:rPr lang="en-US" sz="2200" dirty="0"/>
              <a:t> GUI</a:t>
            </a:r>
          </a:p>
          <a:p>
            <a:pPr marL="465138" indent="-465138" algn="just"/>
            <a:r>
              <a:rPr lang="en-US" sz="2200" dirty="0"/>
              <a:t>	</a:t>
            </a:r>
            <a:r>
              <a:rPr lang="en-US" sz="2200" dirty="0" err="1"/>
              <a:t>menggunakan</a:t>
            </a:r>
            <a:r>
              <a:rPr lang="en-US" sz="2200" dirty="0"/>
              <a:t> </a:t>
            </a:r>
            <a:r>
              <a:rPr lang="en-US" sz="2200" dirty="0" err="1"/>
              <a:t>kelas</a:t>
            </a:r>
            <a:r>
              <a:rPr lang="en-US" sz="2200" dirty="0"/>
              <a:t>/</a:t>
            </a:r>
            <a:r>
              <a:rPr lang="en-US" sz="2200" dirty="0" err="1"/>
              <a:t>komponen</a:t>
            </a:r>
            <a:r>
              <a:rPr lang="en-US" sz="2200" dirty="0"/>
              <a:t> </a:t>
            </a:r>
            <a:r>
              <a:rPr lang="en-US" sz="2200" b="1" dirty="0" err="1"/>
              <a:t>JOptionPane</a:t>
            </a:r>
            <a:r>
              <a:rPr lang="en-US" sz="2200" dirty="0"/>
              <a:t> </a:t>
            </a:r>
            <a:r>
              <a:rPr lang="en-US" sz="2200" dirty="0" err="1"/>
              <a:t>dengan</a:t>
            </a:r>
            <a:r>
              <a:rPr lang="en-US" sz="2200" dirty="0"/>
              <a:t> method </a:t>
            </a:r>
            <a:r>
              <a:rPr lang="en-US" sz="2200" b="1" dirty="0" err="1"/>
              <a:t>showInputDialog</a:t>
            </a:r>
            <a:r>
              <a:rPr lang="en-US" sz="2200" dirty="0"/>
              <a:t>().</a:t>
            </a:r>
            <a:endParaRPr lang="id-ID" sz="2200" dirty="0"/>
          </a:p>
          <a:p>
            <a:pPr marL="465138" indent="-465138" algn="just"/>
            <a:r>
              <a:rPr lang="id-ID" sz="2200" dirty="0"/>
              <a:t>	Class tersebut diatas terdapat di dalam </a:t>
            </a:r>
            <a:r>
              <a:rPr lang="id-ID" sz="2200" b="1" dirty="0"/>
              <a:t>package javax.swing</a:t>
            </a:r>
            <a:endParaRPr lang="en-US" sz="2200" dirty="0"/>
          </a:p>
        </p:txBody>
      </p:sp>
      <p:grpSp>
        <p:nvGrpSpPr>
          <p:cNvPr id="8" name="Group 7"/>
          <p:cNvGrpSpPr/>
          <p:nvPr/>
        </p:nvGrpSpPr>
        <p:grpSpPr>
          <a:xfrm>
            <a:off x="3853789" y="4094328"/>
            <a:ext cx="3390899" cy="1136922"/>
            <a:chOff x="5395986" y="3957850"/>
            <a:chExt cx="3390899" cy="1136922"/>
          </a:xfrm>
        </p:grpSpPr>
        <p:sp>
          <p:nvSpPr>
            <p:cNvPr id="4" name="TextBox 3">
              <a:hlinkClick r:id="" action="ppaction://noaction"/>
            </p:cNvPr>
            <p:cNvSpPr txBox="1"/>
            <p:nvPr/>
          </p:nvSpPr>
          <p:spPr>
            <a:xfrm>
              <a:off x="5586485" y="4152697"/>
              <a:ext cx="3200400" cy="338554"/>
            </a:xfrm>
            <a:prstGeom prst="rect">
              <a:avLst/>
            </a:prstGeom>
            <a:solidFill>
              <a:srgbClr val="FFFF99"/>
            </a:solidFill>
            <a:ln>
              <a:solidFill>
                <a:srgbClr val="C0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id-ID" sz="1600" b="1" dirty="0" smtClean="0">
                  <a:solidFill>
                    <a:srgbClr val="7030A0"/>
                  </a:solidFill>
                </a:rPr>
                <a:t>Contoh : </a:t>
              </a:r>
              <a:r>
                <a:rPr lang="en-US" sz="1600" b="1" dirty="0" smtClean="0">
                  <a:solidFill>
                    <a:srgbClr val="7030A0"/>
                  </a:solidFill>
                </a:rPr>
                <a:t>InputDariKeyboard1.java</a:t>
              </a:r>
              <a:endParaRPr lang="en-US" sz="1600" b="1" dirty="0">
                <a:solidFill>
                  <a:srgbClr val="7030A0"/>
                </a:solidFill>
              </a:endParaRPr>
            </a:p>
          </p:txBody>
        </p:sp>
        <p:sp>
          <p:nvSpPr>
            <p:cNvPr id="5" name="TextBox 4">
              <a:hlinkClick r:id="" action="ppaction://noaction"/>
            </p:cNvPr>
            <p:cNvSpPr txBox="1"/>
            <p:nvPr/>
          </p:nvSpPr>
          <p:spPr>
            <a:xfrm>
              <a:off x="5586485" y="4550574"/>
              <a:ext cx="3200400" cy="338554"/>
            </a:xfrm>
            <a:prstGeom prst="rect">
              <a:avLst/>
            </a:prstGeom>
            <a:solidFill>
              <a:srgbClr val="FFFF99"/>
            </a:solidFill>
            <a:ln>
              <a:solidFill>
                <a:srgbClr val="C0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id-ID" sz="1600" b="1" dirty="0" smtClean="0">
                  <a:solidFill>
                    <a:srgbClr val="7030A0"/>
                  </a:solidFill>
                </a:rPr>
                <a:t>Contoh : </a:t>
              </a:r>
              <a:r>
                <a:rPr lang="en-US" sz="1600" b="1" dirty="0" smtClean="0">
                  <a:solidFill>
                    <a:srgbClr val="7030A0"/>
                  </a:solidFill>
                </a:rPr>
                <a:t>InputDariKeyboard2.java</a:t>
              </a:r>
              <a:endParaRPr lang="en-US" sz="1600" b="1" dirty="0">
                <a:solidFill>
                  <a:srgbClr val="7030A0"/>
                </a:solidFill>
              </a:endParaRPr>
            </a:p>
          </p:txBody>
        </p:sp>
        <p:cxnSp>
          <p:nvCxnSpPr>
            <p:cNvPr id="6" name="Elbow Connector 5"/>
            <p:cNvCxnSpPr>
              <a:endCxn id="4" idx="1"/>
            </p:cNvCxnSpPr>
            <p:nvPr/>
          </p:nvCxnSpPr>
          <p:spPr>
            <a:xfrm rot="16200000" flipH="1">
              <a:off x="5309174" y="4044662"/>
              <a:ext cx="364123" cy="190500"/>
            </a:xfrm>
            <a:prstGeom prst="bentConnector2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Elbow Connector 6"/>
            <p:cNvCxnSpPr>
              <a:endCxn id="5" idx="1"/>
            </p:cNvCxnSpPr>
            <p:nvPr/>
          </p:nvCxnSpPr>
          <p:spPr>
            <a:xfrm rot="5400000" flipH="1" flipV="1">
              <a:off x="5303776" y="4812063"/>
              <a:ext cx="374921" cy="190498"/>
            </a:xfrm>
            <a:prstGeom prst="bentConnector2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37333637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932" y="487340"/>
            <a:ext cx="4481648" cy="4313260"/>
          </a:xfrm>
        </p:spPr>
        <p:txBody>
          <a:bodyPr/>
          <a:lstStyle/>
          <a:p>
            <a:r>
              <a:rPr lang="en-US" dirty="0" err="1" smtClean="0"/>
              <a:t>Implementasi</a:t>
            </a:r>
            <a:r>
              <a:rPr lang="en-US" dirty="0" smtClean="0"/>
              <a:t> Error Handling </a:t>
            </a:r>
            <a:r>
              <a:rPr lang="en-US" dirty="0" err="1" smtClean="0"/>
              <a:t>pada</a:t>
            </a:r>
            <a:r>
              <a:rPr lang="en-US" dirty="0" smtClean="0"/>
              <a:t> input keyboard … </a:t>
            </a:r>
            <a:r>
              <a:rPr lang="en-US" dirty="0" smtClean="0">
                <a:solidFill>
                  <a:srgbClr val="C00000"/>
                </a:solidFill>
              </a:rPr>
              <a:t>InputDariKeyboard1.java</a:t>
            </a:r>
            <a:endParaRPr lang="en-US" dirty="0">
              <a:solidFill>
                <a:srgbClr val="C0000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91458" y="327377"/>
            <a:ext cx="7111628" cy="60753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67740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932" y="487340"/>
            <a:ext cx="4481648" cy="4313260"/>
          </a:xfrm>
        </p:spPr>
        <p:txBody>
          <a:bodyPr/>
          <a:lstStyle/>
          <a:p>
            <a:r>
              <a:rPr lang="en-US" dirty="0" err="1" smtClean="0"/>
              <a:t>Implementasi</a:t>
            </a:r>
            <a:r>
              <a:rPr lang="en-US" dirty="0" smtClean="0"/>
              <a:t> Error Handling </a:t>
            </a:r>
            <a:r>
              <a:rPr lang="en-US" dirty="0" err="1" smtClean="0"/>
              <a:t>pada</a:t>
            </a:r>
            <a:r>
              <a:rPr lang="en-US" dirty="0" smtClean="0"/>
              <a:t> input keyboard … </a:t>
            </a:r>
            <a:r>
              <a:rPr lang="en-US" dirty="0" smtClean="0">
                <a:solidFill>
                  <a:srgbClr val="C00000"/>
                </a:solidFill>
              </a:rPr>
              <a:t>InputDariKeyboard2.java</a:t>
            </a:r>
            <a:endParaRPr lang="en-US" dirty="0">
              <a:solidFill>
                <a:srgbClr val="C00000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96555" y="365831"/>
            <a:ext cx="7162800" cy="5810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75173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tabLst>
                <a:tab pos="542925" algn="l"/>
              </a:tabLst>
            </a:pPr>
            <a:r>
              <a:rPr lang="en-US" dirty="0" smtClean="0"/>
              <a:t>1.   Exception Handling</a:t>
            </a:r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225777" y="1308375"/>
            <a:ext cx="11765925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/>
              <a:t>Exception </a:t>
            </a:r>
            <a:r>
              <a:rPr lang="en-US" sz="2400" dirty="0" err="1"/>
              <a:t>adalah</a:t>
            </a:r>
            <a:r>
              <a:rPr lang="en-US" sz="2400" dirty="0"/>
              <a:t> event yang </a:t>
            </a:r>
            <a:r>
              <a:rPr lang="en-US" sz="2400" dirty="0" err="1"/>
              <a:t>terjadi</a:t>
            </a:r>
            <a:r>
              <a:rPr lang="en-US" sz="2400" dirty="0"/>
              <a:t> </a:t>
            </a:r>
            <a:r>
              <a:rPr lang="en-US" sz="2400" dirty="0" err="1"/>
              <a:t>ketika</a:t>
            </a:r>
            <a:r>
              <a:rPr lang="en-US" sz="2400" dirty="0"/>
              <a:t> program </a:t>
            </a:r>
            <a:r>
              <a:rPr lang="en-US" sz="2400" dirty="0" err="1"/>
              <a:t>menemui</a:t>
            </a:r>
            <a:r>
              <a:rPr lang="en-US" sz="2400" dirty="0"/>
              <a:t> </a:t>
            </a:r>
            <a:r>
              <a:rPr lang="en-US" sz="2400" dirty="0" err="1"/>
              <a:t>kesalahan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saat</a:t>
            </a:r>
            <a:r>
              <a:rPr lang="en-US" sz="2400" dirty="0"/>
              <a:t> </a:t>
            </a:r>
            <a:r>
              <a:rPr lang="en-US" sz="2400" dirty="0" err="1"/>
              <a:t>instruksi</a:t>
            </a:r>
            <a:r>
              <a:rPr lang="en-US" sz="2400" dirty="0"/>
              <a:t> program </a:t>
            </a:r>
            <a:r>
              <a:rPr lang="en-US" sz="2400" dirty="0" err="1"/>
              <a:t>dijalankan</a:t>
            </a:r>
            <a:r>
              <a:rPr lang="en-US" sz="2400" dirty="0"/>
              <a:t>. </a:t>
            </a:r>
            <a:r>
              <a:rPr lang="en-US" sz="2400" dirty="0" err="1"/>
              <a:t>Banyak</a:t>
            </a:r>
            <a:r>
              <a:rPr lang="en-US" sz="2400" dirty="0"/>
              <a:t> </a:t>
            </a:r>
            <a:r>
              <a:rPr lang="en-US" sz="2400" dirty="0" err="1"/>
              <a:t>hal</a:t>
            </a:r>
            <a:r>
              <a:rPr lang="en-US" sz="2400" dirty="0"/>
              <a:t> yang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menimbulkan</a:t>
            </a:r>
            <a:r>
              <a:rPr lang="en-US" sz="2400" dirty="0"/>
              <a:t> event </a:t>
            </a:r>
            <a:r>
              <a:rPr lang="en-US" sz="2400" dirty="0" err="1"/>
              <a:t>ini</a:t>
            </a:r>
            <a:r>
              <a:rPr lang="en-US" sz="2400" dirty="0"/>
              <a:t>, </a:t>
            </a:r>
            <a:r>
              <a:rPr lang="en-US" sz="2400" dirty="0" err="1"/>
              <a:t>misalnya</a:t>
            </a:r>
            <a:r>
              <a:rPr lang="en-US" sz="2400" dirty="0"/>
              <a:t> crash, </a:t>
            </a:r>
            <a:r>
              <a:rPr lang="en-US" sz="2400" dirty="0" err="1"/>
              <a:t>harddisk</a:t>
            </a:r>
            <a:r>
              <a:rPr lang="en-US" sz="2400" dirty="0"/>
              <a:t> </a:t>
            </a:r>
            <a:r>
              <a:rPr lang="en-US" sz="2400" dirty="0" err="1"/>
              <a:t>rusak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tiba-tiba</a:t>
            </a:r>
            <a:r>
              <a:rPr lang="en-US" sz="2400" dirty="0"/>
              <a:t>, </a:t>
            </a:r>
            <a:r>
              <a:rPr lang="en-US" sz="2400" dirty="0" err="1"/>
              <a:t>sehingga</a:t>
            </a:r>
            <a:r>
              <a:rPr lang="en-US" sz="2400" dirty="0"/>
              <a:t> program-program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bisa</a:t>
            </a:r>
            <a:r>
              <a:rPr lang="en-US" sz="2400" dirty="0"/>
              <a:t> </a:t>
            </a:r>
            <a:r>
              <a:rPr lang="en-US" sz="2400" dirty="0" err="1"/>
              <a:t>mengakses</a:t>
            </a:r>
            <a:r>
              <a:rPr lang="en-US" sz="2400" dirty="0"/>
              <a:t> file-file </a:t>
            </a:r>
            <a:r>
              <a:rPr lang="en-US" sz="2400" dirty="0" err="1"/>
              <a:t>tertentu</a:t>
            </a:r>
            <a:r>
              <a:rPr lang="en-US" sz="2400" dirty="0"/>
              <a:t>. Programmer pun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menimbulkan</a:t>
            </a:r>
            <a:r>
              <a:rPr lang="en-US" sz="2400" dirty="0"/>
              <a:t> event </a:t>
            </a:r>
            <a:r>
              <a:rPr lang="en-US" sz="2400" dirty="0" err="1"/>
              <a:t>ini</a:t>
            </a:r>
            <a:r>
              <a:rPr lang="en-US" sz="2400" dirty="0"/>
              <a:t>, </a:t>
            </a:r>
            <a:r>
              <a:rPr lang="en-US" sz="2400" dirty="0" err="1"/>
              <a:t>misalnya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melakukan</a:t>
            </a:r>
            <a:r>
              <a:rPr lang="en-US" sz="2400" dirty="0"/>
              <a:t> </a:t>
            </a:r>
            <a:r>
              <a:rPr lang="en-US" sz="2400" dirty="0" err="1"/>
              <a:t>pembagian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bilangan</a:t>
            </a:r>
            <a:r>
              <a:rPr lang="en-US" sz="2400" dirty="0"/>
              <a:t> </a:t>
            </a:r>
            <a:r>
              <a:rPr lang="en-US" sz="2400" dirty="0" err="1"/>
              <a:t>nol</a:t>
            </a:r>
            <a:r>
              <a:rPr lang="en-US" sz="2400" dirty="0"/>
              <a:t>,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pengisian</a:t>
            </a:r>
            <a:r>
              <a:rPr lang="en-US" sz="2400" dirty="0"/>
              <a:t> </a:t>
            </a:r>
            <a:r>
              <a:rPr lang="en-US" sz="2400" dirty="0" err="1"/>
              <a:t>elemen</a:t>
            </a:r>
            <a:r>
              <a:rPr lang="en-US" sz="2400" dirty="0"/>
              <a:t> array </a:t>
            </a:r>
            <a:r>
              <a:rPr lang="en-US" sz="2400" dirty="0" err="1"/>
              <a:t>melebihi</a:t>
            </a:r>
            <a:r>
              <a:rPr lang="en-US" sz="2400" dirty="0"/>
              <a:t> </a:t>
            </a:r>
            <a:r>
              <a:rPr lang="en-US" sz="2400" dirty="0" err="1"/>
              <a:t>jumlah</a:t>
            </a:r>
            <a:r>
              <a:rPr lang="en-US" sz="2400" dirty="0"/>
              <a:t> </a:t>
            </a:r>
            <a:r>
              <a:rPr lang="en-US" sz="2400" dirty="0" err="1"/>
              <a:t>elemen</a:t>
            </a:r>
            <a:r>
              <a:rPr lang="en-US" sz="2400" dirty="0"/>
              <a:t> array yang </a:t>
            </a:r>
            <a:r>
              <a:rPr lang="en-US" sz="2400" dirty="0" err="1"/>
              <a:t>dialokasikan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sebagainya</a:t>
            </a:r>
            <a:r>
              <a:rPr lang="en-US" sz="2400" dirty="0"/>
              <a:t>.</a:t>
            </a:r>
            <a:endParaRPr lang="id-ID" sz="2400" dirty="0"/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id-ID" sz="2400" dirty="0"/>
          </a:p>
          <a:p>
            <a:r>
              <a:rPr lang="en-US" sz="2400" dirty="0"/>
              <a:t>Exception </a:t>
            </a:r>
            <a:r>
              <a:rPr lang="en-US" sz="2400" dirty="0" err="1"/>
              <a:t>terdiri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dua</a:t>
            </a:r>
            <a:r>
              <a:rPr lang="en-US" sz="2400" dirty="0"/>
              <a:t> </a:t>
            </a:r>
            <a:r>
              <a:rPr lang="en-US" sz="2400" dirty="0" err="1"/>
              <a:t>macam</a:t>
            </a:r>
            <a:r>
              <a:rPr lang="en-US" sz="2400" dirty="0"/>
              <a:t> </a:t>
            </a:r>
            <a:r>
              <a:rPr lang="en-US" sz="2400" dirty="0" err="1"/>
              <a:t>kelompok</a:t>
            </a:r>
            <a:r>
              <a:rPr lang="en-US" sz="2400" dirty="0"/>
              <a:t>, </a:t>
            </a:r>
            <a:r>
              <a:rPr lang="en-US" sz="2400" dirty="0" err="1"/>
              <a:t>yaitu</a:t>
            </a:r>
            <a:r>
              <a:rPr lang="en-US" sz="2400" dirty="0"/>
              <a:t> :</a:t>
            </a:r>
            <a:endParaRPr lang="id-ID" sz="2400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/>
              <a:t>Exception yang </a:t>
            </a:r>
            <a:r>
              <a:rPr lang="en-US" sz="2400" b="1" dirty="0" err="1"/>
              <a:t>merupakan</a:t>
            </a:r>
            <a:r>
              <a:rPr lang="en-US" sz="2400" dirty="0"/>
              <a:t> subclass </a:t>
            </a:r>
            <a:r>
              <a:rPr lang="en-US" sz="2400" b="1" dirty="0" err="1"/>
              <a:t>RunTimeException</a:t>
            </a:r>
            <a:r>
              <a:rPr lang="en-US" sz="2400" dirty="0"/>
              <a:t>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/>
              <a:t>Exception yang </a:t>
            </a:r>
            <a:r>
              <a:rPr lang="en-US" sz="2400" b="1" dirty="0" err="1"/>
              <a:t>bukan</a:t>
            </a:r>
            <a:r>
              <a:rPr lang="en-US" sz="2400" dirty="0"/>
              <a:t> subclass </a:t>
            </a:r>
            <a:r>
              <a:rPr lang="en-US" sz="2400" b="1" dirty="0" err="1"/>
              <a:t>RunTimeException</a:t>
            </a:r>
            <a:r>
              <a:rPr lang="en-US" sz="2400" dirty="0"/>
              <a:t>.</a:t>
            </a:r>
          </a:p>
          <a:p>
            <a:endParaRPr lang="id-ID" sz="2400" dirty="0"/>
          </a:p>
        </p:txBody>
      </p:sp>
    </p:spTree>
    <p:extLst>
      <p:ext uri="{BB962C8B-B14F-4D97-AF65-F5344CB8AC3E}">
        <p14:creationId xmlns:p14="http://schemas.microsoft.com/office/powerpoint/2010/main" val="23047887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algn="just">
              <a:lnSpc>
                <a:spcPct val="100000"/>
              </a:lnSpc>
            </a:pPr>
            <a:r>
              <a:rPr lang="en-US" sz="2400" b="1" dirty="0" err="1"/>
              <a:t>RunTimeException</a:t>
            </a:r>
            <a:r>
              <a:rPr lang="en-US" sz="2400" dirty="0"/>
              <a:t> </a:t>
            </a:r>
            <a:r>
              <a:rPr lang="en-US" sz="2400" dirty="0" err="1"/>
              <a:t>biasanya</a:t>
            </a:r>
            <a:r>
              <a:rPr lang="en-US" sz="2400" dirty="0"/>
              <a:t> </a:t>
            </a:r>
            <a:r>
              <a:rPr lang="en-US" sz="2400" dirty="0" err="1"/>
              <a:t>disebabkan</a:t>
            </a:r>
            <a:r>
              <a:rPr lang="en-US" sz="2400" dirty="0"/>
              <a:t> </a:t>
            </a:r>
            <a:r>
              <a:rPr lang="en-US" sz="2400" dirty="0" err="1"/>
              <a:t>oleh</a:t>
            </a:r>
            <a:r>
              <a:rPr lang="en-US" sz="2400" dirty="0"/>
              <a:t> </a:t>
            </a:r>
            <a:r>
              <a:rPr lang="en-US" sz="2400" dirty="0" err="1"/>
              <a:t>kesalahan</a:t>
            </a:r>
            <a:r>
              <a:rPr lang="en-US" sz="2400" dirty="0"/>
              <a:t> program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desain</a:t>
            </a:r>
            <a:r>
              <a:rPr lang="en-US" sz="2400" dirty="0"/>
              <a:t> program. </a:t>
            </a:r>
            <a:r>
              <a:rPr lang="en-US" sz="2400" dirty="0" err="1"/>
              <a:t>Misalnya</a:t>
            </a:r>
            <a:r>
              <a:rPr lang="en-US" sz="2400" dirty="0"/>
              <a:t> </a:t>
            </a:r>
            <a:r>
              <a:rPr lang="en-US" sz="2400" dirty="0" err="1"/>
              <a:t>NullPointerException</a:t>
            </a:r>
            <a:r>
              <a:rPr lang="en-US" sz="2400" dirty="0"/>
              <a:t> yang </a:t>
            </a:r>
            <a:r>
              <a:rPr lang="en-US" sz="2400" dirty="0" err="1"/>
              <a:t>disebabkan</a:t>
            </a:r>
            <a:r>
              <a:rPr lang="en-US" sz="2400" dirty="0"/>
              <a:t> </a:t>
            </a:r>
            <a:r>
              <a:rPr lang="en-US" sz="2400" dirty="0" err="1"/>
              <a:t>oleh</a:t>
            </a:r>
            <a:r>
              <a:rPr lang="en-US" sz="2400" dirty="0"/>
              <a:t> proses </a:t>
            </a:r>
            <a:r>
              <a:rPr lang="en-US" sz="2400" dirty="0" err="1"/>
              <a:t>inisialisasi</a:t>
            </a:r>
            <a:r>
              <a:rPr lang="en-US" sz="2400" dirty="0"/>
              <a:t> program yang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sempurna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ArrayIndexOutOfBoundsException</a:t>
            </a:r>
            <a:r>
              <a:rPr lang="en-US" sz="2400" dirty="0"/>
              <a:t> yang </a:t>
            </a:r>
            <a:r>
              <a:rPr lang="en-US" sz="2400" dirty="0" err="1"/>
              <a:t>disebabkan</a:t>
            </a:r>
            <a:r>
              <a:rPr lang="en-US" sz="2400" dirty="0"/>
              <a:t> </a:t>
            </a:r>
            <a:r>
              <a:rPr lang="en-US" sz="2400" dirty="0" err="1"/>
              <a:t>akses</a:t>
            </a:r>
            <a:r>
              <a:rPr lang="en-US" sz="2400" dirty="0"/>
              <a:t> array yang </a:t>
            </a:r>
            <a:r>
              <a:rPr lang="en-US" sz="2400" dirty="0" err="1"/>
              <a:t>melebihi</a:t>
            </a:r>
            <a:r>
              <a:rPr lang="en-US" sz="2400" dirty="0"/>
              <a:t> </a:t>
            </a:r>
            <a:r>
              <a:rPr lang="en-US" sz="2400" dirty="0" err="1"/>
              <a:t>kapasitas</a:t>
            </a:r>
            <a:r>
              <a:rPr lang="en-US" sz="2400" dirty="0"/>
              <a:t> array yang </a:t>
            </a:r>
            <a:r>
              <a:rPr lang="en-US" sz="2400" dirty="0" err="1"/>
              <a:t>ada</a:t>
            </a:r>
            <a:r>
              <a:rPr lang="en-US" sz="2400" dirty="0"/>
              <a:t>.</a:t>
            </a:r>
            <a:endParaRPr lang="en-US" sz="2400" dirty="0">
              <a:latin typeface="Arial" charset="0"/>
            </a:endParaRPr>
          </a:p>
          <a:p>
            <a:pPr algn="just">
              <a:lnSpc>
                <a:spcPct val="100000"/>
              </a:lnSpc>
            </a:pPr>
            <a:endParaRPr lang="id-ID" sz="2400" dirty="0"/>
          </a:p>
          <a:p>
            <a:pPr algn="just">
              <a:lnSpc>
                <a:spcPct val="100000"/>
              </a:lnSpc>
            </a:pP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bahasa</a:t>
            </a:r>
            <a:r>
              <a:rPr lang="en-US" sz="2400" dirty="0"/>
              <a:t> Java, </a:t>
            </a:r>
            <a:r>
              <a:rPr lang="en-US" sz="2400" dirty="0" err="1"/>
              <a:t>ketika</a:t>
            </a:r>
            <a:r>
              <a:rPr lang="en-US" sz="2400" dirty="0"/>
              <a:t> </a:t>
            </a:r>
            <a:r>
              <a:rPr lang="en-US" sz="2400" dirty="0" err="1"/>
              <a:t>terjadi</a:t>
            </a:r>
            <a:r>
              <a:rPr lang="en-US" sz="2400" dirty="0"/>
              <a:t> </a:t>
            </a:r>
            <a:r>
              <a:rPr lang="en-US" sz="2400" dirty="0" err="1"/>
              <a:t>kesalahan</a:t>
            </a:r>
            <a:r>
              <a:rPr lang="en-US" sz="2400" dirty="0"/>
              <a:t>, </a:t>
            </a:r>
            <a:r>
              <a:rPr lang="en-US" sz="2400" dirty="0" err="1"/>
              <a:t>otomatis</a:t>
            </a:r>
            <a:r>
              <a:rPr lang="en-US" sz="2400" dirty="0"/>
              <a:t> </a:t>
            </a:r>
            <a:r>
              <a:rPr lang="en-US" sz="2400" dirty="0" err="1"/>
              <a:t>akan</a:t>
            </a:r>
            <a:r>
              <a:rPr lang="en-US" sz="2400" dirty="0"/>
              <a:t> </a:t>
            </a:r>
            <a:r>
              <a:rPr lang="en-US" sz="2400" dirty="0" err="1"/>
              <a:t>dilemparkan</a:t>
            </a:r>
            <a:r>
              <a:rPr lang="en-US" sz="2400" dirty="0"/>
              <a:t> </a:t>
            </a:r>
            <a:r>
              <a:rPr lang="en-US" sz="2400" dirty="0" err="1"/>
              <a:t>sebuah</a:t>
            </a:r>
            <a:r>
              <a:rPr lang="en-US" sz="2400" dirty="0"/>
              <a:t> </a:t>
            </a:r>
            <a:r>
              <a:rPr lang="en-US" sz="2400" dirty="0" err="1"/>
              <a:t>objek</a:t>
            </a:r>
            <a:r>
              <a:rPr lang="en-US" sz="2400" dirty="0"/>
              <a:t> yang </a:t>
            </a:r>
            <a:r>
              <a:rPr lang="en-US" sz="2400" dirty="0" err="1"/>
              <a:t>disebut</a:t>
            </a:r>
            <a:r>
              <a:rPr lang="en-US" sz="2400" dirty="0"/>
              <a:t> exception, yang </a:t>
            </a:r>
            <a:r>
              <a:rPr lang="en-US" sz="2400" dirty="0" err="1"/>
              <a:t>kemudian</a:t>
            </a:r>
            <a:r>
              <a:rPr lang="en-US" sz="2400" dirty="0"/>
              <a:t>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diproses</a:t>
            </a:r>
            <a:r>
              <a:rPr lang="en-US" sz="2400" dirty="0"/>
              <a:t> </a:t>
            </a:r>
            <a:r>
              <a:rPr lang="en-US" sz="2400" dirty="0" err="1"/>
              <a:t>lebih</a:t>
            </a:r>
            <a:r>
              <a:rPr lang="en-US" sz="2400" dirty="0"/>
              <a:t> </a:t>
            </a:r>
            <a:r>
              <a:rPr lang="en-US" sz="2400" dirty="0" err="1"/>
              <a:t>lanjut</a:t>
            </a:r>
            <a:r>
              <a:rPr lang="en-US" sz="2400" dirty="0"/>
              <a:t> </a:t>
            </a:r>
            <a:r>
              <a:rPr lang="en-US" sz="2400" dirty="0" err="1"/>
              <a:t>oleh</a:t>
            </a:r>
            <a:r>
              <a:rPr lang="en-US" sz="2400" dirty="0"/>
              <a:t> </a:t>
            </a:r>
            <a:r>
              <a:rPr lang="en-US" sz="2400" dirty="0" err="1"/>
              <a:t>fungsi-fungsi</a:t>
            </a:r>
            <a:r>
              <a:rPr lang="en-US" sz="2400" dirty="0"/>
              <a:t> yang </a:t>
            </a:r>
            <a:r>
              <a:rPr lang="en-US" sz="2400" dirty="0" err="1"/>
              <a:t>siap</a:t>
            </a:r>
            <a:r>
              <a:rPr lang="en-US" sz="2400" dirty="0"/>
              <a:t> </a:t>
            </a:r>
            <a:r>
              <a:rPr lang="en-US" sz="2400" dirty="0" err="1"/>
              <a:t>menangani</a:t>
            </a:r>
            <a:r>
              <a:rPr lang="en-US" sz="2400" dirty="0"/>
              <a:t> </a:t>
            </a:r>
            <a:r>
              <a:rPr lang="en-US" sz="2400" dirty="0" err="1"/>
              <a:t>kesalahan</a:t>
            </a:r>
            <a:r>
              <a:rPr lang="en-US" sz="2400" dirty="0"/>
              <a:t> </a:t>
            </a:r>
            <a:r>
              <a:rPr lang="en-US" sz="2400" dirty="0" err="1"/>
              <a:t>tersebut</a:t>
            </a:r>
            <a:r>
              <a:rPr lang="en-US" sz="2400" dirty="0"/>
              <a:t>. Proses </a:t>
            </a:r>
            <a:r>
              <a:rPr lang="en-US" sz="2400" dirty="0" err="1"/>
              <a:t>pelemparan</a:t>
            </a:r>
            <a:r>
              <a:rPr lang="en-US" sz="2400" dirty="0"/>
              <a:t> exception </a:t>
            </a:r>
            <a:r>
              <a:rPr lang="en-US" sz="2400" dirty="0" err="1"/>
              <a:t>tersebut</a:t>
            </a:r>
            <a:r>
              <a:rPr lang="en-US" sz="2400" dirty="0"/>
              <a:t> </a:t>
            </a:r>
            <a:r>
              <a:rPr lang="en-US" sz="2400" dirty="0" err="1"/>
              <a:t>sering</a:t>
            </a:r>
            <a:r>
              <a:rPr lang="en-US" sz="2400" dirty="0"/>
              <a:t> </a:t>
            </a:r>
            <a:r>
              <a:rPr lang="en-US" sz="2400" dirty="0" err="1"/>
              <a:t>dikenal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istilah</a:t>
            </a:r>
            <a:r>
              <a:rPr lang="en-US" sz="2400" dirty="0"/>
              <a:t> </a:t>
            </a:r>
            <a:r>
              <a:rPr lang="en-US" sz="2400" b="1" dirty="0"/>
              <a:t>throwing exception</a:t>
            </a:r>
            <a:r>
              <a:rPr lang="en-US" sz="2400" dirty="0"/>
              <a:t>, </a:t>
            </a:r>
            <a:r>
              <a:rPr lang="en-US" sz="2400" dirty="0" err="1"/>
              <a:t>sedangkan</a:t>
            </a:r>
            <a:r>
              <a:rPr lang="en-US" sz="2400" dirty="0"/>
              <a:t> proses </a:t>
            </a:r>
            <a:r>
              <a:rPr lang="en-US" sz="2400" dirty="0" err="1"/>
              <a:t>penerimaan</a:t>
            </a:r>
            <a:r>
              <a:rPr lang="en-US" sz="2400" dirty="0"/>
              <a:t> exception yang </a:t>
            </a:r>
            <a:r>
              <a:rPr lang="en-US" sz="2400" dirty="0" err="1"/>
              <a:t>bersangkutan</a:t>
            </a:r>
            <a:r>
              <a:rPr lang="en-US" sz="2400" dirty="0"/>
              <a:t> </a:t>
            </a:r>
            <a:r>
              <a:rPr lang="en-US" sz="2400" dirty="0" err="1"/>
              <a:t>dikenal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istilah</a:t>
            </a:r>
            <a:r>
              <a:rPr lang="en-US" sz="2400" dirty="0"/>
              <a:t> </a:t>
            </a:r>
            <a:r>
              <a:rPr lang="en-US" sz="2400" b="1" dirty="0"/>
              <a:t>catch exception</a:t>
            </a:r>
            <a:r>
              <a:rPr lang="en-US" sz="2400" dirty="0"/>
              <a:t>.</a:t>
            </a:r>
          </a:p>
          <a:p>
            <a:pPr>
              <a:lnSpc>
                <a:spcPct val="10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71166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>
            <a:normAutofit/>
          </a:bodyPr>
          <a:lstStyle/>
          <a:p>
            <a:pPr marL="0" lvl="0" indent="0" algn="just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dirty="0" err="1"/>
              <a:t>Terdapat</a:t>
            </a:r>
            <a:r>
              <a:rPr lang="en-US" dirty="0"/>
              <a:t> </a:t>
            </a:r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b="1" dirty="0" err="1"/>
              <a:t>subkelas</a:t>
            </a:r>
            <a:r>
              <a:rPr lang="en-US" dirty="0"/>
              <a:t> yang </a:t>
            </a:r>
            <a:r>
              <a:rPr lang="en-US" dirty="0" err="1"/>
              <a:t>diturunkan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b="1" dirty="0" err="1"/>
              <a:t>kelas</a:t>
            </a:r>
            <a:r>
              <a:rPr lang="en-US" dirty="0"/>
              <a:t> exception, </a:t>
            </a:r>
            <a:r>
              <a:rPr lang="en-US" dirty="0" err="1"/>
              <a:t>yaitu</a:t>
            </a:r>
            <a:r>
              <a:rPr lang="en-US" dirty="0"/>
              <a:t> :</a:t>
            </a:r>
          </a:p>
          <a:p>
            <a:pPr marL="285750" lvl="0" indent="-285750"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b="1" dirty="0" err="1" smtClean="0"/>
              <a:t>ClassNotFoundException</a:t>
            </a:r>
            <a:r>
              <a:rPr lang="en-US" dirty="0" smtClean="0"/>
              <a:t>,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/>
              <a:t>bila</a:t>
            </a:r>
            <a:r>
              <a:rPr lang="en-US" dirty="0"/>
              <a:t> </a:t>
            </a:r>
            <a:r>
              <a:rPr lang="en-US" dirty="0" err="1"/>
              <a:t>ingin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kelas</a:t>
            </a:r>
            <a:r>
              <a:rPr lang="en-US" dirty="0"/>
              <a:t> yang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belum</a:t>
            </a:r>
            <a:r>
              <a:rPr lang="en-US" dirty="0"/>
              <a:t> </a:t>
            </a:r>
            <a:r>
              <a:rPr lang="en-US" dirty="0" err="1"/>
              <a:t>dibuat</a:t>
            </a:r>
            <a:r>
              <a:rPr lang="en-US" dirty="0"/>
              <a:t>.</a:t>
            </a:r>
            <a:endParaRPr lang="id-ID" dirty="0"/>
          </a:p>
          <a:p>
            <a:pPr marL="285750" lvl="0" indent="-285750"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b="1" dirty="0" err="1" smtClean="0"/>
              <a:t>RuntimeException</a:t>
            </a:r>
            <a:endParaRPr lang="id-ID" b="1" dirty="0"/>
          </a:p>
          <a:p>
            <a:pPr marL="285750" lvl="0" indent="-285750"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b="1" dirty="0" err="1"/>
              <a:t>NullPointerException</a:t>
            </a:r>
            <a:endParaRPr lang="en-US" b="1" dirty="0"/>
          </a:p>
          <a:p>
            <a:pPr marL="285750" lvl="0" indent="-285750"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b="1" dirty="0" err="1"/>
              <a:t>ArrayIndexOutOfBoundsException</a:t>
            </a:r>
            <a:endParaRPr lang="en-US" b="1" dirty="0"/>
          </a:p>
          <a:p>
            <a:pPr marL="285750" lvl="0" indent="-285750"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b="1" dirty="0" err="1" smtClean="0"/>
              <a:t>ArithmeticException</a:t>
            </a:r>
            <a:r>
              <a:rPr lang="en-US" dirty="0" smtClean="0"/>
              <a:t>, </a:t>
            </a:r>
            <a:r>
              <a:rPr lang="en-US" dirty="0" err="1" smtClean="0"/>
              <a:t>Khusus</a:t>
            </a:r>
            <a:r>
              <a:rPr lang="en-US" dirty="0" smtClean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operasi</a:t>
            </a:r>
            <a:r>
              <a:rPr lang="en-US" dirty="0"/>
              <a:t> </a:t>
            </a:r>
            <a:r>
              <a:rPr lang="en-US" dirty="0" err="1"/>
              <a:t>aritmatika</a:t>
            </a:r>
            <a:r>
              <a:rPr lang="en-US" dirty="0"/>
              <a:t> integer.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pembagian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bilangan</a:t>
            </a:r>
            <a:r>
              <a:rPr lang="en-US" dirty="0"/>
              <a:t> integer </a:t>
            </a:r>
            <a:r>
              <a:rPr lang="en-US" dirty="0" err="1"/>
              <a:t>dengan</a:t>
            </a:r>
            <a:r>
              <a:rPr lang="en-US" dirty="0"/>
              <a:t> 0</a:t>
            </a:r>
          </a:p>
          <a:p>
            <a:pPr marL="285750" lvl="0" indent="-285750"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id-ID" dirty="0"/>
              <a:t>I</a:t>
            </a:r>
            <a:r>
              <a:rPr lang="en-US" b="1" dirty="0" err="1" smtClean="0"/>
              <a:t>OException</a:t>
            </a:r>
            <a:r>
              <a:rPr lang="en-US" dirty="0" smtClean="0"/>
              <a:t>,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/>
              <a:t>bila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I/O error,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gagal</a:t>
            </a:r>
            <a:r>
              <a:rPr lang="en-US" dirty="0"/>
              <a:t> </a:t>
            </a:r>
            <a:r>
              <a:rPr lang="en-US" dirty="0" err="1"/>
              <a:t>menemukan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membuka</a:t>
            </a:r>
            <a:r>
              <a:rPr lang="en-US" dirty="0"/>
              <a:t> file. User </a:t>
            </a:r>
            <a:r>
              <a:rPr lang="en-US" dirty="0" err="1"/>
              <a:t>memasukkan</a:t>
            </a:r>
            <a:r>
              <a:rPr lang="en-US" dirty="0"/>
              <a:t> input yang </a:t>
            </a:r>
            <a:r>
              <a:rPr lang="en-US" dirty="0" err="1"/>
              <a:t>tidak</a:t>
            </a:r>
            <a:r>
              <a:rPr lang="en-US" dirty="0"/>
              <a:t> valid. </a:t>
            </a:r>
            <a:r>
              <a:rPr lang="en-US" dirty="0" err="1"/>
              <a:t>Subkelas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/>
              <a:t>subkelas</a:t>
            </a:r>
            <a:r>
              <a:rPr lang="en-US" dirty="0"/>
              <a:t> lain,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InterruptedIOException</a:t>
            </a:r>
            <a:r>
              <a:rPr lang="en-US" dirty="0"/>
              <a:t>, </a:t>
            </a:r>
            <a:r>
              <a:rPr lang="en-US" dirty="0" err="1"/>
              <a:t>EOFException</a:t>
            </a:r>
            <a:r>
              <a:rPr lang="en-US" dirty="0"/>
              <a:t>,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FileNotFoundException</a:t>
            </a:r>
            <a:r>
              <a:rPr lang="en-US" dirty="0"/>
              <a:t>.</a:t>
            </a:r>
          </a:p>
          <a:p>
            <a:pPr>
              <a:lnSpc>
                <a:spcPct val="10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20999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tabLst>
                <a:tab pos="542925" algn="l"/>
              </a:tabLst>
            </a:pPr>
            <a:r>
              <a:rPr lang="en-US" dirty="0" smtClean="0"/>
              <a:t>2.   Error </a:t>
            </a:r>
            <a:r>
              <a:rPr lang="en-US" dirty="0" err="1" smtClean="0"/>
              <a:t>dan</a:t>
            </a:r>
            <a:r>
              <a:rPr lang="en-US" dirty="0" smtClean="0"/>
              <a:t> Exception Classes</a:t>
            </a:r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225777" y="1308375"/>
            <a:ext cx="11765925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 err="1"/>
              <a:t>Seluruh</a:t>
            </a:r>
            <a:r>
              <a:rPr lang="en-US" sz="2400" dirty="0"/>
              <a:t> exceptions </a:t>
            </a:r>
            <a:r>
              <a:rPr lang="en-US" sz="2400" dirty="0" err="1"/>
              <a:t>adalah</a:t>
            </a:r>
            <a:r>
              <a:rPr lang="en-US" sz="2400" dirty="0"/>
              <a:t> subclasses, </a:t>
            </a:r>
            <a:r>
              <a:rPr lang="en-US" sz="2400" dirty="0" err="1"/>
              <a:t>baik</a:t>
            </a:r>
            <a:r>
              <a:rPr lang="en-US" sz="2400" dirty="0"/>
              <a:t> </a:t>
            </a:r>
            <a:r>
              <a:rPr lang="en-US" sz="2400" dirty="0" err="1"/>
              <a:t>secara</a:t>
            </a:r>
            <a:r>
              <a:rPr lang="en-US" sz="2400" dirty="0"/>
              <a:t> </a:t>
            </a:r>
            <a:r>
              <a:rPr lang="en-US" sz="2400" dirty="0" err="1"/>
              <a:t>langsung</a:t>
            </a:r>
            <a:r>
              <a:rPr lang="en-US" sz="2400" dirty="0"/>
              <a:t> </a:t>
            </a:r>
            <a:r>
              <a:rPr lang="en-US" sz="2400" dirty="0" err="1"/>
              <a:t>maupun</a:t>
            </a:r>
            <a:r>
              <a:rPr lang="en-US" sz="2400" dirty="0"/>
              <a:t>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langsung</a:t>
            </a:r>
            <a:r>
              <a:rPr lang="en-US" sz="2400" dirty="0"/>
              <a:t>,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sebuah</a:t>
            </a:r>
            <a:r>
              <a:rPr lang="en-US" sz="2400" dirty="0"/>
              <a:t> root class </a:t>
            </a:r>
            <a:r>
              <a:rPr lang="en-US" sz="2400" dirty="0" err="1"/>
              <a:t>Throwable</a:t>
            </a:r>
            <a:r>
              <a:rPr lang="en-US" sz="2400" dirty="0"/>
              <a:t>. </a:t>
            </a:r>
            <a:r>
              <a:rPr lang="en-US" sz="2400" dirty="0" err="1"/>
              <a:t>Kemudian</a:t>
            </a:r>
            <a:r>
              <a:rPr lang="en-US" sz="2400" dirty="0"/>
              <a:t>, </a:t>
            </a:r>
            <a:r>
              <a:rPr lang="en-US" sz="2400" dirty="0" err="1"/>
              <a:t>dalam</a:t>
            </a:r>
            <a:r>
              <a:rPr lang="en-US" sz="2400" dirty="0"/>
              <a:t> class </a:t>
            </a:r>
            <a:r>
              <a:rPr lang="en-US" sz="2400" dirty="0" err="1"/>
              <a:t>ini</a:t>
            </a:r>
            <a:r>
              <a:rPr lang="en-US" sz="2400" dirty="0"/>
              <a:t> </a:t>
            </a:r>
            <a:r>
              <a:rPr lang="en-US" sz="2400" dirty="0" err="1"/>
              <a:t>terdapat</a:t>
            </a:r>
            <a:r>
              <a:rPr lang="en-US" sz="2400" dirty="0"/>
              <a:t> </a:t>
            </a:r>
            <a:r>
              <a:rPr lang="en-US" sz="2400" dirty="0" err="1"/>
              <a:t>dua</a:t>
            </a:r>
            <a:r>
              <a:rPr lang="en-US" sz="2400" dirty="0"/>
              <a:t> </a:t>
            </a:r>
            <a:r>
              <a:rPr lang="en-US" sz="2400" dirty="0" err="1"/>
              <a:t>kategori</a:t>
            </a:r>
            <a:r>
              <a:rPr lang="en-US" sz="2400" dirty="0"/>
              <a:t> </a:t>
            </a:r>
            <a:r>
              <a:rPr lang="en-US" sz="2400" dirty="0" err="1"/>
              <a:t>umum</a:t>
            </a:r>
            <a:r>
              <a:rPr lang="en-US" sz="2400" dirty="0"/>
              <a:t> : Error class </a:t>
            </a:r>
            <a:r>
              <a:rPr lang="en-US" sz="2400" dirty="0" err="1"/>
              <a:t>dan</a:t>
            </a:r>
            <a:r>
              <a:rPr lang="en-US" sz="2400" dirty="0"/>
              <a:t> Exception class.</a:t>
            </a:r>
            <a:endParaRPr lang="id-ID" sz="2400" dirty="0"/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dirty="0"/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 dirty="0"/>
              <a:t>Exception class </a:t>
            </a:r>
            <a:r>
              <a:rPr lang="en-US" sz="2400" dirty="0" err="1"/>
              <a:t>menunjukkan</a:t>
            </a:r>
            <a:r>
              <a:rPr lang="en-US" sz="2400" dirty="0"/>
              <a:t> </a:t>
            </a:r>
            <a:r>
              <a:rPr lang="en-US" sz="2400" dirty="0" err="1"/>
              <a:t>kondisi</a:t>
            </a:r>
            <a:r>
              <a:rPr lang="en-US" sz="2400" dirty="0"/>
              <a:t> yang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diterima</a:t>
            </a:r>
            <a:r>
              <a:rPr lang="en-US" sz="2400" dirty="0"/>
              <a:t> </a:t>
            </a:r>
            <a:r>
              <a:rPr lang="en-US" sz="2400" dirty="0" err="1"/>
              <a:t>oleh</a:t>
            </a:r>
            <a:r>
              <a:rPr lang="en-US" sz="2400" dirty="0"/>
              <a:t> user program. </a:t>
            </a:r>
            <a:r>
              <a:rPr lang="en-US" sz="2400" dirty="0" err="1"/>
              <a:t>Umumnya</a:t>
            </a:r>
            <a:r>
              <a:rPr lang="en-US" sz="2400" dirty="0"/>
              <a:t> </a:t>
            </a:r>
            <a:r>
              <a:rPr lang="en-US" sz="2400" dirty="0" err="1"/>
              <a:t>hal</a:t>
            </a:r>
            <a:r>
              <a:rPr lang="en-US" sz="2400" dirty="0"/>
              <a:t> </a:t>
            </a:r>
            <a:r>
              <a:rPr lang="en-US" sz="2400" dirty="0" err="1"/>
              <a:t>tersebut</a:t>
            </a:r>
            <a:r>
              <a:rPr lang="en-US" sz="2400" dirty="0"/>
              <a:t> </a:t>
            </a:r>
            <a:r>
              <a:rPr lang="en-US" sz="2400" dirty="0" err="1"/>
              <a:t>disebabkan</a:t>
            </a:r>
            <a:r>
              <a:rPr lang="en-US" sz="2400" dirty="0"/>
              <a:t> </a:t>
            </a:r>
            <a:r>
              <a:rPr lang="en-US" sz="2400" dirty="0" err="1"/>
              <a:t>oleh</a:t>
            </a:r>
            <a:r>
              <a:rPr lang="en-US" sz="2400" dirty="0"/>
              <a:t> </a:t>
            </a:r>
            <a:r>
              <a:rPr lang="en-US" sz="2400" dirty="0" err="1"/>
              <a:t>beberapa</a:t>
            </a:r>
            <a:r>
              <a:rPr lang="en-US" sz="2400" dirty="0"/>
              <a:t> </a:t>
            </a:r>
            <a:r>
              <a:rPr lang="en-US" sz="2400" dirty="0" err="1"/>
              <a:t>kesalahan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kode</a:t>
            </a:r>
            <a:r>
              <a:rPr lang="en-US" sz="2400" dirty="0"/>
              <a:t> program. </a:t>
            </a:r>
            <a:r>
              <a:rPr lang="en-US" sz="2400" dirty="0" err="1"/>
              <a:t>Contoh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exceptions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pembagian</a:t>
            </a:r>
            <a:r>
              <a:rPr lang="en-US" sz="2400" dirty="0"/>
              <a:t> </a:t>
            </a:r>
            <a:r>
              <a:rPr lang="en-US" sz="2400" dirty="0" err="1"/>
              <a:t>oleh</a:t>
            </a:r>
            <a:r>
              <a:rPr lang="en-US" sz="2400" dirty="0"/>
              <a:t> 0 </a:t>
            </a:r>
            <a:r>
              <a:rPr lang="en-US" sz="2400" dirty="0" err="1"/>
              <a:t>dan</a:t>
            </a:r>
            <a:r>
              <a:rPr lang="en-US" sz="2400" dirty="0"/>
              <a:t> error di </a:t>
            </a:r>
            <a:r>
              <a:rPr lang="en-US" sz="2400" dirty="0" err="1"/>
              <a:t>luar</a:t>
            </a:r>
            <a:r>
              <a:rPr lang="en-US" sz="2400" dirty="0"/>
              <a:t> </a:t>
            </a:r>
            <a:r>
              <a:rPr lang="en-US" sz="2400" dirty="0" err="1"/>
              <a:t>jangkauan</a:t>
            </a:r>
            <a:r>
              <a:rPr lang="en-US" sz="2400" dirty="0"/>
              <a:t> array.</a:t>
            </a:r>
            <a:endParaRPr lang="id-ID" sz="2400" dirty="0"/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dirty="0"/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 dirty="0"/>
              <a:t>Error class </a:t>
            </a:r>
            <a:r>
              <a:rPr lang="en-US" sz="2400" dirty="0" err="1"/>
              <a:t>digunakan</a:t>
            </a:r>
            <a:r>
              <a:rPr lang="en-US" sz="2400" dirty="0"/>
              <a:t> </a:t>
            </a:r>
            <a:r>
              <a:rPr lang="en-US" sz="2400" dirty="0" err="1"/>
              <a:t>oleh</a:t>
            </a:r>
            <a:r>
              <a:rPr lang="en-US" sz="2400" dirty="0"/>
              <a:t> Java run-time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menangani</a:t>
            </a:r>
            <a:r>
              <a:rPr lang="en-US" sz="2400" dirty="0"/>
              <a:t> error yang </a:t>
            </a:r>
            <a:r>
              <a:rPr lang="en-US" sz="2400" dirty="0" err="1"/>
              <a:t>muncul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saat</a:t>
            </a:r>
            <a:r>
              <a:rPr lang="en-US" sz="2400" dirty="0"/>
              <a:t> </a:t>
            </a:r>
            <a:r>
              <a:rPr lang="en-US" sz="2400" dirty="0" err="1"/>
              <a:t>dijalankan</a:t>
            </a:r>
            <a:r>
              <a:rPr lang="en-US" sz="2400" dirty="0"/>
              <a:t>. </a:t>
            </a:r>
            <a:r>
              <a:rPr lang="en-US" sz="2400" dirty="0" err="1"/>
              <a:t>Secara</a:t>
            </a:r>
            <a:r>
              <a:rPr lang="en-US" sz="2400" dirty="0"/>
              <a:t> </a:t>
            </a:r>
            <a:r>
              <a:rPr lang="en-US" sz="2400" dirty="0" err="1"/>
              <a:t>umum</a:t>
            </a:r>
            <a:r>
              <a:rPr lang="en-US" sz="2400" dirty="0"/>
              <a:t> </a:t>
            </a:r>
            <a:r>
              <a:rPr lang="en-US" sz="2400" dirty="0" err="1"/>
              <a:t>hal</a:t>
            </a:r>
            <a:r>
              <a:rPr lang="en-US" sz="2400" dirty="0"/>
              <a:t> </a:t>
            </a:r>
            <a:r>
              <a:rPr lang="en-US" sz="2400" dirty="0" err="1"/>
              <a:t>ini</a:t>
            </a:r>
            <a:r>
              <a:rPr lang="en-US" sz="2400" dirty="0"/>
              <a:t> di </a:t>
            </a:r>
            <a:r>
              <a:rPr lang="en-US" sz="2400" dirty="0" err="1"/>
              <a:t>luar</a:t>
            </a:r>
            <a:r>
              <a:rPr lang="en-US" sz="2400" dirty="0"/>
              <a:t> control user </a:t>
            </a:r>
            <a:r>
              <a:rPr lang="en-US" sz="2400" dirty="0" err="1"/>
              <a:t>karena</a:t>
            </a:r>
            <a:r>
              <a:rPr lang="en-US" sz="2400" dirty="0"/>
              <a:t> </a:t>
            </a:r>
            <a:r>
              <a:rPr lang="en-US" sz="2400" dirty="0" err="1"/>
              <a:t>kemunculannya</a:t>
            </a:r>
            <a:r>
              <a:rPr lang="en-US" sz="2400" dirty="0"/>
              <a:t> </a:t>
            </a:r>
            <a:r>
              <a:rPr lang="en-US" sz="2400" dirty="0" err="1"/>
              <a:t>disebabkan</a:t>
            </a:r>
            <a:r>
              <a:rPr lang="en-US" sz="2400" dirty="0"/>
              <a:t> </a:t>
            </a:r>
            <a:r>
              <a:rPr lang="en-US" sz="2400" dirty="0" err="1"/>
              <a:t>oleh</a:t>
            </a:r>
            <a:r>
              <a:rPr lang="en-US" sz="2400" dirty="0"/>
              <a:t> run-time environment. </a:t>
            </a:r>
            <a:r>
              <a:rPr lang="en-US" sz="2400" dirty="0" err="1"/>
              <a:t>Sebagai</a:t>
            </a:r>
            <a:r>
              <a:rPr lang="en-US" sz="2400" dirty="0"/>
              <a:t> </a:t>
            </a:r>
            <a:r>
              <a:rPr lang="en-US" sz="2400" dirty="0" err="1"/>
              <a:t>contoh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out of memory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harddisk</a:t>
            </a:r>
            <a:r>
              <a:rPr lang="en-US" sz="2400" dirty="0"/>
              <a:t> crash.</a:t>
            </a:r>
          </a:p>
        </p:txBody>
      </p:sp>
      <p:sp>
        <p:nvSpPr>
          <p:cNvPr id="4" name="TextBox 3">
            <a:hlinkClick r:id="rId2" action="ppaction://hlinkfile"/>
          </p:cNvPr>
          <p:cNvSpPr txBox="1"/>
          <p:nvPr/>
        </p:nvSpPr>
        <p:spPr>
          <a:xfrm>
            <a:off x="8322143" y="5943769"/>
            <a:ext cx="3051413" cy="584775"/>
          </a:xfrm>
          <a:prstGeom prst="rect">
            <a:avLst/>
          </a:prstGeom>
          <a:solidFill>
            <a:srgbClr val="FFFF99"/>
          </a:solidFill>
          <a:ln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r>
              <a:rPr lang="id-ID" sz="1600" b="1" dirty="0" smtClean="0">
                <a:solidFill>
                  <a:srgbClr val="002060"/>
                </a:solidFill>
              </a:rPr>
              <a:t>Contoh : 	</a:t>
            </a:r>
            <a:r>
              <a:rPr lang="en-US" sz="1600" b="1" dirty="0" smtClean="0">
                <a:solidFill>
                  <a:srgbClr val="002060"/>
                </a:solidFill>
                <a:hlinkClick r:id="" action="ppaction://noaction"/>
              </a:rPr>
              <a:t>T</a:t>
            </a:r>
            <a:r>
              <a:rPr lang="id-ID" sz="1600" b="1" dirty="0" smtClean="0">
                <a:solidFill>
                  <a:srgbClr val="002060"/>
                </a:solidFill>
                <a:hlinkClick r:id="" action="ppaction://noaction"/>
              </a:rPr>
              <a:t>anpaException1</a:t>
            </a:r>
            <a:r>
              <a:rPr lang="en-US" sz="1600" b="1" dirty="0" smtClean="0">
                <a:solidFill>
                  <a:srgbClr val="002060"/>
                </a:solidFill>
                <a:hlinkClick r:id="" action="ppaction://noaction"/>
              </a:rPr>
              <a:t>.java</a:t>
            </a:r>
            <a:endParaRPr lang="id-ID" sz="1600" b="1" dirty="0" smtClean="0">
              <a:solidFill>
                <a:srgbClr val="002060"/>
              </a:solidFill>
            </a:endParaRPr>
          </a:p>
          <a:p>
            <a:r>
              <a:rPr lang="id-ID" sz="1600" b="1" dirty="0">
                <a:solidFill>
                  <a:srgbClr val="002060"/>
                </a:solidFill>
              </a:rPr>
              <a:t>	</a:t>
            </a:r>
            <a:r>
              <a:rPr lang="en-US" sz="1600" b="1" dirty="0" smtClean="0">
                <a:solidFill>
                  <a:srgbClr val="002060"/>
                </a:solidFill>
                <a:hlinkClick r:id="" action="ppaction://noaction"/>
              </a:rPr>
              <a:t>T</a:t>
            </a:r>
            <a:r>
              <a:rPr lang="id-ID" sz="1600" b="1" dirty="0" smtClean="0">
                <a:solidFill>
                  <a:srgbClr val="002060"/>
                </a:solidFill>
                <a:hlinkClick r:id="" action="ppaction://noaction"/>
              </a:rPr>
              <a:t>anpaException2.java</a:t>
            </a:r>
            <a:endParaRPr lang="en-US" sz="16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02366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 TanpaException1.java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158932" y="3983014"/>
            <a:ext cx="11754394" cy="445582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dirty="0" smtClean="0"/>
              <a:t>Program di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dijalankan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console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tampil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berikut</a:t>
            </a:r>
            <a:r>
              <a:rPr lang="en-US" dirty="0" smtClean="0"/>
              <a:t>:</a:t>
            </a:r>
          </a:p>
          <a:p>
            <a:pPr marL="0" indent="0">
              <a:lnSpc>
                <a:spcPct val="100000"/>
              </a:lnSpc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18138" y="1110344"/>
            <a:ext cx="7175458" cy="287267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8485" y="4428596"/>
            <a:ext cx="8165233" cy="769070"/>
          </a:xfrm>
          <a:prstGeom prst="rect">
            <a:avLst/>
          </a:prstGeom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158932" y="5420456"/>
            <a:ext cx="11754394" cy="11826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dirty="0" err="1" smtClean="0"/>
              <a:t>Disana</a:t>
            </a:r>
            <a:r>
              <a:rPr lang="en-US" dirty="0" smtClean="0"/>
              <a:t> </a:t>
            </a:r>
            <a:r>
              <a:rPr lang="en-US" dirty="0" err="1" smtClean="0"/>
              <a:t>muncul</a:t>
            </a:r>
            <a:r>
              <a:rPr lang="en-US" dirty="0" smtClean="0"/>
              <a:t> </a:t>
            </a:r>
            <a:r>
              <a:rPr lang="en-US" dirty="0" err="1" smtClean="0"/>
              <a:t>adanya</a:t>
            </a:r>
            <a:r>
              <a:rPr lang="en-US" dirty="0" smtClean="0"/>
              <a:t> </a:t>
            </a:r>
            <a:r>
              <a:rPr lang="en-US" dirty="0" err="1" smtClean="0"/>
              <a:t>kesalahan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baris</a:t>
            </a:r>
            <a:r>
              <a:rPr lang="en-US" dirty="0" smtClean="0"/>
              <a:t> ke-6. Error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mengambil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objek</a:t>
            </a:r>
            <a:r>
              <a:rPr lang="en-US" dirty="0" smtClean="0"/>
              <a:t> array </a:t>
            </a:r>
            <a:r>
              <a:rPr lang="en-US" dirty="0" err="1" smtClean="0"/>
              <a:t>args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index ke-0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ditemukan</a:t>
            </a:r>
            <a:r>
              <a:rPr lang="en-US" dirty="0" smtClean="0"/>
              <a:t>,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menyebabkan</a:t>
            </a:r>
            <a:r>
              <a:rPr lang="en-US" dirty="0" smtClean="0"/>
              <a:t> error </a:t>
            </a:r>
            <a:r>
              <a:rPr lang="en-US" dirty="0" err="1" smtClean="0"/>
              <a:t>ArrayIndexOutOfBoundsException</a:t>
            </a:r>
            <a:endParaRPr lang="en-US" dirty="0" smtClean="0"/>
          </a:p>
          <a:p>
            <a:pPr marL="0" indent="0">
              <a:lnSpc>
                <a:spcPct val="100000"/>
              </a:lnSpc>
              <a:buFont typeface="Arial" panose="020B0604020202020204" pitchFamily="34" charset="0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43520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 TanpaException2.java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158932" y="3983014"/>
            <a:ext cx="11754394" cy="445582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dirty="0" smtClean="0"/>
              <a:t>Program di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dijalankan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console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tampil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berikut</a:t>
            </a:r>
            <a:r>
              <a:rPr lang="en-US" dirty="0" smtClean="0"/>
              <a:t>:</a:t>
            </a:r>
          </a:p>
          <a:p>
            <a:pPr marL="0" indent="0">
              <a:lnSpc>
                <a:spcPct val="100000"/>
              </a:lnSpc>
              <a:buNone/>
            </a:pPr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58932" y="5420456"/>
            <a:ext cx="11754394" cy="11826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dirty="0" err="1" smtClean="0"/>
              <a:t>Disana</a:t>
            </a:r>
            <a:r>
              <a:rPr lang="en-US" dirty="0" smtClean="0"/>
              <a:t> </a:t>
            </a:r>
            <a:r>
              <a:rPr lang="en-US" dirty="0" err="1" smtClean="0"/>
              <a:t>muncul</a:t>
            </a:r>
            <a:r>
              <a:rPr lang="en-US" dirty="0" smtClean="0"/>
              <a:t> </a:t>
            </a:r>
            <a:r>
              <a:rPr lang="en-US" dirty="0" err="1" smtClean="0"/>
              <a:t>adanya</a:t>
            </a:r>
            <a:r>
              <a:rPr lang="en-US" dirty="0" smtClean="0"/>
              <a:t> </a:t>
            </a:r>
            <a:r>
              <a:rPr lang="en-US" dirty="0" err="1" smtClean="0"/>
              <a:t>kesalahan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baris</a:t>
            </a:r>
            <a:r>
              <a:rPr lang="en-US" dirty="0" smtClean="0"/>
              <a:t> ke-7. Error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proses </a:t>
            </a:r>
            <a:r>
              <a:rPr lang="en-US" dirty="0" err="1" smtClean="0"/>
              <a:t>aritmatik</a:t>
            </a:r>
            <a:r>
              <a:rPr lang="en-US" dirty="0" smtClean="0"/>
              <a:t> yang </a:t>
            </a:r>
            <a:r>
              <a:rPr lang="en-US" dirty="0" err="1" smtClean="0"/>
              <a:t>salah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baris</a:t>
            </a:r>
            <a:r>
              <a:rPr lang="en-US" dirty="0" smtClean="0"/>
              <a:t> ke-7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pembagian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angka</a:t>
            </a:r>
            <a:r>
              <a:rPr lang="en-US" dirty="0" smtClean="0"/>
              <a:t> 0,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menyebabkan</a:t>
            </a:r>
            <a:r>
              <a:rPr lang="en-US" dirty="0" smtClean="0"/>
              <a:t> error </a:t>
            </a:r>
            <a:r>
              <a:rPr lang="en-US" dirty="0" err="1" smtClean="0"/>
              <a:t>ArithmeticException</a:t>
            </a:r>
            <a:endParaRPr lang="en-US" dirty="0" smtClean="0"/>
          </a:p>
          <a:p>
            <a:pPr marL="0" indent="0">
              <a:lnSpc>
                <a:spcPct val="100000"/>
              </a:lnSpc>
              <a:buFont typeface="Arial" panose="020B0604020202020204" pitchFamily="34" charset="0"/>
              <a:buNone/>
            </a:pP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43270" y="1072345"/>
            <a:ext cx="5569209" cy="287922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6795" y="4536576"/>
            <a:ext cx="8124888" cy="8838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26849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tabLst>
                <a:tab pos="542925" algn="l"/>
              </a:tabLst>
            </a:pPr>
            <a:r>
              <a:rPr lang="en-US" dirty="0"/>
              <a:t>3</a:t>
            </a:r>
            <a:r>
              <a:rPr lang="en-US" dirty="0" smtClean="0"/>
              <a:t>.   Keyword </a:t>
            </a:r>
            <a:r>
              <a:rPr lang="en-US" dirty="0" err="1" smtClean="0"/>
              <a:t>penting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exception handling</a:t>
            </a:r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225777" y="1308375"/>
            <a:ext cx="11765925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5738"/>
            <a:r>
              <a:rPr lang="en-US" sz="2400" dirty="0"/>
              <a:t>Ada </a:t>
            </a:r>
            <a:r>
              <a:rPr lang="id-ID" sz="2400" dirty="0"/>
              <a:t>3</a:t>
            </a:r>
            <a:r>
              <a:rPr lang="en-US" sz="2400" dirty="0"/>
              <a:t> keyword </a:t>
            </a:r>
            <a:r>
              <a:rPr lang="en-US" sz="2400" dirty="0" err="1"/>
              <a:t>penting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java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hal</a:t>
            </a:r>
            <a:r>
              <a:rPr lang="en-US" sz="2400" dirty="0"/>
              <a:t> exception handling : </a:t>
            </a:r>
          </a:p>
          <a:p>
            <a:pPr marL="185738"/>
            <a:r>
              <a:rPr lang="en-US" sz="2800" b="1" dirty="0"/>
              <a:t>a) </a:t>
            </a:r>
            <a:r>
              <a:rPr lang="en-US" sz="2800" b="1" dirty="0" smtClean="0"/>
              <a:t> try</a:t>
            </a:r>
            <a:r>
              <a:rPr lang="en-US" sz="2800" b="1" dirty="0"/>
              <a:t>. </a:t>
            </a:r>
          </a:p>
          <a:p>
            <a:pPr marL="631825" algn="just"/>
            <a:r>
              <a:rPr lang="en-US" sz="2400" dirty="0"/>
              <a:t>Keyword </a:t>
            </a:r>
            <a:r>
              <a:rPr lang="en-US" sz="2400" dirty="0" err="1"/>
              <a:t>ini</a:t>
            </a:r>
            <a:r>
              <a:rPr lang="en-US" sz="2400" dirty="0"/>
              <a:t> </a:t>
            </a:r>
            <a:r>
              <a:rPr lang="en-US" sz="2400" dirty="0" err="1"/>
              <a:t>biasanya</a:t>
            </a:r>
            <a:r>
              <a:rPr lang="en-US" sz="2400" dirty="0"/>
              <a:t> </a:t>
            </a:r>
            <a:r>
              <a:rPr lang="en-US" sz="2400" dirty="0" err="1"/>
              <a:t>digunakan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suatu</a:t>
            </a:r>
            <a:r>
              <a:rPr lang="en-US" sz="2400" dirty="0"/>
              <a:t> block program. Keyword </a:t>
            </a:r>
            <a:r>
              <a:rPr lang="en-US" sz="2400" dirty="0" err="1"/>
              <a:t>ini</a:t>
            </a:r>
            <a:r>
              <a:rPr lang="en-US" sz="2400" dirty="0"/>
              <a:t> </a:t>
            </a:r>
            <a:r>
              <a:rPr lang="en-US" sz="2400" dirty="0" err="1"/>
              <a:t>digunakan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mencoba</a:t>
            </a:r>
            <a:r>
              <a:rPr lang="en-US" sz="2400" dirty="0"/>
              <a:t> </a:t>
            </a:r>
            <a:r>
              <a:rPr lang="en-US" sz="2400" dirty="0" err="1"/>
              <a:t>menjalankan</a:t>
            </a:r>
            <a:r>
              <a:rPr lang="en-US" sz="2400" dirty="0"/>
              <a:t> block program </a:t>
            </a:r>
            <a:r>
              <a:rPr lang="en-US" sz="2400" dirty="0" err="1"/>
              <a:t>kemudian</a:t>
            </a:r>
            <a:r>
              <a:rPr lang="en-US" sz="2400" dirty="0"/>
              <a:t> </a:t>
            </a:r>
            <a:r>
              <a:rPr lang="en-US" sz="2400" dirty="0" err="1" smtClean="0"/>
              <a:t>mengenai</a:t>
            </a:r>
            <a:r>
              <a:rPr lang="en-US" sz="2400" dirty="0" smtClean="0"/>
              <a:t> </a:t>
            </a:r>
            <a:r>
              <a:rPr lang="en-US" sz="2400" dirty="0" err="1" smtClean="0"/>
              <a:t>dimana</a:t>
            </a:r>
            <a:r>
              <a:rPr lang="en-US" sz="2400" dirty="0" smtClean="0"/>
              <a:t> </a:t>
            </a:r>
            <a:r>
              <a:rPr lang="en-US" sz="2400" dirty="0" err="1"/>
              <a:t>munculnya</a:t>
            </a:r>
            <a:r>
              <a:rPr lang="en-US" sz="2400" dirty="0"/>
              <a:t> </a:t>
            </a:r>
            <a:r>
              <a:rPr lang="en-US" sz="2400" dirty="0" err="1"/>
              <a:t>kesalahan</a:t>
            </a:r>
            <a:r>
              <a:rPr lang="en-US" sz="2400" dirty="0"/>
              <a:t> yang </a:t>
            </a:r>
            <a:r>
              <a:rPr lang="en-US" sz="2400" dirty="0" err="1"/>
              <a:t>ingin</a:t>
            </a:r>
            <a:r>
              <a:rPr lang="en-US" sz="2400" dirty="0"/>
              <a:t> </a:t>
            </a:r>
            <a:r>
              <a:rPr lang="en-US" sz="2400" dirty="0" err="1"/>
              <a:t>diproses</a:t>
            </a:r>
            <a:r>
              <a:rPr lang="en-US" sz="2400" dirty="0"/>
              <a:t>. Keyword </a:t>
            </a:r>
            <a:r>
              <a:rPr lang="en-US" sz="2400" dirty="0" err="1"/>
              <a:t>ini</a:t>
            </a:r>
            <a:r>
              <a:rPr lang="en-US" sz="2400" dirty="0"/>
              <a:t> </a:t>
            </a:r>
            <a:r>
              <a:rPr lang="en-US" sz="2400" dirty="0" err="1"/>
              <a:t>juga</a:t>
            </a:r>
            <a:r>
              <a:rPr lang="en-US" sz="2400" dirty="0"/>
              <a:t> </a:t>
            </a:r>
            <a:r>
              <a:rPr lang="en-US" sz="2400" dirty="0" err="1"/>
              <a:t>harus</a:t>
            </a:r>
            <a:r>
              <a:rPr lang="en-US" sz="2400" dirty="0"/>
              <a:t> </a:t>
            </a:r>
            <a:r>
              <a:rPr lang="en-US" sz="2400" dirty="0" err="1"/>
              <a:t>dipasangkan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keyword catch </a:t>
            </a:r>
            <a:r>
              <a:rPr lang="en-US" sz="2400" dirty="0" err="1"/>
              <a:t>atau</a:t>
            </a:r>
            <a:r>
              <a:rPr lang="en-US" sz="2400" dirty="0"/>
              <a:t> keyword finally. </a:t>
            </a:r>
            <a:endParaRPr lang="id-ID" sz="2400" dirty="0"/>
          </a:p>
          <a:p>
            <a:pPr marL="271463" algn="just"/>
            <a:endParaRPr lang="en-US" sz="1600" dirty="0"/>
          </a:p>
          <a:p>
            <a:pPr marL="185738"/>
            <a:r>
              <a:rPr lang="en-US" sz="2800" b="1" dirty="0"/>
              <a:t>b) </a:t>
            </a:r>
            <a:r>
              <a:rPr lang="en-US" sz="2800" b="1" dirty="0" smtClean="0"/>
              <a:t> catch</a:t>
            </a:r>
            <a:r>
              <a:rPr lang="en-US" sz="2800" b="1" dirty="0"/>
              <a:t>. </a:t>
            </a:r>
          </a:p>
          <a:p>
            <a:pPr marL="631825" algn="just"/>
            <a:r>
              <a:rPr lang="en-US" sz="2400" dirty="0" err="1"/>
              <a:t>Jika</a:t>
            </a:r>
            <a:r>
              <a:rPr lang="en-US" sz="2400" dirty="0"/>
              <a:t> </a:t>
            </a:r>
            <a:r>
              <a:rPr lang="en-US" sz="2400" dirty="0" err="1"/>
              <a:t>kita</a:t>
            </a:r>
            <a:r>
              <a:rPr lang="en-US" sz="2400" dirty="0"/>
              <a:t> </a:t>
            </a:r>
            <a:r>
              <a:rPr lang="en-US" sz="2400" dirty="0" err="1"/>
              <a:t>sudah</a:t>
            </a:r>
            <a:r>
              <a:rPr lang="en-US" sz="2400" dirty="0"/>
              <a:t> </a:t>
            </a:r>
            <a:r>
              <a:rPr lang="en-US" sz="2400" dirty="0" err="1"/>
              <a:t>melihat</a:t>
            </a:r>
            <a:r>
              <a:rPr lang="en-US" sz="2400" dirty="0"/>
              <a:t> </a:t>
            </a:r>
            <a:r>
              <a:rPr lang="en-US" sz="2400" dirty="0" err="1"/>
              <a:t>penjelasan</a:t>
            </a:r>
            <a:r>
              <a:rPr lang="en-US" sz="2400" dirty="0"/>
              <a:t> try </a:t>
            </a:r>
            <a:r>
              <a:rPr lang="en-US" sz="2400" dirty="0" err="1"/>
              <a:t>maka</a:t>
            </a:r>
            <a:r>
              <a:rPr lang="en-US" sz="2400" dirty="0"/>
              <a:t> </a:t>
            </a:r>
            <a:r>
              <a:rPr lang="en-US" sz="2400" dirty="0" err="1"/>
              <a:t>secara</a:t>
            </a:r>
            <a:r>
              <a:rPr lang="en-US" sz="2400" dirty="0"/>
              <a:t>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langsung</a:t>
            </a:r>
            <a:r>
              <a:rPr lang="en-US" sz="2400" dirty="0"/>
              <a:t> </a:t>
            </a:r>
            <a:r>
              <a:rPr lang="en-US" sz="2400" dirty="0" err="1"/>
              <a:t>kita</a:t>
            </a:r>
            <a:r>
              <a:rPr lang="en-US" sz="2400" dirty="0"/>
              <a:t> </a:t>
            </a:r>
            <a:r>
              <a:rPr lang="en-US" sz="2400" dirty="0" err="1"/>
              <a:t>sudah</a:t>
            </a:r>
            <a:r>
              <a:rPr lang="en-US" sz="2400" dirty="0"/>
              <a:t> </a:t>
            </a:r>
            <a:r>
              <a:rPr lang="en-US" sz="2400" dirty="0" err="1"/>
              <a:t>memahami</a:t>
            </a:r>
            <a:r>
              <a:rPr lang="en-US" sz="2400" dirty="0"/>
              <a:t> </a:t>
            </a:r>
            <a:r>
              <a:rPr lang="en-US" sz="2400" dirty="0" err="1"/>
              <a:t>kegunaan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keyword </a:t>
            </a:r>
            <a:r>
              <a:rPr lang="en-US" sz="2400" dirty="0" err="1"/>
              <a:t>ini</a:t>
            </a:r>
            <a:r>
              <a:rPr lang="en-US" sz="2400" dirty="0"/>
              <a:t>. </a:t>
            </a:r>
            <a:r>
              <a:rPr lang="en-US" sz="2400" dirty="0" err="1"/>
              <a:t>Dalam</a:t>
            </a:r>
            <a:r>
              <a:rPr lang="en-US" sz="2400" dirty="0"/>
              <a:t> java, keyword catch </a:t>
            </a:r>
            <a:r>
              <a:rPr lang="en-US" sz="2400" dirty="0" err="1"/>
              <a:t>harus</a:t>
            </a:r>
            <a:r>
              <a:rPr lang="en-US" sz="2400" dirty="0"/>
              <a:t> </a:t>
            </a:r>
            <a:r>
              <a:rPr lang="en-US" sz="2400" dirty="0" err="1"/>
              <a:t>dipasangkan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try. </a:t>
            </a:r>
            <a:r>
              <a:rPr lang="en-US" sz="2400" dirty="0" err="1"/>
              <a:t>Kegunaan</a:t>
            </a:r>
            <a:r>
              <a:rPr lang="en-US" sz="2400" dirty="0"/>
              <a:t> keyword </a:t>
            </a:r>
            <a:r>
              <a:rPr lang="en-US" sz="2400" dirty="0" err="1"/>
              <a:t>ini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menangkap</a:t>
            </a:r>
            <a:r>
              <a:rPr lang="en-US" sz="2400" dirty="0"/>
              <a:t> </a:t>
            </a:r>
            <a:r>
              <a:rPr lang="en-US" sz="2400" dirty="0" err="1"/>
              <a:t>kesalahan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bug yang </a:t>
            </a:r>
            <a:r>
              <a:rPr lang="en-US" sz="2400" dirty="0" err="1"/>
              <a:t>terjadi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block try. </a:t>
            </a:r>
            <a:r>
              <a:rPr lang="en-US" sz="2400" dirty="0" err="1"/>
              <a:t>Setelah</a:t>
            </a:r>
            <a:r>
              <a:rPr lang="en-US" sz="2400" dirty="0"/>
              <a:t> </a:t>
            </a:r>
            <a:r>
              <a:rPr lang="en-US" sz="2400" dirty="0" err="1"/>
              <a:t>menangkap</a:t>
            </a:r>
            <a:r>
              <a:rPr lang="en-US" sz="2400" dirty="0"/>
              <a:t> </a:t>
            </a:r>
            <a:r>
              <a:rPr lang="en-US" sz="2400" dirty="0" err="1"/>
              <a:t>kesalahan</a:t>
            </a:r>
            <a:r>
              <a:rPr lang="en-US" sz="2400" dirty="0"/>
              <a:t> yang </a:t>
            </a:r>
            <a:r>
              <a:rPr lang="en-US" sz="2400" dirty="0" err="1"/>
              <a:t>terjadi</a:t>
            </a:r>
            <a:r>
              <a:rPr lang="en-US" sz="2400" dirty="0"/>
              <a:t> </a:t>
            </a:r>
            <a:r>
              <a:rPr lang="en-US" sz="2400" dirty="0" err="1"/>
              <a:t>maka</a:t>
            </a:r>
            <a:r>
              <a:rPr lang="en-US" sz="2400" dirty="0"/>
              <a:t> developer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melakukan</a:t>
            </a:r>
            <a:r>
              <a:rPr lang="en-US" sz="2400" dirty="0"/>
              <a:t> </a:t>
            </a:r>
            <a:r>
              <a:rPr lang="en-US" sz="2400" dirty="0" err="1"/>
              <a:t>hal</a:t>
            </a:r>
            <a:r>
              <a:rPr lang="en-US" sz="2400" dirty="0"/>
              <a:t> </a:t>
            </a:r>
            <a:r>
              <a:rPr lang="en-US" sz="2400" dirty="0" err="1"/>
              <a:t>apapun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block catch </a:t>
            </a:r>
            <a:r>
              <a:rPr lang="en-US" sz="2400" dirty="0" err="1"/>
              <a:t>sesuai</a:t>
            </a:r>
            <a:r>
              <a:rPr lang="en-US" sz="2400" dirty="0"/>
              <a:t> </a:t>
            </a:r>
            <a:r>
              <a:rPr lang="en-US" sz="2400" dirty="0" err="1"/>
              <a:t>keinginan</a:t>
            </a:r>
            <a:r>
              <a:rPr lang="en-US" sz="2400" dirty="0"/>
              <a:t> developer. Keyword catch </a:t>
            </a:r>
            <a:r>
              <a:rPr lang="en-US" sz="2400" dirty="0" err="1"/>
              <a:t>juga</a:t>
            </a:r>
            <a:r>
              <a:rPr lang="en-US" sz="2400" dirty="0"/>
              <a:t>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diletakan</a:t>
            </a:r>
            <a:r>
              <a:rPr lang="en-US" sz="2400" dirty="0"/>
              <a:t> </a:t>
            </a:r>
            <a:r>
              <a:rPr lang="en-US" sz="2400" dirty="0" err="1"/>
              <a:t>berulang-ulang</a:t>
            </a:r>
            <a:r>
              <a:rPr lang="en-US" sz="2400" dirty="0"/>
              <a:t> </a:t>
            </a:r>
            <a:r>
              <a:rPr lang="en-US" sz="2400" dirty="0" err="1"/>
              <a:t>sesuai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kebutuhan</a:t>
            </a:r>
            <a:r>
              <a:rPr lang="en-US" sz="24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838253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Storyboard Layout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2355</TotalTime>
  <Words>1422</Words>
  <Application>Microsoft Office PowerPoint</Application>
  <PresentationFormat>Widescreen</PresentationFormat>
  <Paragraphs>194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22</vt:i4>
      </vt:variant>
    </vt:vector>
  </HeadingPairs>
  <TitlesOfParts>
    <vt:vector size="29" baseType="lpstr">
      <vt:lpstr>Arial</vt:lpstr>
      <vt:lpstr>Arial Black</vt:lpstr>
      <vt:lpstr>Calibri</vt:lpstr>
      <vt:lpstr>Calibri Light</vt:lpstr>
      <vt:lpstr>Wingdings</vt:lpstr>
      <vt:lpstr>Office Theme</vt:lpstr>
      <vt:lpstr>Storyboard Layouts</vt:lpstr>
      <vt:lpstr>PowerPoint Presentation</vt:lpstr>
      <vt:lpstr>Pokok Bahasan</vt:lpstr>
      <vt:lpstr>1.   Exception Handling</vt:lpstr>
      <vt:lpstr>PowerPoint Presentation</vt:lpstr>
      <vt:lpstr>PowerPoint Presentation</vt:lpstr>
      <vt:lpstr>2.   Error dan Exception Classes</vt:lpstr>
      <vt:lpstr>Contoh TanpaException1.java</vt:lpstr>
      <vt:lpstr>Contoh TanpaException2.java</vt:lpstr>
      <vt:lpstr>3.   Keyword penting pada exception handling</vt:lpstr>
      <vt:lpstr>PowerPoint Presentation</vt:lpstr>
      <vt:lpstr>4.   Mekanisme Mengantisipasi Exception</vt:lpstr>
      <vt:lpstr>5.   Jenis Exception Handling</vt:lpstr>
      <vt:lpstr>Implementasi Error Handling ContohException1.java</vt:lpstr>
      <vt:lpstr>Implementasi Error Handling ContohException2.java</vt:lpstr>
      <vt:lpstr>PowerPoint Presentation</vt:lpstr>
      <vt:lpstr>PowerPoint Presentation</vt:lpstr>
      <vt:lpstr>PowerPoint Presentation</vt:lpstr>
      <vt:lpstr>PowerPoint Presentation</vt:lpstr>
      <vt:lpstr>Implementasi Error Handling ContohException3.java</vt:lpstr>
      <vt:lpstr>6.   Input dari Keyboard Implementasi Error Handling </vt:lpstr>
      <vt:lpstr>Implementasi Error Handling pada input keyboard … InputDariKeyboard1.java</vt:lpstr>
      <vt:lpstr>Implementasi Error Handling pada input keyboard … InputDariKeyboard2.java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Ahmad Pudoli</dc:creator>
  <cp:lastModifiedBy>Ahmad Fudholi</cp:lastModifiedBy>
  <cp:revision>290</cp:revision>
  <dcterms:created xsi:type="dcterms:W3CDTF">2016-03-16T03:39:32Z</dcterms:created>
  <dcterms:modified xsi:type="dcterms:W3CDTF">2019-04-28T10:41:55Z</dcterms:modified>
</cp:coreProperties>
</file>