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26" r:id="rId2"/>
  </p:sldMasterIdLst>
  <p:notesMasterIdLst>
    <p:notesMasterId r:id="rId22"/>
  </p:notesMasterIdLst>
  <p:sldIdLst>
    <p:sldId id="266" r:id="rId3"/>
    <p:sldId id="326" r:id="rId4"/>
    <p:sldId id="314" r:id="rId5"/>
    <p:sldId id="429" r:id="rId6"/>
    <p:sldId id="430" r:id="rId7"/>
    <p:sldId id="431" r:id="rId8"/>
    <p:sldId id="437" r:id="rId9"/>
    <p:sldId id="438" r:id="rId10"/>
    <p:sldId id="439" r:id="rId11"/>
    <p:sldId id="440" r:id="rId12"/>
    <p:sldId id="443" r:id="rId13"/>
    <p:sldId id="451" r:id="rId14"/>
    <p:sldId id="445" r:id="rId15"/>
    <p:sldId id="446" r:id="rId16"/>
    <p:sldId id="447" r:id="rId17"/>
    <p:sldId id="448" r:id="rId18"/>
    <p:sldId id="450" r:id="rId19"/>
    <p:sldId id="449" r:id="rId20"/>
    <p:sldId id="42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91609-E31B-49E3-A37B-E96345A1D831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6639A-76FE-403E-9EB1-D1481513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31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8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8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ocument 8"/>
            <p:cNvSpPr/>
            <p:nvPr/>
          </p:nvSpPr>
          <p:spPr>
            <a:xfrm flipH="1">
              <a:off x="0" y="13177"/>
              <a:ext cx="12192000" cy="10187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ocument 8"/>
            <p:cNvSpPr/>
            <p:nvPr/>
          </p:nvSpPr>
          <p:spPr>
            <a:xfrm flipH="1">
              <a:off x="0" y="38903"/>
              <a:ext cx="12192000" cy="85564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9" y="1202048"/>
            <a:ext cx="11203745" cy="53244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47681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64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61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ocument 8"/>
            <p:cNvSpPr/>
            <p:nvPr/>
          </p:nvSpPr>
          <p:spPr>
            <a:xfrm flipH="1">
              <a:off x="0" y="13177"/>
              <a:ext cx="12192000" cy="10187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ocument 8"/>
            <p:cNvSpPr/>
            <p:nvPr/>
          </p:nvSpPr>
          <p:spPr>
            <a:xfrm flipH="1">
              <a:off x="0" y="38903"/>
              <a:ext cx="12192000" cy="85564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9" y="1202048"/>
            <a:ext cx="11203745" cy="532441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73" y="114038"/>
            <a:ext cx="11864930" cy="421539"/>
          </a:xfrm>
        </p:spPr>
        <p:txBody>
          <a:bodyPr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98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40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56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9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4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54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14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4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30" r:id="rId12"/>
    <p:sldLayoutId id="214748373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41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6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8.xml"/><Relationship Id="rId11" Type="http://schemas.openxmlformats.org/officeDocument/2006/relationships/slide" Target="slide17.xml"/><Relationship Id="rId5" Type="http://schemas.openxmlformats.org/officeDocument/2006/relationships/slide" Target="slide7.xml"/><Relationship Id="rId10" Type="http://schemas.openxmlformats.org/officeDocument/2006/relationships/slide" Target="slide16.xml"/><Relationship Id="rId4" Type="http://schemas.openxmlformats.org/officeDocument/2006/relationships/slide" Target="slide5.xml"/><Relationship Id="rId9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700" y="3810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212034" y="2252869"/>
            <a:ext cx="1603513" cy="1470992"/>
          </a:xfrm>
          <a:prstGeom prst="homePlat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1292086" y="2252869"/>
            <a:ext cx="1285461" cy="1470992"/>
          </a:xfrm>
          <a:prstGeom prst="chevron">
            <a:avLst>
              <a:gd name="adj" fmla="val 57216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2027581" y="2252869"/>
            <a:ext cx="9939132" cy="1470992"/>
          </a:xfrm>
          <a:prstGeom prst="chevron">
            <a:avLst>
              <a:gd name="adj" fmla="val 45495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2034" y="1662595"/>
            <a:ext cx="4271066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PERTEMUAN 6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1" y="204083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94401" y="377576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15547" y="3907734"/>
            <a:ext cx="9563653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sz="2600" b="1" spc="5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PEMROGRAMAN </a:t>
            </a:r>
            <a:r>
              <a:rPr lang="en-US" sz="2600" b="1" spc="5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BERORIENTASI OBJEK </a:t>
            </a:r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(PBO)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95598" y="2425700"/>
            <a:ext cx="8623302" cy="1041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Package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159261" y="1921563"/>
            <a:ext cx="3193985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b="1" u="sng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Calibri" panose="020F0502020204030204" pitchFamily="34" charset="0"/>
              </a:rPr>
              <a:t>Ahmad </a:t>
            </a:r>
            <a:r>
              <a:rPr lang="en-US" b="1" u="sng" spc="50" dirty="0" err="1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Calibri" panose="020F0502020204030204" pitchFamily="34" charset="0"/>
              </a:rPr>
              <a:t>Pudoli</a:t>
            </a:r>
            <a:endParaRPr lang="en-US" b="1" u="sng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 Black" panose="020B0A040201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4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600"/>
              </a:spcBef>
            </a:pPr>
            <a:r>
              <a:rPr lang="en-US" dirty="0" err="1">
                <a:solidFill>
                  <a:srgbClr val="0070C0"/>
                </a:solidFill>
              </a:rPr>
              <a:t>Nama</a:t>
            </a:r>
            <a:r>
              <a:rPr lang="en-US" dirty="0">
                <a:solidFill>
                  <a:srgbClr val="0070C0"/>
                </a:solidFill>
              </a:rPr>
              <a:t> File : </a:t>
            </a:r>
            <a:r>
              <a:rPr lang="en-US" dirty="0" smtClean="0">
                <a:solidFill>
                  <a:srgbClr val="0070C0"/>
                </a:solidFill>
              </a:rPr>
              <a:t>TestNotFamily02.java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8933" y="1110344"/>
            <a:ext cx="5060768" cy="546190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permasalahan</a:t>
            </a:r>
            <a:r>
              <a:rPr lang="en-US" sz="2400" dirty="0" smtClean="0"/>
              <a:t> di Class TestFamily01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sintak</a:t>
            </a:r>
            <a:r>
              <a:rPr lang="en-US" sz="2400" dirty="0" smtClean="0"/>
              <a:t> “import”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memanggil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package pertemuan6.Family.*</a:t>
            </a:r>
          </a:p>
          <a:p>
            <a:pPr algn="just">
              <a:lnSpc>
                <a:spcPct val="100000"/>
              </a:lnSpc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ke-4 </a:t>
            </a:r>
            <a:r>
              <a:rPr lang="en-US" sz="2400" dirty="0" err="1" smtClean="0"/>
              <a:t>menunjukan</a:t>
            </a:r>
            <a:r>
              <a:rPr lang="en-US" sz="2400" dirty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mengimport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class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package pertemuan6.family</a:t>
            </a:r>
          </a:p>
          <a:p>
            <a:pPr marL="171450" indent="-171450" algn="just">
              <a:lnSpc>
                <a:spcPct val="100000"/>
              </a:lnSpc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mengimport</a:t>
            </a:r>
            <a:r>
              <a:rPr lang="en-US" sz="2400" dirty="0" smtClean="0"/>
              <a:t>, </a:t>
            </a:r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.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class yang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diimport</a:t>
            </a:r>
            <a:r>
              <a:rPr lang="en-US" sz="2400" dirty="0" smtClean="0"/>
              <a:t>,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</a:t>
            </a:r>
            <a:r>
              <a:rPr lang="en-US" sz="2400" dirty="0" smtClean="0"/>
              <a:t>-import class TestFamily01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200" dirty="0" smtClean="0">
                <a:solidFill>
                  <a:srgbClr val="0070C0"/>
                </a:solidFill>
              </a:rPr>
              <a:t>import pertemuan6.family.TestFamily01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7583" y="1110344"/>
            <a:ext cx="6525743" cy="344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317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Hak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Akses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400" dirty="0" err="1"/>
              <a:t>Mengontrol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Akses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smtClean="0"/>
              <a:t>Class (</a:t>
            </a:r>
            <a:r>
              <a:rPr lang="en-US" sz="2400" dirty="0" err="1" smtClean="0"/>
              <a:t>Variabel</a:t>
            </a:r>
            <a:r>
              <a:rPr lang="en-US" sz="2400" dirty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Method)</a:t>
            </a:r>
            <a:r>
              <a:rPr lang="en-US" sz="2400" dirty="0"/>
              <a:t> :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2400" b="1" dirty="0">
                <a:hlinkClick r:id="" action="ppaction://noaction"/>
              </a:rPr>
              <a:t>Public Access Modifier – </a:t>
            </a:r>
            <a:r>
              <a:rPr lang="en-US" sz="2400" b="1" dirty="0" smtClean="0">
                <a:hlinkClick r:id="" action="ppaction://noaction"/>
              </a:rPr>
              <a:t>public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diakses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class lain </a:t>
            </a:r>
            <a:r>
              <a:rPr lang="en-US" sz="2400" dirty="0" err="1" smtClean="0"/>
              <a:t>meskipun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package</a:t>
            </a:r>
            <a:endParaRPr lang="en-US" sz="2400" dirty="0"/>
          </a:p>
          <a:p>
            <a:pPr marL="342900" indent="-342900" fontAlgn="base">
              <a:buFont typeface="+mj-lt"/>
              <a:buAutoNum type="arabicPeriod"/>
            </a:pPr>
            <a:r>
              <a:rPr lang="en-US" sz="2400" b="1" dirty="0">
                <a:hlinkClick r:id="" action="ppaction://noaction"/>
              </a:rPr>
              <a:t>Protected Access Modifier – </a:t>
            </a:r>
            <a:r>
              <a:rPr lang="en-US" sz="2400" b="1" dirty="0" smtClean="0">
                <a:hlinkClick r:id="" action="ppaction://noaction"/>
              </a:rPr>
              <a:t>protected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diakses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class lain yang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sub </a:t>
            </a:r>
            <a:r>
              <a:rPr lang="en-US" sz="2400" dirty="0" err="1" smtClean="0"/>
              <a:t>classnya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class yang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package yang </a:t>
            </a:r>
            <a:r>
              <a:rPr lang="en-US" sz="2400" dirty="0" err="1" smtClean="0"/>
              <a:t>sama</a:t>
            </a:r>
            <a:endParaRPr lang="en-US" sz="2400" dirty="0" smtClean="0"/>
          </a:p>
          <a:p>
            <a:pPr marL="342900" indent="-342900" fontAlgn="base">
              <a:buFont typeface="+mj-lt"/>
              <a:buAutoNum type="arabicPeriod"/>
            </a:pPr>
            <a:r>
              <a:rPr lang="en-US" sz="2400" b="1" dirty="0" smtClean="0">
                <a:hlinkClick r:id="" action="ppaction://noaction"/>
              </a:rPr>
              <a:t>Private Access </a:t>
            </a:r>
            <a:r>
              <a:rPr lang="en-US" sz="2400" b="1" dirty="0">
                <a:hlinkClick r:id="" action="ppaction://noaction"/>
              </a:rPr>
              <a:t>Modifier – </a:t>
            </a:r>
            <a:r>
              <a:rPr lang="en-US" sz="2400" b="1" dirty="0" smtClean="0">
                <a:hlinkClick r:id="" action="ppaction://noaction"/>
              </a:rPr>
              <a:t>private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diakses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class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endParaRPr lang="en-US" sz="2400" dirty="0" smtClean="0"/>
          </a:p>
          <a:p>
            <a:pPr marL="342900" indent="-342900" fontAlgn="base">
              <a:buFont typeface="+mj-lt"/>
              <a:buAutoNum type="arabicPeriod"/>
            </a:pPr>
            <a:r>
              <a:rPr lang="en-US" sz="2400" b="1" dirty="0" err="1" smtClean="0">
                <a:hlinkClick r:id="" action="ppaction://noaction"/>
              </a:rPr>
              <a:t>Tanpa</a:t>
            </a:r>
            <a:r>
              <a:rPr lang="en-US" sz="2400" b="1" dirty="0" smtClean="0">
                <a:hlinkClick r:id="" action="ppaction://noaction"/>
              </a:rPr>
              <a:t> </a:t>
            </a:r>
            <a:r>
              <a:rPr lang="en-US" sz="2400" b="1" dirty="0" err="1" smtClean="0">
                <a:hlinkClick r:id="" action="ppaction://noaction"/>
              </a:rPr>
              <a:t>menggunakan</a:t>
            </a:r>
            <a:r>
              <a:rPr lang="en-US" sz="2400" b="1" dirty="0" smtClean="0">
                <a:hlinkClick r:id="" action="ppaction://noaction"/>
              </a:rPr>
              <a:t> Modifier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diakses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class lain yang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package yang </a:t>
            </a:r>
            <a:r>
              <a:rPr lang="en-US" sz="2400" dirty="0" err="1" smtClean="0"/>
              <a:t>sama</a:t>
            </a:r>
            <a:endParaRPr lang="en-US" sz="2400" dirty="0"/>
          </a:p>
          <a:p>
            <a:pPr marL="342900" indent="-342900" fontAlgn="base">
              <a:buFont typeface="+mj-lt"/>
              <a:buAutoNum type="arabicPeriod"/>
            </a:pPr>
            <a:endParaRPr lang="en-US" sz="2400" b="1" dirty="0" smtClean="0"/>
          </a:p>
          <a:p>
            <a:pPr marL="0" indent="0" fontAlgn="base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0557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32" y="377371"/>
            <a:ext cx="3336717" cy="2220685"/>
          </a:xfrm>
        </p:spPr>
        <p:txBody>
          <a:bodyPr/>
          <a:lstStyle/>
          <a:p>
            <a:r>
              <a:rPr lang="en-US" dirty="0" err="1" smtClean="0"/>
              <a:t>Ilustrasi</a:t>
            </a:r>
            <a:r>
              <a:rPr lang="en-US" dirty="0" smtClean="0"/>
              <a:t> Schema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Program </a:t>
            </a:r>
            <a:r>
              <a:rPr lang="en-US" dirty="0" err="1" smtClean="0"/>
              <a:t>Hak</a:t>
            </a:r>
            <a:r>
              <a:rPr lang="en-US" dirty="0" smtClean="0"/>
              <a:t> Access </a:t>
            </a:r>
            <a:r>
              <a:rPr lang="en-US" dirty="0" err="1" smtClean="0"/>
              <a:t>Anggota</a:t>
            </a:r>
            <a:r>
              <a:rPr lang="en-US" dirty="0" smtClean="0"/>
              <a:t> Class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3629957" y="395896"/>
            <a:ext cx="8413750" cy="4127501"/>
            <a:chOff x="3495649" y="534725"/>
            <a:chExt cx="8413750" cy="4127501"/>
          </a:xfrm>
        </p:grpSpPr>
        <p:sp>
          <p:nvSpPr>
            <p:cNvPr id="4" name="Rectangle 3"/>
            <p:cNvSpPr/>
            <p:nvPr/>
          </p:nvSpPr>
          <p:spPr>
            <a:xfrm>
              <a:off x="3495649" y="580433"/>
              <a:ext cx="2984500" cy="3175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Package: pertemuan6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495649" y="897933"/>
              <a:ext cx="3771900" cy="1598524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200999" y="534725"/>
              <a:ext cx="3530600" cy="3175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Package: </a:t>
              </a:r>
              <a:r>
                <a:rPr lang="en-US" dirty="0" smtClean="0"/>
                <a:t>pertemuan6.binatang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200999" y="855400"/>
              <a:ext cx="3708400" cy="3806826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635349" y="1107479"/>
              <a:ext cx="3517900" cy="48637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dirty="0" smtClean="0"/>
                <a:t>Class PanggilIkanBedaPackage.java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622649" y="1743744"/>
              <a:ext cx="3517900" cy="55778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dirty="0" smtClean="0"/>
                <a:t>Class IkanTurunan.java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251435" y="897933"/>
              <a:ext cx="3568700" cy="297905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b="1" dirty="0" smtClean="0"/>
                <a:t>Class Ikan.java</a:t>
              </a:r>
            </a:p>
            <a:p>
              <a:r>
                <a:rPr lang="en-US" dirty="0"/>
                <a:t> </a:t>
              </a:r>
              <a:r>
                <a:rPr lang="en-US" b="1" dirty="0" err="1" smtClean="0"/>
                <a:t>Variabel</a:t>
              </a:r>
              <a:r>
                <a:rPr lang="en-US" b="1" dirty="0" smtClean="0"/>
                <a:t>: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- public </a:t>
              </a:r>
              <a:r>
                <a:rPr lang="en-US" dirty="0" err="1"/>
                <a:t>int</a:t>
              </a:r>
              <a:r>
                <a:rPr lang="en-US" dirty="0"/>
                <a:t> </a:t>
              </a:r>
              <a:r>
                <a:rPr lang="en-US" dirty="0" err="1" smtClean="0"/>
                <a:t>mata</a:t>
              </a:r>
              <a:endParaRPr lang="en-US" dirty="0" smtClean="0"/>
            </a:p>
            <a:p>
              <a:r>
                <a:rPr lang="en-US" dirty="0"/>
                <a:t>  </a:t>
              </a:r>
              <a:r>
                <a:rPr lang="en-US" dirty="0" smtClean="0"/>
                <a:t> - </a:t>
              </a:r>
              <a:r>
                <a:rPr lang="en-US" dirty="0"/>
                <a:t>private </a:t>
              </a:r>
              <a:r>
                <a:rPr lang="en-US" dirty="0" err="1"/>
                <a:t>int</a:t>
              </a:r>
              <a:r>
                <a:rPr lang="en-US" dirty="0"/>
                <a:t> </a:t>
              </a:r>
              <a:r>
                <a:rPr lang="en-US" dirty="0" err="1"/>
                <a:t>ekor</a:t>
              </a:r>
              <a:endParaRPr lang="en-US" dirty="0"/>
            </a:p>
            <a:p>
              <a:r>
                <a:rPr lang="en-US" dirty="0"/>
                <a:t>   </a:t>
              </a:r>
              <a:r>
                <a:rPr lang="en-US" dirty="0" smtClean="0"/>
                <a:t>- protected </a:t>
              </a:r>
              <a:r>
                <a:rPr lang="en-US" dirty="0" err="1"/>
                <a:t>int</a:t>
              </a:r>
              <a:r>
                <a:rPr lang="en-US" dirty="0"/>
                <a:t> </a:t>
              </a:r>
              <a:r>
                <a:rPr lang="en-US" dirty="0" err="1" smtClean="0"/>
                <a:t>sirip</a:t>
              </a:r>
              <a:endParaRPr lang="en-US" dirty="0"/>
            </a:p>
            <a:p>
              <a:r>
                <a:rPr lang="en-US" dirty="0"/>
                <a:t>   </a:t>
              </a:r>
              <a:r>
                <a:rPr lang="en-US" dirty="0" smtClean="0"/>
                <a:t>- protected </a:t>
              </a:r>
              <a:r>
                <a:rPr lang="en-US" dirty="0" err="1"/>
                <a:t>int</a:t>
              </a:r>
              <a:r>
                <a:rPr lang="en-US" dirty="0"/>
                <a:t> </a:t>
              </a:r>
              <a:r>
                <a:rPr lang="en-US" dirty="0" err="1" smtClean="0"/>
                <a:t>panjang</a:t>
              </a:r>
              <a:endParaRPr lang="en-US" dirty="0" smtClean="0"/>
            </a:p>
            <a:p>
              <a:r>
                <a:rPr lang="en-US" b="1" dirty="0" smtClean="0"/>
                <a:t>Method:</a:t>
              </a:r>
            </a:p>
            <a:p>
              <a:r>
                <a:rPr lang="en-US" dirty="0"/>
                <a:t>   - </a:t>
              </a:r>
              <a:r>
                <a:rPr lang="en-US" dirty="0" smtClean="0"/>
                <a:t>String </a:t>
              </a:r>
              <a:r>
                <a:rPr lang="en-US" dirty="0" err="1"/>
                <a:t>berkembangBiak</a:t>
              </a:r>
              <a:r>
                <a:rPr lang="en-US" dirty="0" smtClean="0"/>
                <a:t>()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- </a:t>
              </a:r>
              <a:r>
                <a:rPr lang="en-US" dirty="0"/>
                <a:t>protected String </a:t>
              </a:r>
              <a:r>
                <a:rPr lang="en-US" dirty="0" err="1"/>
                <a:t>bernafas</a:t>
              </a:r>
              <a:r>
                <a:rPr lang="en-US" dirty="0" smtClean="0"/>
                <a:t>()</a:t>
              </a:r>
            </a:p>
            <a:p>
              <a:r>
                <a:rPr lang="en-US" dirty="0"/>
                <a:t>   - protected String </a:t>
              </a:r>
              <a:r>
                <a:rPr lang="en-US" dirty="0" err="1"/>
                <a:t>berenang</a:t>
              </a:r>
              <a:r>
                <a:rPr lang="en-US" dirty="0"/>
                <a:t>()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245085" y="3983542"/>
              <a:ext cx="3575050" cy="5715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b="1" dirty="0" smtClean="0"/>
                <a:t>Class PanggilIkanSamaPackage.java</a:t>
              </a:r>
              <a:endParaRPr lang="en-US" b="1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185051" y="1169724"/>
              <a:ext cx="1074976" cy="180105"/>
            </a:xfrm>
            <a:custGeom>
              <a:avLst/>
              <a:gdLst>
                <a:gd name="connsiteX0" fmla="*/ 0 w 3721100"/>
                <a:gd name="connsiteY0" fmla="*/ 1086086 h 1098786"/>
                <a:gd name="connsiteX1" fmla="*/ 558800 w 3721100"/>
                <a:gd name="connsiteY1" fmla="*/ 57386 h 1098786"/>
                <a:gd name="connsiteX2" fmla="*/ 2349500 w 3721100"/>
                <a:gd name="connsiteY2" fmla="*/ 209786 h 1098786"/>
                <a:gd name="connsiteX3" fmla="*/ 3340100 w 3721100"/>
                <a:gd name="connsiteY3" fmla="*/ 870186 h 1098786"/>
                <a:gd name="connsiteX4" fmla="*/ 3721100 w 3721100"/>
                <a:gd name="connsiteY4" fmla="*/ 1098786 h 1098786"/>
                <a:gd name="connsiteX0" fmla="*/ 0 w 3721100"/>
                <a:gd name="connsiteY0" fmla="*/ 930248 h 942948"/>
                <a:gd name="connsiteX1" fmla="*/ 915618 w 3721100"/>
                <a:gd name="connsiteY1" fmla="*/ 138471 h 942948"/>
                <a:gd name="connsiteX2" fmla="*/ 2349500 w 3721100"/>
                <a:gd name="connsiteY2" fmla="*/ 53948 h 942948"/>
                <a:gd name="connsiteX3" fmla="*/ 3340100 w 3721100"/>
                <a:gd name="connsiteY3" fmla="*/ 714348 h 942948"/>
                <a:gd name="connsiteX4" fmla="*/ 3721100 w 3721100"/>
                <a:gd name="connsiteY4" fmla="*/ 942948 h 942948"/>
                <a:gd name="connsiteX0" fmla="*/ 0 w 3721100"/>
                <a:gd name="connsiteY0" fmla="*/ 915465 h 928165"/>
                <a:gd name="connsiteX1" fmla="*/ 915618 w 3721100"/>
                <a:gd name="connsiteY1" fmla="*/ 123688 h 928165"/>
                <a:gd name="connsiteX2" fmla="*/ 2349500 w 3721100"/>
                <a:gd name="connsiteY2" fmla="*/ 39165 h 928165"/>
                <a:gd name="connsiteX3" fmla="*/ 3340100 w 3721100"/>
                <a:gd name="connsiteY3" fmla="*/ 496489 h 928165"/>
                <a:gd name="connsiteX4" fmla="*/ 3721100 w 3721100"/>
                <a:gd name="connsiteY4" fmla="*/ 928165 h 928165"/>
                <a:gd name="connsiteX0" fmla="*/ 0 w 3721100"/>
                <a:gd name="connsiteY0" fmla="*/ 915465 h 928165"/>
                <a:gd name="connsiteX1" fmla="*/ 915618 w 3721100"/>
                <a:gd name="connsiteY1" fmla="*/ 123688 h 928165"/>
                <a:gd name="connsiteX2" fmla="*/ 2349500 w 3721100"/>
                <a:gd name="connsiteY2" fmla="*/ 39165 h 928165"/>
                <a:gd name="connsiteX3" fmla="*/ 3340100 w 3721100"/>
                <a:gd name="connsiteY3" fmla="*/ 496489 h 928165"/>
                <a:gd name="connsiteX4" fmla="*/ 3721100 w 3721100"/>
                <a:gd name="connsiteY4" fmla="*/ 928165 h 928165"/>
                <a:gd name="connsiteX0" fmla="*/ 0 w 3721100"/>
                <a:gd name="connsiteY0" fmla="*/ 940164 h 952864"/>
                <a:gd name="connsiteX1" fmla="*/ 915618 w 3721100"/>
                <a:gd name="connsiteY1" fmla="*/ 148387 h 952864"/>
                <a:gd name="connsiteX2" fmla="*/ 2349500 w 3721100"/>
                <a:gd name="connsiteY2" fmla="*/ 63864 h 952864"/>
                <a:gd name="connsiteX3" fmla="*/ 3340100 w 3721100"/>
                <a:gd name="connsiteY3" fmla="*/ 521188 h 952864"/>
                <a:gd name="connsiteX4" fmla="*/ 3721100 w 3721100"/>
                <a:gd name="connsiteY4" fmla="*/ 952864 h 952864"/>
                <a:gd name="connsiteX0" fmla="*/ 0 w 3721100"/>
                <a:gd name="connsiteY0" fmla="*/ 920376 h 933076"/>
                <a:gd name="connsiteX1" fmla="*/ 915618 w 3721100"/>
                <a:gd name="connsiteY1" fmla="*/ 128599 h 933076"/>
                <a:gd name="connsiteX2" fmla="*/ 2349500 w 3721100"/>
                <a:gd name="connsiteY2" fmla="*/ 44076 h 933076"/>
                <a:gd name="connsiteX3" fmla="*/ 3340100 w 3721100"/>
                <a:gd name="connsiteY3" fmla="*/ 501400 h 933076"/>
                <a:gd name="connsiteX4" fmla="*/ 3721100 w 3721100"/>
                <a:gd name="connsiteY4" fmla="*/ 933076 h 933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21100" h="933076">
                  <a:moveTo>
                    <a:pt x="0" y="920376"/>
                  </a:moveTo>
                  <a:cubicBezTo>
                    <a:pt x="83608" y="479051"/>
                    <a:pt x="524035" y="274649"/>
                    <a:pt x="915618" y="128599"/>
                  </a:cubicBezTo>
                  <a:cubicBezTo>
                    <a:pt x="1307201" y="-17451"/>
                    <a:pt x="1996394" y="-29339"/>
                    <a:pt x="2349500" y="44076"/>
                  </a:cubicBezTo>
                  <a:cubicBezTo>
                    <a:pt x="2702606" y="117491"/>
                    <a:pt x="3047783" y="262977"/>
                    <a:pt x="3340100" y="501400"/>
                  </a:cubicBezTo>
                  <a:cubicBezTo>
                    <a:pt x="3632417" y="739823"/>
                    <a:pt x="3644900" y="892859"/>
                    <a:pt x="3721100" y="933076"/>
                  </a:cubicBezTo>
                </a:path>
              </a:pathLst>
            </a:custGeom>
            <a:noFill/>
            <a:ln w="63500">
              <a:solidFill>
                <a:schemeClr val="accent1">
                  <a:lumMod val="50000"/>
                </a:schemeClr>
              </a:solidFill>
              <a:head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6200000">
              <a:off x="7647029" y="3684724"/>
              <a:ext cx="698500" cy="549351"/>
            </a:xfrm>
            <a:custGeom>
              <a:avLst/>
              <a:gdLst>
                <a:gd name="connsiteX0" fmla="*/ 0 w 3721100"/>
                <a:gd name="connsiteY0" fmla="*/ 1086086 h 1098786"/>
                <a:gd name="connsiteX1" fmla="*/ 558800 w 3721100"/>
                <a:gd name="connsiteY1" fmla="*/ 57386 h 1098786"/>
                <a:gd name="connsiteX2" fmla="*/ 2349500 w 3721100"/>
                <a:gd name="connsiteY2" fmla="*/ 209786 h 1098786"/>
                <a:gd name="connsiteX3" fmla="*/ 3340100 w 3721100"/>
                <a:gd name="connsiteY3" fmla="*/ 870186 h 1098786"/>
                <a:gd name="connsiteX4" fmla="*/ 3721100 w 3721100"/>
                <a:gd name="connsiteY4" fmla="*/ 1098786 h 1098786"/>
                <a:gd name="connsiteX0" fmla="*/ 0 w 3721100"/>
                <a:gd name="connsiteY0" fmla="*/ 930248 h 942948"/>
                <a:gd name="connsiteX1" fmla="*/ 915618 w 3721100"/>
                <a:gd name="connsiteY1" fmla="*/ 138471 h 942948"/>
                <a:gd name="connsiteX2" fmla="*/ 2349500 w 3721100"/>
                <a:gd name="connsiteY2" fmla="*/ 53948 h 942948"/>
                <a:gd name="connsiteX3" fmla="*/ 3340100 w 3721100"/>
                <a:gd name="connsiteY3" fmla="*/ 714348 h 942948"/>
                <a:gd name="connsiteX4" fmla="*/ 3721100 w 3721100"/>
                <a:gd name="connsiteY4" fmla="*/ 942948 h 942948"/>
                <a:gd name="connsiteX0" fmla="*/ 0 w 3721100"/>
                <a:gd name="connsiteY0" fmla="*/ 915465 h 928165"/>
                <a:gd name="connsiteX1" fmla="*/ 915618 w 3721100"/>
                <a:gd name="connsiteY1" fmla="*/ 123688 h 928165"/>
                <a:gd name="connsiteX2" fmla="*/ 2349500 w 3721100"/>
                <a:gd name="connsiteY2" fmla="*/ 39165 h 928165"/>
                <a:gd name="connsiteX3" fmla="*/ 3340100 w 3721100"/>
                <a:gd name="connsiteY3" fmla="*/ 496489 h 928165"/>
                <a:gd name="connsiteX4" fmla="*/ 3721100 w 3721100"/>
                <a:gd name="connsiteY4" fmla="*/ 928165 h 928165"/>
                <a:gd name="connsiteX0" fmla="*/ 0 w 3721100"/>
                <a:gd name="connsiteY0" fmla="*/ 915465 h 928165"/>
                <a:gd name="connsiteX1" fmla="*/ 915618 w 3721100"/>
                <a:gd name="connsiteY1" fmla="*/ 123688 h 928165"/>
                <a:gd name="connsiteX2" fmla="*/ 2349500 w 3721100"/>
                <a:gd name="connsiteY2" fmla="*/ 39165 h 928165"/>
                <a:gd name="connsiteX3" fmla="*/ 3340100 w 3721100"/>
                <a:gd name="connsiteY3" fmla="*/ 496489 h 928165"/>
                <a:gd name="connsiteX4" fmla="*/ 3721100 w 3721100"/>
                <a:gd name="connsiteY4" fmla="*/ 928165 h 928165"/>
                <a:gd name="connsiteX0" fmla="*/ 0 w 3721100"/>
                <a:gd name="connsiteY0" fmla="*/ 940164 h 952864"/>
                <a:gd name="connsiteX1" fmla="*/ 915618 w 3721100"/>
                <a:gd name="connsiteY1" fmla="*/ 148387 h 952864"/>
                <a:gd name="connsiteX2" fmla="*/ 2349500 w 3721100"/>
                <a:gd name="connsiteY2" fmla="*/ 63864 h 952864"/>
                <a:gd name="connsiteX3" fmla="*/ 3340100 w 3721100"/>
                <a:gd name="connsiteY3" fmla="*/ 521188 h 952864"/>
                <a:gd name="connsiteX4" fmla="*/ 3721100 w 3721100"/>
                <a:gd name="connsiteY4" fmla="*/ 952864 h 952864"/>
                <a:gd name="connsiteX0" fmla="*/ 0 w 3721100"/>
                <a:gd name="connsiteY0" fmla="*/ 920376 h 933076"/>
                <a:gd name="connsiteX1" fmla="*/ 915618 w 3721100"/>
                <a:gd name="connsiteY1" fmla="*/ 128599 h 933076"/>
                <a:gd name="connsiteX2" fmla="*/ 2349500 w 3721100"/>
                <a:gd name="connsiteY2" fmla="*/ 44076 h 933076"/>
                <a:gd name="connsiteX3" fmla="*/ 3340100 w 3721100"/>
                <a:gd name="connsiteY3" fmla="*/ 501400 h 933076"/>
                <a:gd name="connsiteX4" fmla="*/ 3721100 w 3721100"/>
                <a:gd name="connsiteY4" fmla="*/ 933076 h 933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21100" h="933076">
                  <a:moveTo>
                    <a:pt x="0" y="920376"/>
                  </a:moveTo>
                  <a:cubicBezTo>
                    <a:pt x="83608" y="479051"/>
                    <a:pt x="524035" y="274649"/>
                    <a:pt x="915618" y="128599"/>
                  </a:cubicBezTo>
                  <a:cubicBezTo>
                    <a:pt x="1307201" y="-17451"/>
                    <a:pt x="1996394" y="-29339"/>
                    <a:pt x="2349500" y="44076"/>
                  </a:cubicBezTo>
                  <a:cubicBezTo>
                    <a:pt x="2702606" y="117491"/>
                    <a:pt x="3047783" y="262977"/>
                    <a:pt x="3340100" y="501400"/>
                  </a:cubicBezTo>
                  <a:cubicBezTo>
                    <a:pt x="3632417" y="739823"/>
                    <a:pt x="3644900" y="892859"/>
                    <a:pt x="3721100" y="933076"/>
                  </a:cubicBezTo>
                </a:path>
              </a:pathLst>
            </a:custGeom>
            <a:noFill/>
            <a:ln w="63500">
              <a:solidFill>
                <a:schemeClr val="accent1">
                  <a:lumMod val="50000"/>
                </a:schemeClr>
              </a:solidFill>
              <a:head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994150" y="1130417"/>
              <a:ext cx="2819400" cy="6393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7126023" y="1865644"/>
              <a:ext cx="1134004" cy="117586"/>
            </a:xfrm>
            <a:custGeom>
              <a:avLst/>
              <a:gdLst>
                <a:gd name="connsiteX0" fmla="*/ 0 w 3721100"/>
                <a:gd name="connsiteY0" fmla="*/ 1086086 h 1098786"/>
                <a:gd name="connsiteX1" fmla="*/ 558800 w 3721100"/>
                <a:gd name="connsiteY1" fmla="*/ 57386 h 1098786"/>
                <a:gd name="connsiteX2" fmla="*/ 2349500 w 3721100"/>
                <a:gd name="connsiteY2" fmla="*/ 209786 h 1098786"/>
                <a:gd name="connsiteX3" fmla="*/ 3340100 w 3721100"/>
                <a:gd name="connsiteY3" fmla="*/ 870186 h 1098786"/>
                <a:gd name="connsiteX4" fmla="*/ 3721100 w 3721100"/>
                <a:gd name="connsiteY4" fmla="*/ 1098786 h 1098786"/>
                <a:gd name="connsiteX0" fmla="*/ 0 w 3721100"/>
                <a:gd name="connsiteY0" fmla="*/ 930248 h 942948"/>
                <a:gd name="connsiteX1" fmla="*/ 915618 w 3721100"/>
                <a:gd name="connsiteY1" fmla="*/ 138471 h 942948"/>
                <a:gd name="connsiteX2" fmla="*/ 2349500 w 3721100"/>
                <a:gd name="connsiteY2" fmla="*/ 53948 h 942948"/>
                <a:gd name="connsiteX3" fmla="*/ 3340100 w 3721100"/>
                <a:gd name="connsiteY3" fmla="*/ 714348 h 942948"/>
                <a:gd name="connsiteX4" fmla="*/ 3721100 w 3721100"/>
                <a:gd name="connsiteY4" fmla="*/ 942948 h 942948"/>
                <a:gd name="connsiteX0" fmla="*/ 0 w 3721100"/>
                <a:gd name="connsiteY0" fmla="*/ 915465 h 928165"/>
                <a:gd name="connsiteX1" fmla="*/ 915618 w 3721100"/>
                <a:gd name="connsiteY1" fmla="*/ 123688 h 928165"/>
                <a:gd name="connsiteX2" fmla="*/ 2349500 w 3721100"/>
                <a:gd name="connsiteY2" fmla="*/ 39165 h 928165"/>
                <a:gd name="connsiteX3" fmla="*/ 3340100 w 3721100"/>
                <a:gd name="connsiteY3" fmla="*/ 496489 h 928165"/>
                <a:gd name="connsiteX4" fmla="*/ 3721100 w 3721100"/>
                <a:gd name="connsiteY4" fmla="*/ 928165 h 928165"/>
                <a:gd name="connsiteX0" fmla="*/ 0 w 3721100"/>
                <a:gd name="connsiteY0" fmla="*/ 915465 h 928165"/>
                <a:gd name="connsiteX1" fmla="*/ 915618 w 3721100"/>
                <a:gd name="connsiteY1" fmla="*/ 123688 h 928165"/>
                <a:gd name="connsiteX2" fmla="*/ 2349500 w 3721100"/>
                <a:gd name="connsiteY2" fmla="*/ 39165 h 928165"/>
                <a:gd name="connsiteX3" fmla="*/ 3340100 w 3721100"/>
                <a:gd name="connsiteY3" fmla="*/ 496489 h 928165"/>
                <a:gd name="connsiteX4" fmla="*/ 3721100 w 3721100"/>
                <a:gd name="connsiteY4" fmla="*/ 928165 h 928165"/>
                <a:gd name="connsiteX0" fmla="*/ 0 w 3721100"/>
                <a:gd name="connsiteY0" fmla="*/ 940164 h 952864"/>
                <a:gd name="connsiteX1" fmla="*/ 915618 w 3721100"/>
                <a:gd name="connsiteY1" fmla="*/ 148387 h 952864"/>
                <a:gd name="connsiteX2" fmla="*/ 2349500 w 3721100"/>
                <a:gd name="connsiteY2" fmla="*/ 63864 h 952864"/>
                <a:gd name="connsiteX3" fmla="*/ 3340100 w 3721100"/>
                <a:gd name="connsiteY3" fmla="*/ 521188 h 952864"/>
                <a:gd name="connsiteX4" fmla="*/ 3721100 w 3721100"/>
                <a:gd name="connsiteY4" fmla="*/ 952864 h 952864"/>
                <a:gd name="connsiteX0" fmla="*/ 0 w 3721100"/>
                <a:gd name="connsiteY0" fmla="*/ 920376 h 933076"/>
                <a:gd name="connsiteX1" fmla="*/ 915618 w 3721100"/>
                <a:gd name="connsiteY1" fmla="*/ 128599 h 933076"/>
                <a:gd name="connsiteX2" fmla="*/ 2349500 w 3721100"/>
                <a:gd name="connsiteY2" fmla="*/ 44076 h 933076"/>
                <a:gd name="connsiteX3" fmla="*/ 3340100 w 3721100"/>
                <a:gd name="connsiteY3" fmla="*/ 501400 h 933076"/>
                <a:gd name="connsiteX4" fmla="*/ 3721100 w 3721100"/>
                <a:gd name="connsiteY4" fmla="*/ 933076 h 933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21100" h="933076">
                  <a:moveTo>
                    <a:pt x="0" y="920376"/>
                  </a:moveTo>
                  <a:cubicBezTo>
                    <a:pt x="83608" y="479051"/>
                    <a:pt x="524035" y="274649"/>
                    <a:pt x="915618" y="128599"/>
                  </a:cubicBezTo>
                  <a:cubicBezTo>
                    <a:pt x="1307201" y="-17451"/>
                    <a:pt x="1996394" y="-29339"/>
                    <a:pt x="2349500" y="44076"/>
                  </a:cubicBezTo>
                  <a:cubicBezTo>
                    <a:pt x="2702606" y="117491"/>
                    <a:pt x="3047783" y="262977"/>
                    <a:pt x="3340100" y="501400"/>
                  </a:cubicBezTo>
                  <a:cubicBezTo>
                    <a:pt x="3632417" y="739823"/>
                    <a:pt x="3644900" y="892859"/>
                    <a:pt x="3721100" y="933076"/>
                  </a:cubicBezTo>
                </a:path>
              </a:pathLst>
            </a:custGeom>
            <a:noFill/>
            <a:ln w="63500">
              <a:solidFill>
                <a:schemeClr val="accent1">
                  <a:lumMod val="50000"/>
                </a:schemeClr>
              </a:solidFill>
              <a:head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7521973" y="664659"/>
              <a:ext cx="449943" cy="429495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1</a:t>
              </a:r>
              <a:endParaRPr lang="en-US" b="1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7511358" y="1375199"/>
              <a:ext cx="449943" cy="429495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2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708394" y="3216865"/>
              <a:ext cx="449943" cy="429495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3</a:t>
              </a:r>
              <a:endParaRPr lang="en-US" b="1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80044" y="2706002"/>
            <a:ext cx="7552295" cy="3927027"/>
            <a:chOff x="80044" y="2706002"/>
            <a:chExt cx="7552295" cy="3927027"/>
          </a:xfrm>
        </p:grpSpPr>
        <p:sp>
          <p:nvSpPr>
            <p:cNvPr id="42" name="Rectangle 41"/>
            <p:cNvSpPr/>
            <p:nvPr/>
          </p:nvSpPr>
          <p:spPr>
            <a:xfrm>
              <a:off x="80044" y="2706002"/>
              <a:ext cx="7552295" cy="392702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62856" y="2851045"/>
              <a:ext cx="7206558" cy="877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marL="174625"/>
              <a:r>
                <a:rPr lang="en-US" dirty="0" smtClean="0"/>
                <a:t>Class PanggilIkanBedaPackage.java </a:t>
              </a:r>
              <a:r>
                <a:rPr lang="en-US" dirty="0" err="1" smtClean="0"/>
                <a:t>dapat</a:t>
              </a:r>
              <a:r>
                <a:rPr lang="en-US" dirty="0" smtClean="0"/>
                <a:t> </a:t>
              </a:r>
              <a:r>
                <a:rPr lang="en-US" dirty="0" err="1" smtClean="0"/>
                <a:t>mengakses</a:t>
              </a:r>
              <a:r>
                <a:rPr lang="en-US" dirty="0" smtClean="0"/>
                <a:t>:</a:t>
              </a:r>
            </a:p>
            <a:p>
              <a:pPr marL="460375" indent="-285750">
                <a:buFont typeface="Wingdings" panose="05000000000000000000" pitchFamily="2" charset="2"/>
                <a:buChar char="ü"/>
              </a:pPr>
              <a:r>
                <a:rPr lang="en-US" b="1" dirty="0" err="1" smtClean="0"/>
                <a:t>Variabel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mata</a:t>
              </a:r>
              <a:r>
                <a:rPr lang="en-US" b="1" dirty="0" smtClean="0"/>
                <a:t> </a:t>
              </a:r>
              <a:r>
                <a:rPr lang="en-US" dirty="0" err="1" smtClean="0"/>
                <a:t>karena</a:t>
              </a:r>
              <a:r>
                <a:rPr lang="en-US" dirty="0" smtClean="0"/>
                <a:t> </a:t>
              </a:r>
              <a:r>
                <a:rPr lang="en-US" dirty="0" err="1" smtClean="0"/>
                <a:t>memiliki</a:t>
              </a:r>
              <a:r>
                <a:rPr lang="en-US" dirty="0" smtClean="0"/>
                <a:t> modifier public</a:t>
              </a:r>
            </a:p>
            <a:p>
              <a:pPr marL="174625"/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138980" y="2909727"/>
              <a:ext cx="449943" cy="429495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1</a:t>
              </a:r>
              <a:endParaRPr lang="en-US" b="1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62856" y="3834744"/>
              <a:ext cx="7217173" cy="143840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marL="174625"/>
              <a:r>
                <a:rPr lang="en-US" dirty="0" smtClean="0"/>
                <a:t>Class IkanTurunan.java </a:t>
              </a:r>
              <a:r>
                <a:rPr lang="en-US" dirty="0" err="1" smtClean="0"/>
                <a:t>dapat</a:t>
              </a:r>
              <a:r>
                <a:rPr lang="en-US" dirty="0" smtClean="0"/>
                <a:t> </a:t>
              </a:r>
              <a:r>
                <a:rPr lang="en-US" dirty="0" err="1" smtClean="0"/>
                <a:t>mengakses</a:t>
              </a:r>
              <a:r>
                <a:rPr lang="en-US" dirty="0" smtClean="0"/>
                <a:t>:</a:t>
              </a:r>
            </a:p>
            <a:p>
              <a:pPr marL="460375" indent="-285750">
                <a:buFont typeface="Wingdings" panose="05000000000000000000" pitchFamily="2" charset="2"/>
                <a:buChar char="ü"/>
              </a:pPr>
              <a:r>
                <a:rPr lang="en-US" b="1" dirty="0" err="1" smtClean="0"/>
                <a:t>Variabel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mata</a:t>
              </a:r>
              <a:r>
                <a:rPr lang="en-US" b="1" dirty="0" smtClean="0"/>
                <a:t> </a:t>
              </a:r>
              <a:r>
                <a:rPr lang="en-US" dirty="0" err="1" smtClean="0"/>
                <a:t>karena</a:t>
              </a:r>
              <a:r>
                <a:rPr lang="en-US" dirty="0" smtClean="0"/>
                <a:t> </a:t>
              </a:r>
              <a:r>
                <a:rPr lang="en-US" dirty="0" err="1" smtClean="0"/>
                <a:t>memiliki</a:t>
              </a:r>
              <a:r>
                <a:rPr lang="en-US" dirty="0" smtClean="0"/>
                <a:t> modifier public</a:t>
              </a:r>
            </a:p>
            <a:p>
              <a:pPr marL="460375" indent="-285750">
                <a:buFont typeface="Wingdings" panose="05000000000000000000" pitchFamily="2" charset="2"/>
                <a:buChar char="ü"/>
              </a:pPr>
              <a:r>
                <a:rPr lang="en-US" b="1" dirty="0" err="1" smtClean="0"/>
                <a:t>Variabel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sirip</a:t>
              </a:r>
              <a:r>
                <a:rPr lang="en-US" dirty="0" smtClean="0"/>
                <a:t>, </a:t>
              </a:r>
              <a:r>
                <a:rPr lang="en-US" dirty="0" err="1" smtClean="0"/>
                <a:t>dan</a:t>
              </a:r>
              <a:r>
                <a:rPr lang="en-US" dirty="0" smtClean="0"/>
                <a:t> </a:t>
              </a:r>
              <a:r>
                <a:rPr lang="en-US" dirty="0" err="1" smtClean="0"/>
                <a:t>panjang</a:t>
              </a:r>
              <a:r>
                <a:rPr lang="en-US" dirty="0"/>
                <a:t> </a:t>
              </a:r>
              <a:r>
                <a:rPr lang="en-US" dirty="0" err="1" smtClean="0"/>
                <a:t>karena</a:t>
              </a:r>
              <a:r>
                <a:rPr lang="en-US" dirty="0" smtClean="0"/>
                <a:t> </a:t>
              </a:r>
              <a:r>
                <a:rPr lang="en-US" dirty="0" err="1" smtClean="0"/>
                <a:t>memiliki</a:t>
              </a:r>
              <a:r>
                <a:rPr lang="en-US" dirty="0" smtClean="0"/>
                <a:t> modifier protected</a:t>
              </a:r>
            </a:p>
            <a:p>
              <a:pPr marL="460375" indent="-285750">
                <a:buFont typeface="Wingdings" panose="05000000000000000000" pitchFamily="2" charset="2"/>
                <a:buChar char="ü"/>
              </a:pPr>
              <a:r>
                <a:rPr lang="en-US" b="1" dirty="0" smtClean="0"/>
                <a:t>Method </a:t>
              </a:r>
              <a:r>
                <a:rPr lang="en-US" b="1" dirty="0" err="1" smtClean="0"/>
                <a:t>bernafas</a:t>
              </a:r>
              <a:r>
                <a:rPr lang="en-US" b="1" dirty="0" smtClean="0"/>
                <a:t>(), </a:t>
              </a:r>
              <a:r>
                <a:rPr lang="en-US" b="1" dirty="0" err="1" smtClean="0"/>
                <a:t>dan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berenang</a:t>
              </a:r>
              <a:r>
                <a:rPr lang="en-US" b="1" dirty="0" smtClean="0"/>
                <a:t>()</a:t>
              </a:r>
              <a:r>
                <a:rPr lang="en-US" dirty="0" smtClean="0"/>
                <a:t>, </a:t>
              </a:r>
              <a:r>
                <a:rPr lang="en-US" dirty="0" err="1" smtClean="0"/>
                <a:t>karenamemiliki</a:t>
              </a:r>
              <a:r>
                <a:rPr lang="en-US" dirty="0" smtClean="0"/>
                <a:t> modifier protected</a:t>
              </a:r>
            </a:p>
            <a:p>
              <a:pPr marL="174625"/>
              <a:endParaRPr lang="en-US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138100" y="3905220"/>
              <a:ext cx="449943" cy="429495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2</a:t>
              </a:r>
              <a:endParaRPr lang="en-US" b="1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62855" y="5371784"/>
              <a:ext cx="7206559" cy="114512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marL="174625"/>
              <a:r>
                <a:rPr lang="en-US" dirty="0" smtClean="0"/>
                <a:t>Class PanggilIkanSamaPackage.java </a:t>
              </a:r>
              <a:r>
                <a:rPr lang="en-US" b="1" dirty="0" err="1" smtClean="0"/>
                <a:t>hanya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tidak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dapat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mengakses</a:t>
              </a:r>
              <a:r>
                <a:rPr lang="en-US" b="1" dirty="0" smtClean="0"/>
                <a:t> variable </a:t>
              </a:r>
              <a:r>
                <a:rPr lang="en-US" b="1" dirty="0" err="1" smtClean="0"/>
                <a:t>ekor</a:t>
              </a:r>
              <a:r>
                <a:rPr lang="en-US" b="1" dirty="0" smtClean="0"/>
                <a:t> </a:t>
              </a:r>
              <a:r>
                <a:rPr lang="en-US" dirty="0" err="1" smtClean="0"/>
                <a:t>karena</a:t>
              </a:r>
              <a:r>
                <a:rPr lang="en-US" dirty="0" smtClean="0"/>
                <a:t> </a:t>
              </a:r>
              <a:r>
                <a:rPr lang="en-US" dirty="0" err="1" smtClean="0"/>
                <a:t>memiliki</a:t>
              </a:r>
              <a:r>
                <a:rPr lang="en-US" dirty="0" smtClean="0"/>
                <a:t> modifier private. </a:t>
              </a:r>
              <a:r>
                <a:rPr lang="en-US" dirty="0" err="1" smtClean="0"/>
                <a:t>Selain</a:t>
              </a:r>
              <a:r>
                <a:rPr lang="en-US" dirty="0" smtClean="0"/>
                <a:t> modifier private </a:t>
              </a:r>
              <a:r>
                <a:rPr lang="en-US" dirty="0" err="1" smtClean="0"/>
                <a:t>dapat</a:t>
              </a:r>
              <a:r>
                <a:rPr lang="en-US" dirty="0" smtClean="0"/>
                <a:t> </a:t>
              </a:r>
              <a:r>
                <a:rPr lang="en-US" dirty="0" err="1" smtClean="0"/>
                <a:t>dipanggil</a:t>
              </a:r>
              <a:r>
                <a:rPr lang="en-US" dirty="0" smtClean="0"/>
                <a:t> </a:t>
              </a:r>
              <a:r>
                <a:rPr lang="en-US" dirty="0" err="1" smtClean="0"/>
                <a:t>dari</a:t>
              </a:r>
              <a:r>
                <a:rPr lang="en-US" dirty="0" smtClean="0"/>
                <a:t> class </a:t>
              </a:r>
              <a:r>
                <a:rPr lang="en-US" dirty="0" err="1" smtClean="0"/>
                <a:t>lainnya</a:t>
              </a:r>
              <a:r>
                <a:rPr lang="en-US" dirty="0" smtClean="0"/>
                <a:t> </a:t>
              </a:r>
              <a:r>
                <a:rPr lang="en-US" dirty="0" err="1" smtClean="0"/>
                <a:t>selama</a:t>
              </a:r>
              <a:r>
                <a:rPr lang="en-US" dirty="0" smtClean="0"/>
                <a:t> </a:t>
              </a:r>
              <a:r>
                <a:rPr lang="en-US" dirty="0" err="1" smtClean="0"/>
                <a:t>berada</a:t>
              </a:r>
              <a:r>
                <a:rPr lang="en-US" dirty="0" smtClean="0"/>
                <a:t> </a:t>
              </a:r>
              <a:r>
                <a:rPr lang="en-US" dirty="0" err="1" smtClean="0"/>
                <a:t>dalam</a:t>
              </a:r>
              <a:r>
                <a:rPr lang="en-US" dirty="0" smtClean="0"/>
                <a:t> package yang </a:t>
              </a:r>
              <a:r>
                <a:rPr lang="en-US" dirty="0" err="1" smtClean="0"/>
                <a:t>sama</a:t>
              </a:r>
              <a:endParaRPr lang="en-US" dirty="0" smtClean="0"/>
            </a:p>
            <a:p>
              <a:pPr marL="174625"/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129333" y="5379036"/>
              <a:ext cx="449943" cy="429495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3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02019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SepedaKumbang.java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422" y="1281643"/>
            <a:ext cx="6347904" cy="3656378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281643"/>
            <a:ext cx="5203290" cy="330436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Java Package,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mendeklarasikan</a:t>
            </a:r>
            <a:r>
              <a:rPr lang="en-US" sz="2400" dirty="0" smtClean="0"/>
              <a:t> kata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b="1" dirty="0" smtClean="0"/>
              <a:t>package 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paket</a:t>
            </a:r>
            <a:r>
              <a:rPr lang="en-US" sz="2400" dirty="0" smtClean="0"/>
              <a:t>.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terlihat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program di </a:t>
            </a:r>
            <a:r>
              <a:rPr lang="en-US" sz="2400" dirty="0" err="1" smtClean="0"/>
              <a:t>samping</a:t>
            </a:r>
            <a:endParaRPr lang="en-US" sz="24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8932" y="4750698"/>
            <a:ext cx="11754394" cy="16952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18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103666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class yang </a:t>
            </a:r>
            <a:r>
              <a:rPr lang="en-US" dirty="0" err="1" smtClean="0"/>
              <a:t>berada</a:t>
            </a:r>
            <a:r>
              <a:rPr lang="en-US" dirty="0" smtClean="0"/>
              <a:t> di package lain - Class PanggilSepedaKumbang.java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4644" y="1986917"/>
            <a:ext cx="6308682" cy="3380140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2062693"/>
            <a:ext cx="5203290" cy="330436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memanggil</a:t>
            </a:r>
            <a:r>
              <a:rPr lang="en-US" sz="2400" dirty="0" smtClean="0"/>
              <a:t> class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package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terlebih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import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package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ditunjukan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di </a:t>
            </a:r>
            <a:r>
              <a:rPr lang="en-US" sz="2400" dirty="0" err="1" smtClean="0"/>
              <a:t>samping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8932" y="4750698"/>
            <a:ext cx="11754394" cy="16952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05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32" y="487340"/>
            <a:ext cx="8344988" cy="623004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Class Ikan.java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5982224" cy="51065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method yang </a:t>
            </a:r>
            <a:r>
              <a:rPr lang="en-US" sz="2400" dirty="0" err="1" smtClean="0"/>
              <a:t>dideklarasikan</a:t>
            </a:r>
            <a:r>
              <a:rPr lang="en-US" sz="2400" dirty="0" smtClean="0"/>
              <a:t> protected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diakses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subclass/class </a:t>
            </a:r>
            <a:r>
              <a:rPr lang="en-US" sz="2400" dirty="0" err="1" smtClean="0"/>
              <a:t>turunannya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class yang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package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akses</a:t>
            </a:r>
            <a:r>
              <a:rPr lang="en-US" sz="2400" dirty="0" smtClean="0"/>
              <a:t> protected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diterapkan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class,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variable </a:t>
            </a:r>
            <a:r>
              <a:rPr lang="en-US" sz="2400" dirty="0" err="1" smtClean="0"/>
              <a:t>dan</a:t>
            </a:r>
            <a:r>
              <a:rPr lang="en-US" sz="2400" dirty="0" smtClean="0"/>
              <a:t> method yang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interface.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 smtClean="0"/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9849" y="369227"/>
            <a:ext cx="5581651" cy="609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821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PanggilIkanBedaPackage.java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281643"/>
            <a:ext cx="5203290" cy="33043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Class PanggilIkanBedaPackage.java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memanggil</a:t>
            </a:r>
            <a:r>
              <a:rPr lang="en-US" dirty="0" smtClean="0"/>
              <a:t> class Ikan.java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package lain (package pertemuan6.binatang).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ke-8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class </a:t>
            </a:r>
            <a:r>
              <a:rPr lang="en-US" dirty="0" err="1" smtClean="0"/>
              <a:t>Ikan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ke-9 </a:t>
            </a:r>
            <a:r>
              <a:rPr lang="en-US" dirty="0" err="1" smtClean="0"/>
              <a:t>mengambil</a:t>
            </a:r>
            <a:r>
              <a:rPr lang="en-US" dirty="0" smtClean="0"/>
              <a:t> variable </a:t>
            </a:r>
            <a:r>
              <a:rPr lang="en-US" dirty="0" err="1" smtClean="0"/>
              <a:t>mata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Class </a:t>
            </a:r>
            <a:r>
              <a:rPr lang="en-US" dirty="0" err="1" smtClean="0"/>
              <a:t>Ikan</a:t>
            </a:r>
            <a:r>
              <a:rPr lang="en-US" dirty="0" smtClean="0"/>
              <a:t>.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di </a:t>
            </a:r>
            <a:r>
              <a:rPr lang="en-US" dirty="0" err="1" smtClean="0"/>
              <a:t>panggil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modifier public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1245" y="1281642"/>
            <a:ext cx="6472082" cy="330436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158932" y="4750698"/>
            <a:ext cx="11754394" cy="16952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ke-10, variable </a:t>
            </a:r>
            <a:r>
              <a:rPr lang="en-US" dirty="0" err="1" smtClean="0"/>
              <a:t>sirip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dipanggil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protected.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504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smtClean="0"/>
              <a:t>PanggilIkanSamaPackage.java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281643"/>
            <a:ext cx="5203290" cy="3304364"/>
          </a:xfrm>
        </p:spPr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class IkanSamaPackage.java </a:t>
            </a:r>
            <a:r>
              <a:rPr lang="en-US" dirty="0" err="1" smtClean="0"/>
              <a:t>semua</a:t>
            </a:r>
            <a:r>
              <a:rPr lang="en-US" dirty="0" smtClean="0"/>
              <a:t> variable yang </a:t>
            </a:r>
            <a:r>
              <a:rPr lang="en-US" dirty="0" err="1" smtClean="0"/>
              <a:t>ada</a:t>
            </a:r>
            <a:r>
              <a:rPr lang="en-US" dirty="0" smtClean="0"/>
              <a:t> di class </a:t>
            </a:r>
            <a:r>
              <a:rPr lang="en-US" dirty="0" err="1" smtClean="0"/>
              <a:t>Ikan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package yang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r>
              <a:rPr lang="en-US" dirty="0" err="1" smtClean="0"/>
              <a:t>Kecuali</a:t>
            </a:r>
            <a:r>
              <a:rPr lang="en-US" dirty="0" smtClean="0"/>
              <a:t> variable </a:t>
            </a:r>
            <a:r>
              <a:rPr lang="en-US" dirty="0" err="1" smtClean="0"/>
              <a:t>atau</a:t>
            </a:r>
            <a:r>
              <a:rPr lang="en-US" dirty="0" smtClean="0"/>
              <a:t> method di class </a:t>
            </a:r>
            <a:r>
              <a:rPr lang="en-US" dirty="0" err="1" smtClean="0"/>
              <a:t>Ikan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private</a:t>
            </a:r>
          </a:p>
          <a:p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program di </a:t>
            </a:r>
            <a:r>
              <a:rPr lang="en-US" dirty="0" err="1" smtClean="0"/>
              <a:t>samping</a:t>
            </a:r>
            <a:r>
              <a:rPr lang="en-US" dirty="0" smtClean="0"/>
              <a:t>, variable </a:t>
            </a:r>
            <a:r>
              <a:rPr lang="en-US" dirty="0" err="1" smtClean="0"/>
              <a:t>mata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sirip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di </a:t>
            </a:r>
            <a:r>
              <a:rPr lang="en-US" dirty="0" err="1" smtClean="0"/>
              <a:t>akses</a:t>
            </a:r>
            <a:endParaRPr lang="en-US" dirty="0" smtClean="0"/>
          </a:p>
          <a:p>
            <a:r>
              <a:rPr lang="en-US" dirty="0" smtClean="0"/>
              <a:t>Method </a:t>
            </a:r>
            <a:r>
              <a:rPr lang="en-US" dirty="0" err="1" smtClean="0"/>
              <a:t>bernafas</a:t>
            </a:r>
            <a:r>
              <a:rPr lang="en-US" dirty="0" smtClean="0"/>
              <a:t>(), </a:t>
            </a:r>
            <a:r>
              <a:rPr lang="en-US" dirty="0" err="1" smtClean="0"/>
              <a:t>berenang</a:t>
            </a:r>
            <a:r>
              <a:rPr lang="en-US" dirty="0" smtClean="0"/>
              <a:t>()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berkembangBiak</a:t>
            </a:r>
            <a:r>
              <a:rPr lang="en-US" dirty="0" smtClean="0"/>
              <a:t>()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8932" y="4750698"/>
            <a:ext cx="11754394" cy="16952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5412" y="1110344"/>
            <a:ext cx="6417914" cy="352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542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Program IkanTurunan.java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1244" y="1185552"/>
            <a:ext cx="6472082" cy="3496545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281643"/>
            <a:ext cx="5203290" cy="3304364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program di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variable </a:t>
            </a:r>
            <a:r>
              <a:rPr lang="en-US" dirty="0" err="1" smtClean="0"/>
              <a:t>dan</a:t>
            </a:r>
            <a:r>
              <a:rPr lang="en-US" dirty="0" smtClean="0"/>
              <a:t> method </a:t>
            </a:r>
            <a:r>
              <a:rPr lang="en-US" dirty="0" err="1" smtClean="0"/>
              <a:t>dari</a:t>
            </a:r>
            <a:r>
              <a:rPr lang="en-US" dirty="0" smtClean="0"/>
              <a:t> class </a:t>
            </a:r>
            <a:r>
              <a:rPr lang="en-US" dirty="0" err="1" smtClean="0"/>
              <a:t>Ikan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di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turunannya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class IkanTurunan.java </a:t>
            </a:r>
            <a:r>
              <a:rPr lang="en-US" dirty="0" err="1" smtClean="0"/>
              <a:t>semua</a:t>
            </a:r>
            <a:r>
              <a:rPr lang="en-US" dirty="0" smtClean="0"/>
              <a:t> variable </a:t>
            </a:r>
            <a:r>
              <a:rPr lang="en-US" dirty="0" err="1" smtClean="0"/>
              <a:t>dan</a:t>
            </a:r>
            <a:r>
              <a:rPr lang="en-US" dirty="0" smtClean="0"/>
              <a:t> method 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protected </a:t>
            </a:r>
            <a:r>
              <a:rPr lang="en-US" dirty="0" err="1" smtClean="0"/>
              <a:t>dari</a:t>
            </a:r>
            <a:r>
              <a:rPr lang="en-US" dirty="0" smtClean="0"/>
              <a:t> class </a:t>
            </a:r>
            <a:r>
              <a:rPr lang="en-US" dirty="0" err="1" smtClean="0"/>
              <a:t>Ikan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di </a:t>
            </a:r>
            <a:r>
              <a:rPr lang="en-US" dirty="0" err="1" smtClean="0"/>
              <a:t>akses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8932" y="4750698"/>
            <a:ext cx="11754394" cy="16952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68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ecagon 2"/>
          <p:cNvSpPr/>
          <p:nvPr/>
        </p:nvSpPr>
        <p:spPr>
          <a:xfrm>
            <a:off x="4495800" y="2133600"/>
            <a:ext cx="2743200" cy="2743200"/>
          </a:xfrm>
          <a:prstGeom prst="decagon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2"/>
                </a:solidFill>
                <a:latin typeface="Franklin Gothic Heavy" pitchFamily="34" charset="0"/>
              </a:rPr>
              <a:t>End</a:t>
            </a:r>
          </a:p>
          <a:p>
            <a:pPr algn="ctr"/>
            <a:r>
              <a:rPr lang="en-US" sz="4800" dirty="0">
                <a:solidFill>
                  <a:schemeClr val="tx2"/>
                </a:solidFill>
                <a:latin typeface="Franklin Gothic Heavy" pitchFamily="34" charset="0"/>
              </a:rPr>
              <a:t>Of</a:t>
            </a:r>
          </a:p>
          <a:p>
            <a:pPr algn="ctr"/>
            <a:r>
              <a:rPr lang="en-US" sz="4800" dirty="0">
                <a:solidFill>
                  <a:schemeClr val="tx2"/>
                </a:solidFill>
                <a:latin typeface="Franklin Gothic Heavy" pitchFamily="34" charset="0"/>
              </a:rPr>
              <a:t>Slide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587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0628" y="72604"/>
            <a:ext cx="11601825" cy="555151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Pokok</a:t>
            </a:r>
            <a:r>
              <a:rPr lang="en-US" b="1" dirty="0" smtClean="0"/>
              <a:t> </a:t>
            </a:r>
            <a:r>
              <a:rPr lang="en-US" b="1" dirty="0" err="1" smtClean="0"/>
              <a:t>Bahasan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627754"/>
            <a:ext cx="2590800" cy="603430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2209800" y="3124200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-2132806" y="31234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-2056606" y="38092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-1980406" y="38092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4800" y="61722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4800" y="62484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5561013"/>
            <a:ext cx="7620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54864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48"/>
          <p:cNvGrpSpPr/>
          <p:nvPr/>
        </p:nvGrpSpPr>
        <p:grpSpPr>
          <a:xfrm>
            <a:off x="838200" y="914400"/>
            <a:ext cx="1676400" cy="5638800"/>
            <a:chOff x="838200" y="685800"/>
            <a:chExt cx="1676400" cy="5638800"/>
          </a:xfrm>
        </p:grpSpPr>
        <p:sp>
          <p:nvSpPr>
            <p:cNvPr id="78" name="Snip Diagonal Corner Rectangle 77">
              <a:hlinkClick r:id="rId2" action="ppaction://hlinksldjump"/>
            </p:cNvPr>
            <p:cNvSpPr/>
            <p:nvPr/>
          </p:nvSpPr>
          <p:spPr>
            <a:xfrm>
              <a:off x="838200" y="685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9" name="Snip Diagonal Corner Rectangle 78">
              <a:hlinkClick r:id="rId3" action="ppaction://hlinksldjump"/>
            </p:cNvPr>
            <p:cNvSpPr/>
            <p:nvPr/>
          </p:nvSpPr>
          <p:spPr>
            <a:xfrm>
              <a:off x="838200" y="1066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" name="Snip Diagonal Corner Rectangle 79">
              <a:hlinkClick r:id="rId4" action="ppaction://hlinksldjump"/>
            </p:cNvPr>
            <p:cNvSpPr/>
            <p:nvPr/>
          </p:nvSpPr>
          <p:spPr>
            <a:xfrm>
              <a:off x="838200" y="1447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Snip Diagonal Corner Rectangle 80">
              <a:hlinkClick r:id="rId3" action="ppaction://hlinksldjump"/>
            </p:cNvPr>
            <p:cNvSpPr/>
            <p:nvPr/>
          </p:nvSpPr>
          <p:spPr>
            <a:xfrm>
              <a:off x="838200" y="1828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Snip Diagonal Corner Rectangle 81">
              <a:hlinkClick r:id="rId5" action="ppaction://hlinksldjump"/>
            </p:cNvPr>
            <p:cNvSpPr/>
            <p:nvPr/>
          </p:nvSpPr>
          <p:spPr>
            <a:xfrm>
              <a:off x="838200" y="2209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Snip Diagonal Corner Rectangle 82">
              <a:hlinkClick r:id="rId6" action="ppaction://hlinksldjump"/>
            </p:cNvPr>
            <p:cNvSpPr/>
            <p:nvPr/>
          </p:nvSpPr>
          <p:spPr>
            <a:xfrm>
              <a:off x="838200" y="2590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" name="Snip Diagonal Corner Rectangle 83">
              <a:hlinkClick r:id="rId7" action="ppaction://hlinksldjump"/>
            </p:cNvPr>
            <p:cNvSpPr/>
            <p:nvPr/>
          </p:nvSpPr>
          <p:spPr>
            <a:xfrm>
              <a:off x="838200" y="2971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" name="Snip Diagonal Corner Rectangle 84">
              <a:hlinkClick r:id="rId3" action="ppaction://hlinksldjump"/>
            </p:cNvPr>
            <p:cNvSpPr/>
            <p:nvPr/>
          </p:nvSpPr>
          <p:spPr>
            <a:xfrm>
              <a:off x="838200" y="3352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6" name="Snip Diagonal Corner Rectangle 85">
              <a:hlinkClick r:id="rId8" action="ppaction://hlinksldjump"/>
            </p:cNvPr>
            <p:cNvSpPr/>
            <p:nvPr/>
          </p:nvSpPr>
          <p:spPr>
            <a:xfrm>
              <a:off x="838200" y="3733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" name="Snip Diagonal Corner Rectangle 86">
              <a:hlinkClick r:id="rId6" action="ppaction://hlinksldjump"/>
            </p:cNvPr>
            <p:cNvSpPr/>
            <p:nvPr/>
          </p:nvSpPr>
          <p:spPr>
            <a:xfrm>
              <a:off x="838200" y="4114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8" name="Snip Diagonal Corner Rectangle 87">
              <a:hlinkClick r:id="rId4" action="ppaction://hlinksldjump"/>
            </p:cNvPr>
            <p:cNvSpPr/>
            <p:nvPr/>
          </p:nvSpPr>
          <p:spPr>
            <a:xfrm>
              <a:off x="838200" y="4495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9" name="Snip Diagonal Corner Rectangle 88">
              <a:hlinkClick r:id="rId9" action="ppaction://hlinksldjump"/>
            </p:cNvPr>
            <p:cNvSpPr/>
            <p:nvPr/>
          </p:nvSpPr>
          <p:spPr>
            <a:xfrm>
              <a:off x="838200" y="4876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Snip Diagonal Corner Rectangle 89">
              <a:hlinkClick r:id="rId7" action="ppaction://hlinksldjump"/>
            </p:cNvPr>
            <p:cNvSpPr/>
            <p:nvPr/>
          </p:nvSpPr>
          <p:spPr>
            <a:xfrm>
              <a:off x="838200" y="5257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Snip Diagonal Corner Rectangle 90">
              <a:hlinkClick r:id="rId10" action="ppaction://hlinksldjump"/>
            </p:cNvPr>
            <p:cNvSpPr/>
            <p:nvPr/>
          </p:nvSpPr>
          <p:spPr>
            <a:xfrm>
              <a:off x="838200" y="5638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Snip Diagonal Corner Rectangle 91">
              <a:hlinkClick r:id="rId11" action="ppaction://hlinksldjump"/>
            </p:cNvPr>
            <p:cNvSpPr/>
            <p:nvPr/>
          </p:nvSpPr>
          <p:spPr>
            <a:xfrm>
              <a:off x="838200" y="6019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15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8" name="Elbow Connector 52"/>
          <p:cNvCxnSpPr/>
          <p:nvPr/>
        </p:nvCxnSpPr>
        <p:spPr>
          <a:xfrm flipV="1">
            <a:off x="2514600" y="1600200"/>
            <a:ext cx="381000" cy="1371600"/>
          </a:xfrm>
          <a:prstGeom prst="bentConnector2">
            <a:avLst/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895600" y="1600200"/>
            <a:ext cx="304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200400" y="13716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Package</a:t>
            </a:r>
            <a:endParaRPr lang="en-US" sz="2200" b="1" dirty="0" smtClean="0">
              <a:solidFill>
                <a:srgbClr val="FF0000"/>
              </a:solidFill>
            </a:endParaRPr>
          </a:p>
        </p:txBody>
      </p:sp>
      <p:sp>
        <p:nvSpPr>
          <p:cNvPr id="51" name="TextBox 50">
            <a:hlinkClick r:id="" action="ppaction://noaction"/>
          </p:cNvPr>
          <p:cNvSpPr txBox="1"/>
          <p:nvPr/>
        </p:nvSpPr>
        <p:spPr>
          <a:xfrm>
            <a:off x="3124200" y="5410200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</a:pPr>
            <a:r>
              <a:rPr lang="en-US" sz="1600" b="1" dirty="0" smtClean="0">
                <a:solidFill>
                  <a:srgbClr val="0070C0"/>
                </a:solidFill>
              </a:rPr>
              <a:t>3.	</a:t>
            </a:r>
            <a:r>
              <a:rPr lang="id-ID" sz="1600" b="1" dirty="0" smtClean="0">
                <a:solidFill>
                  <a:srgbClr val="0070C0"/>
                </a:solidFill>
              </a:rPr>
              <a:t>Mengakses Class dalam Package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52" name="TextBox 51">
            <a:hlinkClick r:id="" action="ppaction://noaction"/>
          </p:cNvPr>
          <p:cNvSpPr txBox="1"/>
          <p:nvPr/>
        </p:nvSpPr>
        <p:spPr>
          <a:xfrm>
            <a:off x="3124200" y="4800600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</a:pPr>
            <a:r>
              <a:rPr lang="en-US" sz="1600" b="1" dirty="0" smtClean="0">
                <a:solidFill>
                  <a:srgbClr val="0070C0"/>
                </a:solidFill>
              </a:rPr>
              <a:t>1.	</a:t>
            </a:r>
            <a:r>
              <a:rPr lang="id-ID" sz="1600" b="1" dirty="0">
                <a:solidFill>
                  <a:srgbClr val="0070C0"/>
                </a:solidFill>
              </a:rPr>
              <a:t>Konsep </a:t>
            </a:r>
            <a:r>
              <a:rPr lang="id-ID" sz="1600" b="1" dirty="0" smtClean="0">
                <a:solidFill>
                  <a:srgbClr val="0070C0"/>
                </a:solidFill>
              </a:rPr>
              <a:t>Package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57" name="TextBox 56">
            <a:hlinkClick r:id="" action="ppaction://noaction"/>
          </p:cNvPr>
          <p:cNvSpPr txBox="1"/>
          <p:nvPr/>
        </p:nvSpPr>
        <p:spPr>
          <a:xfrm>
            <a:off x="3124200" y="5105400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</a:pPr>
            <a:r>
              <a:rPr lang="en-US" sz="1600" b="1" dirty="0" smtClean="0">
                <a:solidFill>
                  <a:srgbClr val="0070C0"/>
                </a:solidFill>
              </a:rPr>
              <a:t>2.	</a:t>
            </a:r>
            <a:r>
              <a:rPr lang="id-ID" sz="1600" b="1" dirty="0" smtClean="0">
                <a:solidFill>
                  <a:srgbClr val="0070C0"/>
                </a:solidFill>
              </a:rPr>
              <a:t>Membuat Package</a:t>
            </a:r>
            <a:endParaRPr lang="en-US" sz="1600" b="1" dirty="0" smtClean="0">
              <a:solidFill>
                <a:srgbClr val="0070C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200400" y="1828800"/>
            <a:ext cx="5554277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TUJUAN INTERAKSIONAL</a:t>
            </a:r>
            <a:endParaRPr lang="id-ID" b="1" dirty="0" smtClean="0"/>
          </a:p>
          <a:p>
            <a:endParaRPr lang="id-ID" sz="1400" b="1" dirty="0" smtClean="0"/>
          </a:p>
          <a:p>
            <a:r>
              <a:rPr lang="id-ID" sz="1400" b="1" dirty="0" smtClean="0"/>
              <a:t>UMUM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1400" dirty="0"/>
              <a:t>Mahasiswa mampu memanage class-class yang </a:t>
            </a:r>
            <a:r>
              <a:rPr lang="id-ID" sz="1400" dirty="0" smtClean="0"/>
              <a:t>dibuat dalam package</a:t>
            </a:r>
          </a:p>
          <a:p>
            <a:pPr marL="285750" indent="-285750">
              <a:buFont typeface="Arial" pitchFamily="34" charset="0"/>
              <a:buChar char="•"/>
            </a:pPr>
            <a:endParaRPr lang="id-ID" sz="1000" b="1" dirty="0" smtClean="0"/>
          </a:p>
          <a:p>
            <a:r>
              <a:rPr lang="id-ID" sz="1400" b="1" dirty="0" smtClean="0"/>
              <a:t>KHUSUS 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 err="1"/>
              <a:t>Mahasiswa</a:t>
            </a:r>
            <a:r>
              <a:rPr lang="en-US" sz="1400" dirty="0"/>
              <a:t>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menjelaskan</a:t>
            </a:r>
            <a:r>
              <a:rPr lang="en-US" sz="1400" dirty="0"/>
              <a:t> </a:t>
            </a:r>
            <a:r>
              <a:rPr lang="en-US" sz="1400" dirty="0" err="1"/>
              <a:t>konsep</a:t>
            </a:r>
            <a:r>
              <a:rPr lang="en-US" sz="1400" dirty="0"/>
              <a:t> package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 err="1"/>
              <a:t>Mahasiswa</a:t>
            </a:r>
            <a:r>
              <a:rPr lang="en-US" sz="1400" dirty="0"/>
              <a:t>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menerapkan</a:t>
            </a:r>
            <a:r>
              <a:rPr lang="en-US" sz="1400" dirty="0"/>
              <a:t> </a:t>
            </a:r>
            <a:r>
              <a:rPr lang="id-ID" sz="1400" dirty="0" smtClean="0"/>
              <a:t>membuat package</a:t>
            </a:r>
            <a:endParaRPr lang="en-US" sz="14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 err="1"/>
              <a:t>Mahasiswa</a:t>
            </a:r>
            <a:r>
              <a:rPr lang="en-US" sz="1400" dirty="0"/>
              <a:t>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menerapkan</a:t>
            </a:r>
            <a:r>
              <a:rPr lang="en-US" sz="1400" dirty="0"/>
              <a:t> </a:t>
            </a:r>
            <a:r>
              <a:rPr lang="en-US" sz="1400" dirty="0" err="1"/>
              <a:t>hak</a:t>
            </a:r>
            <a:r>
              <a:rPr lang="en-US" sz="1400" dirty="0"/>
              <a:t> </a:t>
            </a:r>
            <a:r>
              <a:rPr lang="en-US" sz="1400" dirty="0" err="1" smtClean="0"/>
              <a:t>akses</a:t>
            </a:r>
            <a:r>
              <a:rPr lang="id-ID" sz="1400" dirty="0" smtClean="0"/>
              <a:t> class pada package</a:t>
            </a:r>
            <a:endParaRPr lang="en-US" sz="1300" dirty="0"/>
          </a:p>
        </p:txBody>
      </p:sp>
      <p:sp>
        <p:nvSpPr>
          <p:cNvPr id="59" name="Rectangle 58"/>
          <p:cNvSpPr/>
          <p:nvPr/>
        </p:nvSpPr>
        <p:spPr>
          <a:xfrm>
            <a:off x="3124200" y="4566405"/>
            <a:ext cx="7771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b="1" dirty="0" smtClean="0"/>
              <a:t>Materi :</a:t>
            </a:r>
            <a:endParaRPr lang="id-ID" sz="1400" b="1" dirty="0"/>
          </a:p>
        </p:txBody>
      </p:sp>
      <p:sp>
        <p:nvSpPr>
          <p:cNvPr id="60" name="TextBox 59">
            <a:hlinkClick r:id="" action="ppaction://noaction"/>
          </p:cNvPr>
          <p:cNvSpPr txBox="1"/>
          <p:nvPr/>
        </p:nvSpPr>
        <p:spPr>
          <a:xfrm>
            <a:off x="3124200" y="5715000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</a:pPr>
            <a:r>
              <a:rPr lang="id-ID" sz="1600" b="1" dirty="0" smtClean="0">
                <a:solidFill>
                  <a:srgbClr val="0070C0"/>
                </a:solidFill>
              </a:rPr>
              <a:t>4</a:t>
            </a:r>
            <a:r>
              <a:rPr lang="en-US" sz="1600" b="1" dirty="0" smtClean="0">
                <a:solidFill>
                  <a:srgbClr val="0070C0"/>
                </a:solidFill>
              </a:rPr>
              <a:t>.	</a:t>
            </a:r>
            <a:r>
              <a:rPr lang="id-ID" sz="1600" b="1" dirty="0" smtClean="0">
                <a:solidFill>
                  <a:srgbClr val="0070C0"/>
                </a:solidFill>
              </a:rPr>
              <a:t>Contoh </a:t>
            </a:r>
            <a:r>
              <a:rPr lang="id-ID" sz="1600" b="1" dirty="0">
                <a:solidFill>
                  <a:srgbClr val="0070C0"/>
                </a:solidFill>
              </a:rPr>
              <a:t>Program Implementasi Package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61" name="TextBox 60">
            <a:hlinkClick r:id="" action="ppaction://noaction"/>
          </p:cNvPr>
          <p:cNvSpPr txBox="1"/>
          <p:nvPr/>
        </p:nvSpPr>
        <p:spPr>
          <a:xfrm>
            <a:off x="3124200" y="6042954"/>
            <a:ext cx="5829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</a:pPr>
            <a:r>
              <a:rPr lang="en-US" sz="1600" b="1" smtClean="0">
                <a:solidFill>
                  <a:srgbClr val="0070C0"/>
                </a:solidFill>
              </a:rPr>
              <a:t>5.	Hak Akses</a:t>
            </a:r>
            <a:endParaRPr lang="en-US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1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42925" algn="l"/>
              </a:tabLst>
            </a:pPr>
            <a:r>
              <a:rPr lang="en-US" dirty="0" smtClean="0"/>
              <a:t>1.   </a:t>
            </a:r>
            <a:r>
              <a:rPr lang="en-US" dirty="0" err="1" smtClean="0"/>
              <a:t>Konsep</a:t>
            </a:r>
            <a:r>
              <a:rPr lang="en-US" dirty="0" smtClean="0"/>
              <a:t> Package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3" y="1280160"/>
            <a:ext cx="11864929" cy="4930140"/>
          </a:xfrm>
        </p:spPr>
        <p:txBody>
          <a:bodyPr>
            <a:noAutofit/>
          </a:bodyPr>
          <a:lstStyle/>
          <a:p>
            <a:pPr marL="457200" indent="0" algn="just">
              <a:lnSpc>
                <a:spcPct val="100000"/>
              </a:lnSpc>
              <a:buNone/>
            </a:pP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namanya</a:t>
            </a:r>
            <a:r>
              <a:rPr lang="en-US" sz="2400" dirty="0"/>
              <a:t>, </a:t>
            </a:r>
            <a:r>
              <a:rPr lang="en-US" sz="2400" b="1" dirty="0"/>
              <a:t>package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mengelompokkan</a:t>
            </a:r>
            <a:r>
              <a:rPr lang="en-US" sz="2400" dirty="0"/>
              <a:t> </a:t>
            </a:r>
            <a:r>
              <a:rPr lang="en-US" sz="2400" dirty="0" err="1"/>
              <a:t>bagian-bagian</a:t>
            </a:r>
            <a:r>
              <a:rPr lang="en-US" sz="2400" dirty="0"/>
              <a:t> program java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. </a:t>
            </a:r>
            <a:r>
              <a:rPr lang="en-US" sz="2400" dirty="0" err="1"/>
              <a:t>Sebuah</a:t>
            </a:r>
            <a:r>
              <a:rPr lang="en-US" sz="2400" dirty="0"/>
              <a:t> package </a:t>
            </a:r>
            <a:r>
              <a:rPr lang="en-US" sz="2400" dirty="0" err="1"/>
              <a:t>dalam</a:t>
            </a:r>
            <a:r>
              <a:rPr lang="en-US" sz="2400" dirty="0"/>
              <a:t> java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sekumpulan</a:t>
            </a:r>
            <a:r>
              <a:rPr lang="en-US" sz="2400" dirty="0"/>
              <a:t> class </a:t>
            </a:r>
            <a:r>
              <a:rPr lang="en-US" sz="2400" dirty="0" err="1"/>
              <a:t>dan</a:t>
            </a:r>
            <a:r>
              <a:rPr lang="en-US" sz="2400" dirty="0"/>
              <a:t>/</a:t>
            </a:r>
            <a:r>
              <a:rPr lang="en-US" sz="2400" dirty="0" err="1"/>
              <a:t>atau</a:t>
            </a:r>
            <a:r>
              <a:rPr lang="en-US" sz="2400" dirty="0"/>
              <a:t> interface. </a:t>
            </a:r>
            <a:r>
              <a:rPr lang="en-US" sz="2400" dirty="0" err="1"/>
              <a:t>Didalam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package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dimungkinkan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b="1" dirty="0" smtClean="0"/>
              <a:t>sub-package</a:t>
            </a:r>
            <a:r>
              <a:rPr lang="en-US" sz="2400" dirty="0" smtClean="0"/>
              <a:t>.</a:t>
            </a:r>
          </a:p>
          <a:p>
            <a:pPr marL="457200" indent="0" algn="just">
              <a:lnSpc>
                <a:spcPct val="100000"/>
              </a:lnSpc>
              <a:buNone/>
            </a:pPr>
            <a:endParaRPr lang="en-US" sz="2400" dirty="0" smtClean="0"/>
          </a:p>
          <a:p>
            <a:pPr marL="457200" indent="0" algn="just">
              <a:lnSpc>
                <a:spcPct val="100000"/>
              </a:lnSpc>
              <a:buNone/>
            </a:pPr>
            <a:r>
              <a:rPr lang="en-US" sz="2400" dirty="0" smtClean="0"/>
              <a:t>Package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package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dimiliki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Java,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pula package yang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uleh</a:t>
            </a:r>
            <a:r>
              <a:rPr lang="en-US" sz="2400" dirty="0"/>
              <a:t> user. Package yang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user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b="1" dirty="0"/>
              <a:t>folder</a:t>
            </a:r>
            <a:r>
              <a:rPr lang="en-US" sz="2400" dirty="0"/>
              <a:t>.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lokasi</a:t>
            </a:r>
            <a:r>
              <a:rPr lang="en-US" sz="2400" dirty="0"/>
              <a:t> </a:t>
            </a:r>
            <a:r>
              <a:rPr lang="en-US" sz="2400" dirty="0" err="1"/>
              <a:t>didalam</a:t>
            </a:r>
            <a:r>
              <a:rPr lang="en-US" sz="2400" dirty="0"/>
              <a:t> media </a:t>
            </a:r>
            <a:r>
              <a:rPr lang="en-US" sz="2400" dirty="0" err="1"/>
              <a:t>penyimpanan</a:t>
            </a:r>
            <a:r>
              <a:rPr lang="en-US" sz="2400" dirty="0"/>
              <a:t> yang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 smtClean="0"/>
              <a:t>miliki</a:t>
            </a:r>
            <a:r>
              <a:rPr lang="en-US" sz="2400" dirty="0" smtClean="0"/>
              <a:t>.</a:t>
            </a:r>
          </a:p>
          <a:p>
            <a:pPr marL="457200" indent="0" algn="just">
              <a:lnSpc>
                <a:spcPct val="100000"/>
              </a:lnSpc>
              <a:buNone/>
            </a:pPr>
            <a:endParaRPr lang="en-US" sz="2400" dirty="0" smtClean="0"/>
          </a:p>
          <a:p>
            <a:pPr marL="457200" indent="0" algn="just">
              <a:lnSpc>
                <a:spcPct val="100000"/>
              </a:lnSpc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/>
              <a:t>package yang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buat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berisi</a:t>
            </a:r>
            <a:r>
              <a:rPr lang="en-US" sz="2400" dirty="0"/>
              <a:t> </a:t>
            </a:r>
            <a:r>
              <a:rPr lang="en-US" sz="2400" dirty="0" err="1"/>
              <a:t>sejumlah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didalam</a:t>
            </a:r>
            <a:r>
              <a:rPr lang="en-US" sz="2400" dirty="0"/>
              <a:t> package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sub-package.</a:t>
            </a:r>
          </a:p>
        </p:txBody>
      </p:sp>
    </p:spTree>
    <p:extLst>
      <p:ext uri="{BB962C8B-B14F-4D97-AF65-F5344CB8AC3E}">
        <p14:creationId xmlns:p14="http://schemas.microsoft.com/office/powerpoint/2010/main" val="230478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 </a:t>
            </a:r>
            <a:r>
              <a:rPr lang="en-US" dirty="0" err="1" smtClean="0"/>
              <a:t>Membuat</a:t>
            </a:r>
            <a:r>
              <a:rPr lang="en-US" dirty="0" smtClean="0"/>
              <a:t> Package 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678180" y="1211580"/>
            <a:ext cx="10980420" cy="4251960"/>
          </a:xfrm>
        </p:spPr>
        <p:txBody>
          <a:bodyPr>
            <a:noAutofit/>
          </a:bodyPr>
          <a:lstStyle/>
          <a:p>
            <a:pPr marL="0" indent="0" algn="just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sz="2400" dirty="0" err="1" smtClean="0"/>
              <a:t>Deklarasi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package </a:t>
            </a:r>
            <a:r>
              <a:rPr lang="en-US" sz="2400" dirty="0" err="1" smtClean="0"/>
              <a:t>diawali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deklarasi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package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teratas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file source. </a:t>
            </a:r>
          </a:p>
          <a:p>
            <a:pPr marL="0" indent="0" algn="just" eaLnBrk="1" hangingPunct="1">
              <a:lnSpc>
                <a:spcPct val="100000"/>
              </a:lnSpc>
              <a:buFont typeface="Wingdings" pitchFamily="2" charset="2"/>
              <a:buNone/>
            </a:pPr>
            <a:endParaRPr lang="en-US" sz="1000" dirty="0" smtClean="0"/>
          </a:p>
          <a:p>
            <a:pPr marL="0" indent="0" algn="just" eaLnBrk="1" hangingPunct="1">
              <a:lnSpc>
                <a:spcPct val="100000"/>
              </a:lnSpc>
              <a:spcAft>
                <a:spcPts val="1000"/>
              </a:spcAft>
              <a:buFont typeface="Wingdings" pitchFamily="2" charset="2"/>
              <a:buNone/>
            </a:pPr>
            <a:r>
              <a:rPr lang="en-US" sz="2400" b="1" dirty="0" err="1" smtClean="0"/>
              <a:t>Bentuk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Deklarasi</a:t>
            </a:r>
            <a:r>
              <a:rPr lang="en-US" sz="2400" b="1" dirty="0" smtClean="0"/>
              <a:t> Package :</a:t>
            </a:r>
          </a:p>
          <a:p>
            <a:pPr marL="0" indent="0" algn="just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package</a:t>
            </a:r>
            <a:r>
              <a:rPr lang="en-US" sz="2400" dirty="0" smtClean="0"/>
              <a:t> [</a:t>
            </a:r>
            <a:r>
              <a:rPr lang="en-US" sz="2400" dirty="0" err="1" smtClean="0"/>
              <a:t>namaPackage</a:t>
            </a:r>
            <a:r>
              <a:rPr lang="en-US" sz="2400" dirty="0" smtClean="0"/>
              <a:t>];</a:t>
            </a:r>
          </a:p>
          <a:p>
            <a:pPr marL="0" indent="0" algn="just" eaLnBrk="1" hangingPunct="1">
              <a:lnSpc>
                <a:spcPct val="100000"/>
              </a:lnSpc>
              <a:buFont typeface="Wingdings" pitchFamily="2" charset="2"/>
              <a:buNone/>
            </a:pPr>
            <a:endParaRPr lang="en-US" sz="1000" dirty="0" smtClean="0"/>
          </a:p>
          <a:p>
            <a:pPr marL="0" indent="0" algn="just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sz="2400" b="1" dirty="0" err="1" smtClean="0"/>
              <a:t>Contoh</a:t>
            </a:r>
            <a:r>
              <a:rPr lang="en-US" sz="2400" dirty="0" smtClean="0"/>
              <a:t> :</a:t>
            </a:r>
          </a:p>
          <a:p>
            <a:pPr marL="0" indent="0" algn="just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sz="2400" dirty="0" smtClean="0"/>
              <a:t>	</a:t>
            </a:r>
          </a:p>
          <a:p>
            <a:pPr marL="465138" indent="-465138" algn="just" eaLnBrk="1" hangingPunct="1">
              <a:lnSpc>
                <a:spcPct val="100000"/>
              </a:lnSpc>
              <a:buNone/>
            </a:pPr>
            <a:endParaRPr lang="en-US" sz="24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1211580" y="2867297"/>
            <a:ext cx="58674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211580" y="4274820"/>
            <a:ext cx="586740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	package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kampus</a:t>
            </a:r>
            <a:r>
              <a:rPr lang="en-US" sz="2400" dirty="0">
                <a:solidFill>
                  <a:schemeClr val="tx1"/>
                </a:solidFill>
              </a:rPr>
              <a:t>;</a:t>
            </a:r>
          </a:p>
          <a:p>
            <a:pPr algn="just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	class unit1{</a:t>
            </a:r>
          </a:p>
          <a:p>
            <a:pPr algn="just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		// … body </a:t>
            </a:r>
            <a:r>
              <a:rPr lang="en-US" sz="2400" dirty="0" err="1">
                <a:solidFill>
                  <a:schemeClr val="tx1"/>
                </a:solidFill>
              </a:rPr>
              <a:t>kelas</a:t>
            </a:r>
            <a:endParaRPr lang="en-US" sz="2400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		// … </a:t>
            </a:r>
            <a:r>
              <a:rPr lang="en-US" sz="2400" dirty="0" err="1">
                <a:solidFill>
                  <a:schemeClr val="tx1"/>
                </a:solidFill>
              </a:rPr>
              <a:t>metode-metode</a:t>
            </a:r>
            <a:endParaRPr lang="en-US" sz="2400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		// … field-field</a:t>
            </a:r>
          </a:p>
          <a:p>
            <a:pPr algn="just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		// …</a:t>
            </a:r>
          </a:p>
          <a:p>
            <a:pPr algn="just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260257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 </a:t>
            </a:r>
            <a:r>
              <a:rPr lang="en-US" dirty="0" err="1" smtClean="0"/>
              <a:t>Mengakses</a:t>
            </a:r>
            <a:r>
              <a:rPr lang="en-US" dirty="0" smtClean="0"/>
              <a:t> Class </a:t>
            </a:r>
            <a:r>
              <a:rPr lang="en-US" dirty="0" err="1" smtClean="0"/>
              <a:t>dalam</a:t>
            </a:r>
            <a:r>
              <a:rPr lang="en-US" dirty="0" smtClean="0"/>
              <a:t> Package 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39338"/>
            <a:ext cx="11132820" cy="3904162"/>
          </a:xfrm>
        </p:spPr>
        <p:txBody>
          <a:bodyPr>
            <a:noAutofit/>
          </a:bodyPr>
          <a:lstStyle/>
          <a:p>
            <a:pPr marL="0" indent="0" algn="just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sz="2400" dirty="0" err="1" smtClean="0"/>
              <a:t>Mengakses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import:</a:t>
            </a:r>
          </a:p>
          <a:p>
            <a:pPr marL="0" indent="0" algn="just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sz="2400" dirty="0" smtClean="0"/>
              <a:t>		</a:t>
            </a:r>
            <a:r>
              <a:rPr lang="en-US" sz="2400" b="1" dirty="0" smtClean="0"/>
              <a:t>import </a:t>
            </a:r>
            <a:r>
              <a:rPr lang="en-US" sz="2400" dirty="0" err="1" smtClean="0"/>
              <a:t>namaPackage.</a:t>
            </a:r>
            <a:r>
              <a:rPr lang="en-US" sz="2400" b="1" dirty="0" err="1" smtClean="0"/>
              <a:t>namaKelas</a:t>
            </a:r>
            <a:r>
              <a:rPr lang="en-US" sz="2400" b="1" dirty="0" smtClean="0"/>
              <a:t>;</a:t>
            </a:r>
          </a:p>
          <a:p>
            <a:pPr marL="0" indent="0" algn="just" eaLnBrk="1" hangingPunct="1">
              <a:lnSpc>
                <a:spcPct val="10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marL="0" indent="0" algn="just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pPr marL="0" indent="0" algn="just" eaLnBrk="1" hangingPunct="1">
              <a:lnSpc>
                <a:spcPct val="10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marL="0" indent="0" algn="just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sz="2400" dirty="0" smtClean="0"/>
              <a:t>	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19200" y="1705518"/>
            <a:ext cx="7444740" cy="5804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219200" y="3238500"/>
            <a:ext cx="8359140" cy="32918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r>
              <a:rPr lang="en-US" sz="2400" b="1" dirty="0">
                <a:solidFill>
                  <a:schemeClr val="tx1"/>
                </a:solidFill>
              </a:rPr>
              <a:t>	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package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demo;</a:t>
            </a:r>
          </a:p>
          <a:p>
            <a:pPr algn="just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	import </a:t>
            </a:r>
            <a:r>
              <a:rPr lang="en-US" sz="2400" dirty="0" err="1">
                <a:solidFill>
                  <a:schemeClr val="tx1"/>
                </a:solidFill>
              </a:rPr>
              <a:t>kampus</a:t>
            </a:r>
            <a:r>
              <a:rPr lang="en-US" sz="2400" dirty="0">
                <a:solidFill>
                  <a:schemeClr val="tx1"/>
                </a:solidFill>
              </a:rPr>
              <a:t>.*;</a:t>
            </a:r>
          </a:p>
          <a:p>
            <a:pPr algn="just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	import </a:t>
            </a:r>
            <a:r>
              <a:rPr lang="en-US" sz="2400" dirty="0" err="1">
                <a:solidFill>
                  <a:schemeClr val="tx1"/>
                </a:solidFill>
              </a:rPr>
              <a:t>java.awt.Color</a:t>
            </a:r>
            <a:r>
              <a:rPr lang="en-US" sz="2400" dirty="0">
                <a:solidFill>
                  <a:schemeClr val="tx1"/>
                </a:solidFill>
              </a:rPr>
              <a:t>;</a:t>
            </a:r>
          </a:p>
          <a:p>
            <a:pPr algn="just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	class demo1{</a:t>
            </a:r>
          </a:p>
          <a:p>
            <a:pPr algn="just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		public </a:t>
            </a:r>
            <a:r>
              <a:rPr lang="en-US" sz="2400" dirty="0" err="1">
                <a:solidFill>
                  <a:schemeClr val="tx1"/>
                </a:solidFill>
              </a:rPr>
              <a:t>statik</a:t>
            </a:r>
            <a:r>
              <a:rPr lang="en-US" sz="2400" dirty="0">
                <a:solidFill>
                  <a:schemeClr val="tx1"/>
                </a:solidFill>
              </a:rPr>
              <a:t> void main(String[] </a:t>
            </a:r>
            <a:r>
              <a:rPr lang="en-US" sz="2400" dirty="0" err="1">
                <a:solidFill>
                  <a:schemeClr val="tx1"/>
                </a:solidFill>
              </a:rPr>
              <a:t>args</a:t>
            </a:r>
            <a:r>
              <a:rPr lang="en-US" sz="2400" dirty="0">
                <a:solidFill>
                  <a:schemeClr val="tx1"/>
                </a:solidFill>
              </a:rPr>
              <a:t>){</a:t>
            </a:r>
          </a:p>
          <a:p>
            <a:pPr algn="just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			unit1 gedung1 = new unit1();</a:t>
            </a:r>
          </a:p>
          <a:p>
            <a:pPr algn="just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			Color </a:t>
            </a:r>
            <a:r>
              <a:rPr lang="en-US" sz="2400" dirty="0" err="1">
                <a:solidFill>
                  <a:schemeClr val="tx1"/>
                </a:solidFill>
              </a:rPr>
              <a:t>merah</a:t>
            </a:r>
            <a:r>
              <a:rPr lang="en-US" sz="2400" dirty="0">
                <a:solidFill>
                  <a:schemeClr val="tx1"/>
                </a:solidFill>
              </a:rPr>
              <a:t> = new Color(</a:t>
            </a:r>
            <a:r>
              <a:rPr lang="en-US" sz="2400" dirty="0" err="1">
                <a:solidFill>
                  <a:schemeClr val="tx1"/>
                </a:solidFill>
              </a:rPr>
              <a:t>Color.red</a:t>
            </a:r>
            <a:r>
              <a:rPr lang="en-US" sz="2400" dirty="0">
                <a:solidFill>
                  <a:schemeClr val="tx1"/>
                </a:solidFill>
              </a:rPr>
              <a:t>);</a:t>
            </a:r>
          </a:p>
          <a:p>
            <a:pPr algn="just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		}</a:t>
            </a:r>
          </a:p>
          <a:p>
            <a:pPr algn="just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	}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68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  </a:t>
            </a:r>
            <a:r>
              <a:rPr lang="en-US" dirty="0" err="1" smtClean="0"/>
              <a:t>Contoh</a:t>
            </a:r>
            <a:r>
              <a:rPr lang="en-US" dirty="0" smtClean="0"/>
              <a:t> Program </a:t>
            </a:r>
            <a:r>
              <a:rPr lang="en-US" dirty="0" err="1" smtClean="0"/>
              <a:t>Implementasi</a:t>
            </a:r>
            <a:r>
              <a:rPr lang="en-US" dirty="0" smtClean="0"/>
              <a:t> Package</a:t>
            </a:r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944549" y="910717"/>
            <a:ext cx="6679096" cy="4911623"/>
            <a:chOff x="944549" y="910717"/>
            <a:chExt cx="6679096" cy="4911623"/>
          </a:xfrm>
        </p:grpSpPr>
        <p:sp>
          <p:nvSpPr>
            <p:cNvPr id="4" name="Rectangle 3"/>
            <p:cNvSpPr/>
            <p:nvPr/>
          </p:nvSpPr>
          <p:spPr>
            <a:xfrm>
              <a:off x="944549" y="910717"/>
              <a:ext cx="3352800" cy="463826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0" rtlCol="0" anchor="ctr"/>
            <a:lstStyle/>
            <a:p>
              <a:r>
                <a:rPr lang="en-US" sz="2200" b="1" dirty="0" smtClean="0">
                  <a:solidFill>
                    <a:schemeClr val="bg1"/>
                  </a:solidFill>
                </a:rPr>
                <a:t>Package:   </a:t>
              </a:r>
              <a:r>
                <a:rPr lang="en-US" sz="2200" b="1" dirty="0" smtClean="0">
                  <a:solidFill>
                    <a:srgbClr val="FFFF00"/>
                  </a:solidFill>
                </a:rPr>
                <a:t>pertemuan6</a:t>
              </a:r>
              <a:endParaRPr lang="en-US" sz="2200" b="1" dirty="0">
                <a:solidFill>
                  <a:srgbClr val="FFFF00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746306" y="1556430"/>
              <a:ext cx="3352800" cy="463826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0" rtlCol="0" anchor="ctr"/>
            <a:lstStyle/>
            <a:p>
              <a:r>
                <a:rPr lang="en-US" sz="2200" b="1" dirty="0" smtClean="0">
                  <a:solidFill>
                    <a:schemeClr val="bg1"/>
                  </a:solidFill>
                </a:rPr>
                <a:t>Package:   </a:t>
              </a:r>
              <a:r>
                <a:rPr lang="en-US" sz="2200" b="1" dirty="0" smtClean="0">
                  <a:solidFill>
                    <a:srgbClr val="FFFF00"/>
                  </a:solidFill>
                </a:rPr>
                <a:t>family</a:t>
              </a:r>
              <a:endParaRPr lang="en-US" sz="2200" b="1" dirty="0">
                <a:solidFill>
                  <a:srgbClr val="FFFF0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45948" y="4113883"/>
              <a:ext cx="3352800" cy="463826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0" rtlCol="0" anchor="ctr"/>
            <a:lstStyle/>
            <a:p>
              <a:r>
                <a:rPr lang="en-US" sz="2200" b="1" dirty="0" smtClean="0">
                  <a:solidFill>
                    <a:schemeClr val="bg1"/>
                  </a:solidFill>
                </a:rPr>
                <a:t>Package:   </a:t>
              </a:r>
              <a:r>
                <a:rPr lang="en-US" sz="2200" b="1" dirty="0" err="1" smtClean="0">
                  <a:solidFill>
                    <a:srgbClr val="FFFF00"/>
                  </a:solidFill>
                </a:rPr>
                <a:t>notfamily</a:t>
              </a:r>
              <a:endParaRPr lang="en-US" sz="2200" b="1" dirty="0">
                <a:solidFill>
                  <a:srgbClr val="FFFF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574567" y="2202420"/>
              <a:ext cx="5049078" cy="46382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0" rtlCol="0" anchor="ctr"/>
            <a:lstStyle/>
            <a:p>
              <a:r>
                <a:rPr lang="en-US" sz="2200" b="1" dirty="0" smtClean="0">
                  <a:solidFill>
                    <a:schemeClr val="bg1"/>
                  </a:solidFill>
                </a:rPr>
                <a:t>Class:   </a:t>
              </a:r>
              <a:r>
                <a:rPr lang="en-US" sz="2200" b="1" dirty="0" smtClean="0">
                  <a:solidFill>
                    <a:srgbClr val="FFFF00"/>
                  </a:solidFill>
                </a:rPr>
                <a:t>TestFamily01.java</a:t>
              </a:r>
              <a:endParaRPr lang="en-US" sz="2200" b="1" dirty="0">
                <a:solidFill>
                  <a:srgbClr val="FFFF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574567" y="2835211"/>
              <a:ext cx="5049078" cy="46382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0" rtlCol="0" anchor="ctr"/>
            <a:lstStyle/>
            <a:p>
              <a:r>
                <a:rPr lang="en-US" sz="2200" b="1" dirty="0" smtClean="0">
                  <a:solidFill>
                    <a:schemeClr val="bg1"/>
                  </a:solidFill>
                </a:rPr>
                <a:t>Class:   </a:t>
              </a:r>
              <a:r>
                <a:rPr lang="en-US" sz="2200" b="1" dirty="0" smtClean="0">
                  <a:solidFill>
                    <a:srgbClr val="FFFF00"/>
                  </a:solidFill>
                </a:rPr>
                <a:t>TestFamily02.java</a:t>
              </a:r>
              <a:endParaRPr lang="en-US" sz="2200" b="1" dirty="0">
                <a:solidFill>
                  <a:srgbClr val="FFFF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74209" y="4725723"/>
              <a:ext cx="5049078" cy="46382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0" rtlCol="0" anchor="ctr"/>
            <a:lstStyle/>
            <a:p>
              <a:r>
                <a:rPr lang="en-US" sz="2200" b="1" dirty="0" smtClean="0">
                  <a:solidFill>
                    <a:schemeClr val="bg1"/>
                  </a:solidFill>
                </a:rPr>
                <a:t>Class:   </a:t>
              </a:r>
              <a:r>
                <a:rPr lang="en-US" sz="2200" b="1" dirty="0" smtClean="0">
                  <a:solidFill>
                    <a:srgbClr val="FFFF00"/>
                  </a:solidFill>
                </a:rPr>
                <a:t>TestNotFamily01.java</a:t>
              </a:r>
              <a:endParaRPr lang="en-US" sz="2200" b="1" dirty="0">
                <a:solidFill>
                  <a:srgbClr val="FFFF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74209" y="5358514"/>
              <a:ext cx="5049078" cy="46382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0" rtlCol="0" anchor="ctr"/>
            <a:lstStyle/>
            <a:p>
              <a:r>
                <a:rPr lang="en-US" sz="2200" b="1" dirty="0" smtClean="0">
                  <a:solidFill>
                    <a:schemeClr val="bg1"/>
                  </a:solidFill>
                </a:rPr>
                <a:t>Class:   </a:t>
              </a:r>
              <a:r>
                <a:rPr lang="en-US" sz="2200" b="1" dirty="0" smtClean="0">
                  <a:solidFill>
                    <a:srgbClr val="FFFF00"/>
                  </a:solidFill>
                </a:rPr>
                <a:t>TestNotFamily02.java</a:t>
              </a:r>
              <a:endParaRPr lang="en-US" sz="2200" b="1" dirty="0">
                <a:solidFill>
                  <a:srgbClr val="FFFF00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1143000" y="1374543"/>
              <a:ext cx="18692" cy="297125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endCxn id="5" idx="1"/>
            </p:cNvCxnSpPr>
            <p:nvPr/>
          </p:nvCxnSpPr>
          <p:spPr>
            <a:xfrm>
              <a:off x="1152525" y="1788343"/>
              <a:ext cx="59378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endCxn id="6" idx="1"/>
            </p:cNvCxnSpPr>
            <p:nvPr/>
          </p:nvCxnSpPr>
          <p:spPr>
            <a:xfrm flipV="1">
              <a:off x="1152167" y="4345796"/>
              <a:ext cx="593781" cy="71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933575" y="2029781"/>
              <a:ext cx="9167" cy="103292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1943100" y="2434056"/>
              <a:ext cx="59378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1933575" y="3062706"/>
              <a:ext cx="59378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933217" y="4577709"/>
              <a:ext cx="9525" cy="103292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1942742" y="4981984"/>
              <a:ext cx="59378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1933217" y="5610634"/>
              <a:ext cx="59378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6590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600"/>
              </a:spcBef>
            </a:pPr>
            <a:r>
              <a:rPr lang="en-US" dirty="0" err="1" smtClean="0">
                <a:solidFill>
                  <a:srgbClr val="0070C0"/>
                </a:solidFill>
              </a:rPr>
              <a:t>Nama</a:t>
            </a:r>
            <a:r>
              <a:rPr lang="en-US" dirty="0" smtClean="0">
                <a:solidFill>
                  <a:srgbClr val="0070C0"/>
                </a:solidFill>
              </a:rPr>
              <a:t> File : TestFamily01.java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8932" y="1110344"/>
            <a:ext cx="4679768" cy="52218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65138" indent="-465138" algn="just">
              <a:lnSpc>
                <a:spcPct val="100000"/>
              </a:lnSpc>
              <a:buNone/>
            </a:pPr>
            <a:endParaRPr lang="en-US" sz="26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600" dirty="0" smtClean="0"/>
              <a:t>Class TestFamily01.java </a:t>
            </a:r>
            <a:r>
              <a:rPr lang="en-US" sz="2600" dirty="0" err="1" smtClean="0"/>
              <a:t>hanya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diakses</a:t>
            </a:r>
            <a:r>
              <a:rPr lang="en-US" sz="2600" dirty="0" smtClean="0"/>
              <a:t> </a:t>
            </a:r>
            <a:r>
              <a:rPr lang="en-US" sz="2600" dirty="0" err="1" smtClean="0"/>
              <a:t>melalui</a:t>
            </a:r>
            <a:r>
              <a:rPr lang="en-US" sz="2600" dirty="0" smtClean="0"/>
              <a:t> class lain.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kata lain,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berdiri</a:t>
            </a:r>
            <a:r>
              <a:rPr lang="en-US" sz="2600" dirty="0" smtClean="0"/>
              <a:t> </a:t>
            </a:r>
            <a:r>
              <a:rPr lang="en-US" sz="2600" dirty="0" err="1" smtClean="0"/>
              <a:t>sendiri</a:t>
            </a:r>
            <a:r>
              <a:rPr lang="en-US" sz="2600" dirty="0" smtClean="0"/>
              <a:t> </a:t>
            </a:r>
            <a:r>
              <a:rPr lang="en-US" sz="2600" dirty="0" err="1" smtClean="0"/>
              <a:t>karena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method main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463" y="1110344"/>
            <a:ext cx="6879863" cy="496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52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600"/>
              </a:spcBef>
            </a:pPr>
            <a:r>
              <a:rPr lang="en-US" dirty="0" err="1">
                <a:solidFill>
                  <a:srgbClr val="0070C0"/>
                </a:solidFill>
              </a:rPr>
              <a:t>Nama</a:t>
            </a:r>
            <a:r>
              <a:rPr lang="en-US" dirty="0">
                <a:solidFill>
                  <a:srgbClr val="0070C0"/>
                </a:solidFill>
              </a:rPr>
              <a:t> File : </a:t>
            </a:r>
            <a:r>
              <a:rPr lang="en-US" dirty="0" smtClean="0">
                <a:solidFill>
                  <a:srgbClr val="0070C0"/>
                </a:solidFill>
              </a:rPr>
              <a:t>TestFamily02.java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8932" y="1110344"/>
            <a:ext cx="4755968" cy="52218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65138" indent="-465138">
              <a:lnSpc>
                <a:spcPct val="100000"/>
              </a:lnSpc>
              <a:buNone/>
            </a:pPr>
            <a:endParaRPr lang="en-US" sz="24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err="1" smtClean="0"/>
              <a:t>Akses</a:t>
            </a:r>
            <a:r>
              <a:rPr lang="en-US" sz="2400" dirty="0" smtClean="0"/>
              <a:t> class TestFamily01 di package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class TestFamily02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import.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0" y="1110344"/>
            <a:ext cx="6865076" cy="306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938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600"/>
              </a:spcBef>
            </a:pPr>
            <a:r>
              <a:rPr lang="en-US" dirty="0" err="1">
                <a:solidFill>
                  <a:srgbClr val="0070C0"/>
                </a:solidFill>
              </a:rPr>
              <a:t>Nama</a:t>
            </a:r>
            <a:r>
              <a:rPr lang="en-US" dirty="0">
                <a:solidFill>
                  <a:srgbClr val="0070C0"/>
                </a:solidFill>
              </a:rPr>
              <a:t> File : </a:t>
            </a:r>
            <a:r>
              <a:rPr lang="en-US" dirty="0" smtClean="0">
                <a:solidFill>
                  <a:srgbClr val="0070C0"/>
                </a:solidFill>
              </a:rPr>
              <a:t>TestNotFamily01.java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8932" y="1110344"/>
            <a:ext cx="4584518" cy="52218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65138" indent="-465138" algn="just">
              <a:lnSpc>
                <a:spcPct val="80000"/>
              </a:lnSpc>
              <a:buNone/>
            </a:pPr>
            <a:endParaRPr lang="en-US" sz="24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mengakses</a:t>
            </a:r>
            <a:r>
              <a:rPr lang="en-US" sz="2400" dirty="0" smtClean="0"/>
              <a:t> class TestFamily01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terletak</a:t>
            </a:r>
            <a:r>
              <a:rPr lang="en-US" sz="2400" dirty="0" smtClean="0"/>
              <a:t> di package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TestNotFamily01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110344"/>
            <a:ext cx="7012186" cy="313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783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3087</TotalTime>
  <Words>784</Words>
  <Application>Microsoft Office PowerPoint</Application>
  <PresentationFormat>Widescreen</PresentationFormat>
  <Paragraphs>153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Franklin Gothic Heavy</vt:lpstr>
      <vt:lpstr>Wingdings</vt:lpstr>
      <vt:lpstr>Office Theme</vt:lpstr>
      <vt:lpstr>Storyboard Layouts</vt:lpstr>
      <vt:lpstr>PowerPoint Presentation</vt:lpstr>
      <vt:lpstr>Pokok Bahasan</vt:lpstr>
      <vt:lpstr>1.   Konsep Package</vt:lpstr>
      <vt:lpstr>2.   Membuat Package </vt:lpstr>
      <vt:lpstr>3.   Mengakses Class dalam Package </vt:lpstr>
      <vt:lpstr>4.   Contoh Program Implementasi Package</vt:lpstr>
      <vt:lpstr>Nama File : TestFamily01.java</vt:lpstr>
      <vt:lpstr>Nama File : TestFamily02.java</vt:lpstr>
      <vt:lpstr>Nama File : TestNotFamily01.java</vt:lpstr>
      <vt:lpstr>Nama File : TestNotFamily02.java</vt:lpstr>
      <vt:lpstr>Hak Akses</vt:lpstr>
      <vt:lpstr>Ilustrasi Schema dari Contoh Program Hak Access Anggota Class</vt:lpstr>
      <vt:lpstr>Contoh SepedaKumbang.java</vt:lpstr>
      <vt:lpstr>Contoh menggunakan class yang berada di package lain - Class PanggilSepedaKumbang.java</vt:lpstr>
      <vt:lpstr>Contoh Class Ikan.java</vt:lpstr>
      <vt:lpstr>Contoh PanggilIkanBedaPackage.java</vt:lpstr>
      <vt:lpstr>Contoh PanggilIkanSamaPackage.java</vt:lpstr>
      <vt:lpstr>Contoh Program IkanTurunan.java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Pudoli</dc:creator>
  <cp:lastModifiedBy>Ahmad Fudholi</cp:lastModifiedBy>
  <cp:revision>391</cp:revision>
  <dcterms:created xsi:type="dcterms:W3CDTF">2016-03-16T03:39:32Z</dcterms:created>
  <dcterms:modified xsi:type="dcterms:W3CDTF">2019-04-28T10:42:19Z</dcterms:modified>
</cp:coreProperties>
</file>