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25"/>
  </p:notesMasterIdLst>
  <p:sldIdLst>
    <p:sldId id="266" r:id="rId3"/>
    <p:sldId id="326" r:id="rId4"/>
    <p:sldId id="314" r:id="rId5"/>
    <p:sldId id="455" r:id="rId6"/>
    <p:sldId id="453" r:id="rId7"/>
    <p:sldId id="463" r:id="rId8"/>
    <p:sldId id="456" r:id="rId9"/>
    <p:sldId id="457" r:id="rId10"/>
    <p:sldId id="458" r:id="rId11"/>
    <p:sldId id="465" r:id="rId12"/>
    <p:sldId id="466" r:id="rId13"/>
    <p:sldId id="459" r:id="rId14"/>
    <p:sldId id="470" r:id="rId15"/>
    <p:sldId id="471" r:id="rId16"/>
    <p:sldId id="472" r:id="rId17"/>
    <p:sldId id="473" r:id="rId18"/>
    <p:sldId id="469" r:id="rId19"/>
    <p:sldId id="460" r:id="rId20"/>
    <p:sldId id="461" r:id="rId21"/>
    <p:sldId id="475" r:id="rId22"/>
    <p:sldId id="477" r:id="rId23"/>
    <p:sldId id="42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7681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30" r:id="rId12"/>
    <p:sldLayoutId id="214748373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8.xml"/><Relationship Id="rId11" Type="http://schemas.openxmlformats.org/officeDocument/2006/relationships/slide" Target="slide17.xml"/><Relationship Id="rId5" Type="http://schemas.openxmlformats.org/officeDocument/2006/relationships/slide" Target="slide7.xml"/><Relationship Id="rId10" Type="http://schemas.openxmlformats.org/officeDocument/2006/relationships/slide" Target="slide16.xml"/><Relationship Id="rId4" Type="http://schemas.openxmlformats.org/officeDocument/2006/relationships/slide" Target="slide5.xml"/><Relationship Id="rId9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7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(PBO)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5598" y="2425700"/>
            <a:ext cx="8623302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Array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59261" y="1921563"/>
            <a:ext cx="3193985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b="1" u="sng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Ahmad </a:t>
            </a:r>
            <a:r>
              <a:rPr lang="en-US" b="1" u="sng" spc="50" dirty="0" err="1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Calibri" panose="020F0502020204030204" pitchFamily="34" charset="0"/>
              </a:rPr>
              <a:t>Pudoli</a:t>
            </a:r>
            <a:endParaRPr lang="en-US" b="1" u="sng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390" y="306833"/>
            <a:ext cx="8260323" cy="614721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40"/>
            <a:ext cx="3471372" cy="225586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Deklarasi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Array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(DeklarasiArray2.java)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5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 smtClean="0"/>
              <a:t>3.   </a:t>
            </a:r>
            <a:r>
              <a:rPr lang="en-US" dirty="0" err="1" smtClean="0"/>
              <a:t>Pengaksesan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array,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array,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nomor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b="1" dirty="0"/>
              <a:t>index </a:t>
            </a:r>
            <a:r>
              <a:rPr lang="en-US" sz="2400" dirty="0" err="1"/>
              <a:t>atau</a:t>
            </a:r>
            <a:r>
              <a:rPr lang="en-US" sz="2400" dirty="0"/>
              <a:t> subscript. </a:t>
            </a:r>
          </a:p>
          <a:p>
            <a:pPr algn="just"/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b="1" dirty="0" err="1"/>
              <a:t>nomor</a:t>
            </a:r>
            <a:r>
              <a:rPr lang="en-US" sz="2400" b="1" dirty="0"/>
              <a:t> index </a:t>
            </a:r>
            <a:r>
              <a:rPr lang="en-US" sz="2400" b="1" dirty="0" err="1"/>
              <a:t>atau</a:t>
            </a:r>
            <a:r>
              <a:rPr lang="en-US" sz="2400" b="1" dirty="0"/>
              <a:t> subscript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array, </a:t>
            </a:r>
            <a:r>
              <a:rPr lang="en-US" sz="2400" dirty="0" err="1"/>
              <a:t>sehingga</a:t>
            </a:r>
            <a:r>
              <a:rPr lang="en-US" sz="2400" dirty="0"/>
              <a:t> program </a:t>
            </a:r>
            <a:r>
              <a:rPr lang="en-US" sz="2400" dirty="0" err="1"/>
              <a:t>dan</a:t>
            </a:r>
            <a:r>
              <a:rPr lang="en-US" sz="2400" dirty="0"/>
              <a:t> programmer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value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dibutuhkan</a:t>
            </a:r>
            <a:r>
              <a:rPr lang="en-US" sz="2400" dirty="0"/>
              <a:t>. Index </a:t>
            </a:r>
            <a:r>
              <a:rPr lang="en-US" sz="2400" b="1" dirty="0" err="1"/>
              <a:t>selalu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integer</a:t>
            </a:r>
            <a:r>
              <a:rPr lang="en-US" sz="2400" dirty="0"/>
              <a:t>. </a:t>
            </a:r>
            <a:r>
              <a:rPr lang="en-US" sz="2400" b="1" dirty="0" err="1"/>
              <a:t>Dimulai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 smtClean="0"/>
              <a:t>nol</a:t>
            </a:r>
            <a:r>
              <a:rPr lang="en-US" sz="2400" b="1" dirty="0" smtClean="0"/>
              <a:t> (0), </a:t>
            </a:r>
            <a:r>
              <a:rPr lang="en-US" sz="2400" b="1" dirty="0" err="1"/>
              <a:t>kemudian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terus</a:t>
            </a:r>
            <a:r>
              <a:rPr lang="en-US" sz="2400" b="1" dirty="0"/>
              <a:t> </a:t>
            </a:r>
            <a:r>
              <a:rPr lang="en-US" sz="2400" b="1" dirty="0" err="1"/>
              <a:t>bertambah</a:t>
            </a:r>
            <a:r>
              <a:rPr lang="en-US" sz="2400" b="1" dirty="0"/>
              <a:t> </a:t>
            </a:r>
            <a:r>
              <a:rPr lang="en-US" sz="2400" b="1" dirty="0" err="1"/>
              <a:t>sampai</a:t>
            </a:r>
            <a:r>
              <a:rPr lang="en-US" sz="2400" b="1" dirty="0"/>
              <a:t> list value </a:t>
            </a:r>
            <a:r>
              <a:rPr lang="en-US" sz="2400" b="1" dirty="0" err="1"/>
              <a:t>dari</a:t>
            </a:r>
            <a:r>
              <a:rPr lang="en-US" sz="2400" b="1" dirty="0"/>
              <a:t> array </a:t>
            </a:r>
            <a:r>
              <a:rPr lang="en-US" sz="2400" b="1" dirty="0" err="1"/>
              <a:t>tersebut</a:t>
            </a:r>
            <a:r>
              <a:rPr lang="en-US" sz="2400" b="1" dirty="0"/>
              <a:t> </a:t>
            </a:r>
            <a:r>
              <a:rPr lang="en-US" sz="2400" b="1" dirty="0" err="1"/>
              <a:t>berakhir</a:t>
            </a:r>
            <a:r>
              <a:rPr lang="en-US" sz="2400" b="1" dirty="0"/>
              <a:t>.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dicatat</a:t>
            </a:r>
            <a:r>
              <a:rPr lang="en-US" sz="2400" dirty="0"/>
              <a:t>,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elemen-elemen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array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b="1" dirty="0"/>
              <a:t>0 </a:t>
            </a:r>
            <a:r>
              <a:rPr lang="en-US" sz="2400" b="1" dirty="0" err="1"/>
              <a:t>sampai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(ukuranArray-1).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3232" y="4039737"/>
            <a:ext cx="7032009" cy="218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4139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Pengaksesan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Array (PengaksesanArray.java)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3730680" cy="510650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array </a:t>
            </a:r>
            <a:r>
              <a:rPr lang="en-US" dirty="0" err="1"/>
              <a:t>dideklarasikan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dikonstruksi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smtClean="0"/>
              <a:t>di-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array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diinisialisasi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(0).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 reference </a:t>
            </a:r>
            <a:r>
              <a:rPr lang="en-US" dirty="0" err="1"/>
              <a:t>seperti</a:t>
            </a:r>
            <a:r>
              <a:rPr lang="en-US" dirty="0"/>
              <a:t> String,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diinisalisasi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string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smtClean="0"/>
              <a:t>“”,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String array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2419" y="1361193"/>
            <a:ext cx="8096011" cy="487583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37681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Contoh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Pengaksesan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Array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PengaksesanStringArray.java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4508602" cy="510650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 reference,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di </a:t>
            </a:r>
            <a:r>
              <a:rPr lang="en-US" dirty="0" err="1" smtClean="0"/>
              <a:t>inisialisasi</a:t>
            </a:r>
            <a:r>
              <a:rPr lang="en-US" dirty="0" smtClean="0"/>
              <a:t>. 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disamping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index 1 </a:t>
            </a:r>
            <a:r>
              <a:rPr lang="en-US" dirty="0" err="1" smtClean="0"/>
              <a:t>dan</a:t>
            </a:r>
            <a:r>
              <a:rPr lang="en-US" dirty="0" smtClean="0"/>
              <a:t> 2 di array </a:t>
            </a:r>
            <a:r>
              <a:rPr lang="en-US" dirty="0" err="1" smtClean="0"/>
              <a:t>arrString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array di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looping for. </a:t>
            </a:r>
          </a:p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perhatikan</a:t>
            </a:r>
            <a:r>
              <a:rPr lang="en-US" dirty="0" smtClean="0"/>
              <a:t>, data </a:t>
            </a:r>
            <a:r>
              <a:rPr lang="en-US" dirty="0" err="1" smtClean="0"/>
              <a:t>selain</a:t>
            </a:r>
            <a:r>
              <a:rPr lang="en-US" dirty="0" smtClean="0"/>
              <a:t> index 1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b="1" dirty="0" smtClean="0"/>
              <a:t>null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797" y="1361193"/>
            <a:ext cx="6954529" cy="509789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45812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/>
              <a:t>4</a:t>
            </a:r>
            <a:r>
              <a:rPr lang="en-US" dirty="0" smtClean="0"/>
              <a:t>.   </a:t>
            </a:r>
            <a:r>
              <a:rPr lang="en-US" dirty="0" err="1" smtClean="0"/>
              <a:t>Panjang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element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array,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b="1" dirty="0"/>
              <a:t>length (</a:t>
            </a:r>
            <a:r>
              <a:rPr lang="en-US" sz="2400" b="1" dirty="0" err="1"/>
              <a:t>panjang</a:t>
            </a:r>
            <a:r>
              <a:rPr lang="en-US" sz="2400" b="1" dirty="0"/>
              <a:t>) </a:t>
            </a:r>
            <a:r>
              <a:rPr lang="en-US" sz="2400" dirty="0"/>
              <a:t>field </a:t>
            </a:r>
            <a:r>
              <a:rPr lang="en-US" sz="2400" dirty="0" err="1"/>
              <a:t>dalam</a:t>
            </a:r>
            <a:r>
              <a:rPr lang="en-US" sz="2400" dirty="0"/>
              <a:t> array. </a:t>
            </a:r>
            <a:r>
              <a:rPr lang="en-US" sz="2400" dirty="0" err="1"/>
              <a:t>Panjang</a:t>
            </a:r>
            <a:r>
              <a:rPr lang="en-US" sz="2400" dirty="0"/>
              <a:t> field </a:t>
            </a:r>
            <a:r>
              <a:rPr lang="en-US" sz="2400" dirty="0" err="1"/>
              <a:t>dalam</a:t>
            </a:r>
            <a:r>
              <a:rPr lang="en-US" sz="2400" dirty="0"/>
              <a:t> array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mengembalikan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array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, </a:t>
            </a:r>
          </a:p>
          <a:p>
            <a:pPr marL="1787525" indent="0">
              <a:buNone/>
            </a:pPr>
            <a:r>
              <a:rPr lang="en-US" sz="3000" b="1" dirty="0" err="1"/>
              <a:t>arrayName.</a:t>
            </a:r>
            <a:r>
              <a:rPr lang="en-US" sz="3000" b="1" dirty="0" err="1">
                <a:solidFill>
                  <a:srgbClr val="FF0000"/>
                </a:solidFill>
              </a:rPr>
              <a:t>length</a:t>
            </a:r>
            <a:r>
              <a:rPr lang="en-US" sz="2400" dirty="0"/>
              <a:t>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9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73" y="1361193"/>
            <a:ext cx="8191629" cy="496742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Panjang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Array (PanjangArray.java)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3553260" cy="510650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loop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array, </a:t>
            </a:r>
            <a:r>
              <a:rPr lang="en-US" dirty="0" err="1"/>
              <a:t>gunakanlah</a:t>
            </a:r>
            <a:r>
              <a:rPr lang="en-US" dirty="0"/>
              <a:t> length field </a:t>
            </a:r>
            <a:r>
              <a:rPr lang="en-US" dirty="0" smtClean="0"/>
              <a:t>di-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 smtClean="0"/>
              <a:t>peng-kondisian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loop.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loop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 smtClean="0"/>
              <a:t>menyesuai-kan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terhada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array yang </a:t>
            </a:r>
            <a:r>
              <a:rPr lang="en-US" dirty="0" err="1"/>
              <a:t>berbeda-beda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23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 smtClean="0"/>
              <a:t>5.   Array </a:t>
            </a:r>
            <a:r>
              <a:rPr lang="en-US" dirty="0" err="1" smtClean="0"/>
              <a:t>Multidimensi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301774"/>
          </a:xfrm>
        </p:spPr>
        <p:txBody>
          <a:bodyPr>
            <a:noAutofit/>
          </a:bodyPr>
          <a:lstStyle/>
          <a:p>
            <a:r>
              <a:rPr lang="en-US" sz="2400" dirty="0" smtClean="0"/>
              <a:t>Array </a:t>
            </a:r>
            <a:r>
              <a:rPr lang="en-US" sz="2400" dirty="0" err="1"/>
              <a:t>multidimensi</a:t>
            </a:r>
            <a:r>
              <a:rPr lang="en-US" sz="2400" dirty="0"/>
              <a:t> </a:t>
            </a:r>
            <a:r>
              <a:rPr lang="en-US" sz="2400" dirty="0" err="1"/>
              <a:t>diimplementasikan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array </a:t>
            </a:r>
            <a:r>
              <a:rPr lang="en-US" sz="2400" dirty="0" err="1"/>
              <a:t>didalam</a:t>
            </a:r>
            <a:r>
              <a:rPr lang="en-US" sz="2400" dirty="0"/>
              <a:t> array. Array </a:t>
            </a:r>
            <a:r>
              <a:rPr lang="en-US" sz="2400" dirty="0" err="1"/>
              <a:t>multidimensi</a:t>
            </a:r>
            <a:r>
              <a:rPr lang="en-US" sz="2400" dirty="0"/>
              <a:t> </a:t>
            </a:r>
            <a:r>
              <a:rPr lang="en-US" sz="2400" dirty="0" err="1"/>
              <a:t>dideklarasikan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menambahkan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kurung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array 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array </a:t>
            </a:r>
            <a:r>
              <a:rPr lang="en-US" sz="2400" dirty="0" err="1"/>
              <a:t>multidimensi</a:t>
            </a:r>
            <a:r>
              <a:rPr lang="en-US" sz="2400" dirty="0"/>
              <a:t>,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array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dimensi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mengakses</a:t>
            </a:r>
            <a:r>
              <a:rPr lang="en-US" sz="2400" dirty="0"/>
              <a:t> element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array </a:t>
            </a:r>
            <a:r>
              <a:rPr lang="en-US" sz="2400" dirty="0" err="1" smtClean="0"/>
              <a:t>dataMhs</a:t>
            </a:r>
            <a:r>
              <a:rPr lang="en-US" sz="2400" dirty="0" smtClean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menulis</a:t>
            </a:r>
            <a:r>
              <a:rPr lang="en-US" sz="2400" dirty="0"/>
              <a:t>, 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722" y="2272565"/>
            <a:ext cx="6531677" cy="172622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7427" y="5581934"/>
            <a:ext cx="6584972" cy="41604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6690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Ilustrasi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Array </a:t>
            </a:r>
            <a:r>
              <a:rPr lang="en-US" dirty="0" err="1" smtClean="0">
                <a:solidFill>
                  <a:srgbClr val="0070C0"/>
                </a:solidFill>
              </a:rPr>
              <a:t>Multidimensi</a:t>
            </a:r>
            <a:endParaRPr lang="en-US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563119" y="1975600"/>
            <a:ext cx="11350207" cy="3212801"/>
            <a:chOff x="563119" y="2861425"/>
            <a:chExt cx="11350207" cy="3212801"/>
          </a:xfrm>
        </p:grpSpPr>
        <p:sp>
          <p:nvSpPr>
            <p:cNvPr id="34" name="Rectangle 33"/>
            <p:cNvSpPr/>
            <p:nvPr/>
          </p:nvSpPr>
          <p:spPr>
            <a:xfrm>
              <a:off x="3091573" y="4435158"/>
              <a:ext cx="2374710" cy="124174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471430" y="4435159"/>
              <a:ext cx="2374710" cy="124174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847916" y="4435157"/>
              <a:ext cx="2374710" cy="124174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198272" y="4610982"/>
              <a:ext cx="2178270" cy="24369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582861" y="4610982"/>
              <a:ext cx="2178270" cy="24369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946946" y="4610627"/>
              <a:ext cx="2178270" cy="24369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9685" y="4426112"/>
              <a:ext cx="2374710" cy="125078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10692" y="4613278"/>
              <a:ext cx="2178270" cy="24369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709685" y="3979026"/>
              <a:ext cx="9512941" cy="40898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30301" y="4873197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58617" y="4873197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80561" y="4873197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95229" y="4873198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531758" y="4873197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05417" y="4559299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endPara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248280" y="4559299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675414" y="4559299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117090" y="4559298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52432" y="4562828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09686" y="3904206"/>
              <a:ext cx="2374710" cy="52190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ln w="0"/>
                  <a:solidFill>
                    <a:srgbClr val="0070C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endParaRPr lang="en-US" sz="40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212189" y="4882244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640505" y="4882244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062449" y="4882244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477117" y="4882245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913646" y="4882244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187305" y="4568346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endPara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630168" y="4568346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057302" y="4568346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98978" y="4568345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34320" y="4571875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091574" y="3913253"/>
              <a:ext cx="2374710" cy="52190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n w="0"/>
                  <a:solidFill>
                    <a:srgbClr val="0070C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592046" y="4882244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020362" y="4882244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442306" y="4882244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856974" y="4882245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293503" y="4882244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567162" y="4568346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endPara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010025" y="4568346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437159" y="4568346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878835" y="4568345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314177" y="4571875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471431" y="3913253"/>
              <a:ext cx="2374710" cy="52190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ln w="0"/>
                  <a:solidFill>
                    <a:srgbClr val="0070C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40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968532" y="4882243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396848" y="4882243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8818792" y="4882243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9233460" y="4882244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669989" y="4882243"/>
              <a:ext cx="436529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943648" y="4568345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endPara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386511" y="4568345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8813645" y="4568345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9255321" y="4568344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9690663" y="4571874"/>
              <a:ext cx="43652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847917" y="3913252"/>
              <a:ext cx="2374710" cy="52190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n w="0"/>
                  <a:solidFill>
                    <a:srgbClr val="0070C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H="1">
              <a:off x="709686" y="5892800"/>
              <a:ext cx="3138414" cy="0"/>
            </a:xfrm>
            <a:prstGeom prst="straightConnector1">
              <a:avLst/>
            </a:prstGeom>
            <a:ln w="1270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3405569" y="5719385"/>
              <a:ext cx="3883724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PANJANG ARRAY 4</a:t>
              </a:r>
              <a:endParaRPr lang="en-US" sz="3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>
              <a:off x="6873688" y="5910807"/>
              <a:ext cx="3348938" cy="11958"/>
            </a:xfrm>
            <a:prstGeom prst="straightConnector1">
              <a:avLst/>
            </a:prstGeom>
            <a:ln w="1270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830301" y="5203372"/>
              <a:ext cx="2137986" cy="25883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Panjang</a:t>
              </a:r>
              <a:r>
                <a:rPr lang="en-US" sz="16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Array 5</a:t>
              </a:r>
              <a:endParaRPr lang="en-US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206573" y="5207532"/>
              <a:ext cx="2137986" cy="25883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Panjang</a:t>
              </a:r>
              <a:r>
                <a:rPr lang="en-US" sz="16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Array 5</a:t>
              </a:r>
              <a:endParaRPr lang="en-US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581283" y="5190053"/>
              <a:ext cx="2137986" cy="25883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Panjang</a:t>
              </a:r>
              <a:r>
                <a:rPr lang="en-US" sz="16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Array 5</a:t>
              </a:r>
              <a:endParaRPr lang="en-US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943648" y="5202753"/>
              <a:ext cx="2137986" cy="25883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Panjang</a:t>
              </a:r>
              <a:r>
                <a:rPr lang="en-US" sz="16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Array 5</a:t>
              </a:r>
              <a:endParaRPr lang="en-US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899276" y="4914139"/>
              <a:ext cx="349469" cy="28861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63119" y="2861425"/>
              <a:ext cx="1968639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Nomor</a:t>
              </a:r>
              <a:r>
                <a:rPr lang="en-US" sz="24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Index</a:t>
              </a:r>
              <a:endPara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168264" y="2861425"/>
              <a:ext cx="2726238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Element</a:t>
              </a:r>
            </a:p>
            <a:p>
              <a:pPr algn="ctr"/>
              <a:r>
                <a:rPr lang="en-US" sz="24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(</a:t>
              </a:r>
              <a:r>
                <a:rPr lang="en-US" sz="2400" b="1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pada</a:t>
              </a:r>
              <a:r>
                <a:rPr lang="en-US" sz="24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index [2][3])</a:t>
              </a:r>
              <a:endPara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0532676" y="4033170"/>
              <a:ext cx="1380650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Index</a:t>
              </a:r>
              <a:endParaRPr 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>
            <a:xfrm flipH="1">
              <a:off x="9908927" y="4210590"/>
              <a:ext cx="924173" cy="0"/>
            </a:xfrm>
            <a:prstGeom prst="line">
              <a:avLst/>
            </a:prstGeom>
            <a:ln w="6350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466155" y="3441700"/>
              <a:ext cx="1584250" cy="1603107"/>
            </a:xfrm>
            <a:prstGeom prst="line">
              <a:avLst/>
            </a:prstGeom>
            <a:ln w="6350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10" idx="0"/>
            </p:cNvCxnSpPr>
            <p:nvPr/>
          </p:nvCxnSpPr>
          <p:spPr>
            <a:xfrm>
              <a:off x="1429366" y="3282039"/>
              <a:ext cx="464313" cy="688249"/>
            </a:xfrm>
            <a:prstGeom prst="line">
              <a:avLst/>
            </a:prstGeom>
            <a:ln w="6350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ectangle 109"/>
            <p:cNvSpPr/>
            <p:nvPr/>
          </p:nvSpPr>
          <p:spPr>
            <a:xfrm>
              <a:off x="1675414" y="3970288"/>
              <a:ext cx="436530" cy="4075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900722" y="4603698"/>
              <a:ext cx="262549" cy="2506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cxnSp>
          <p:nvCxnSpPr>
            <p:cNvPr id="115" name="Straight Connector 114"/>
            <p:cNvCxnSpPr>
              <a:endCxn id="114" idx="0"/>
            </p:cNvCxnSpPr>
            <p:nvPr/>
          </p:nvCxnSpPr>
          <p:spPr>
            <a:xfrm flipH="1">
              <a:off x="1031997" y="3282038"/>
              <a:ext cx="409050" cy="1321660"/>
            </a:xfrm>
            <a:prstGeom prst="line">
              <a:avLst/>
            </a:prstGeom>
            <a:ln w="63500"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8770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Ilustrasi</a:t>
            </a:r>
            <a:r>
              <a:rPr lang="en-US" dirty="0">
                <a:solidFill>
                  <a:srgbClr val="0070C0"/>
                </a:solidFill>
              </a:rPr>
              <a:t> Array </a:t>
            </a:r>
            <a:r>
              <a:rPr lang="en-US" dirty="0" err="1" smtClean="0">
                <a:solidFill>
                  <a:srgbClr val="0070C0"/>
                </a:solidFill>
              </a:rPr>
              <a:t>Multidimensi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185" y="1485613"/>
            <a:ext cx="6531677" cy="172622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90" name="Group 89"/>
          <p:cNvGrpSpPr/>
          <p:nvPr/>
        </p:nvGrpSpPr>
        <p:grpSpPr>
          <a:xfrm>
            <a:off x="1595206" y="3818481"/>
            <a:ext cx="8881845" cy="1523138"/>
            <a:chOff x="709684" y="3818481"/>
            <a:chExt cx="8881845" cy="1523138"/>
          </a:xfrm>
        </p:grpSpPr>
        <p:sp>
          <p:nvSpPr>
            <p:cNvPr id="12" name="Rectangle 11"/>
            <p:cNvSpPr/>
            <p:nvPr/>
          </p:nvSpPr>
          <p:spPr>
            <a:xfrm>
              <a:off x="709684" y="4424253"/>
              <a:ext cx="2960615" cy="91736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94993" y="4532171"/>
              <a:ext cx="279349" cy="72451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9685" y="3893301"/>
              <a:ext cx="8881844" cy="44708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13798" y="4542386"/>
              <a:ext cx="2468550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0811923860</a:t>
              </a:r>
              <a:endPara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0137" y="4542385"/>
              <a:ext cx="274205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endPara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9685" y="3818481"/>
              <a:ext cx="2960613" cy="52190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ln w="0"/>
                  <a:solidFill>
                    <a:srgbClr val="0070C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endParaRPr lang="en-US" sz="40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726042" y="3827528"/>
              <a:ext cx="2816921" cy="52190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ln w="0"/>
                  <a:solidFill>
                    <a:srgbClr val="0070C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716221" y="3827528"/>
              <a:ext cx="2787357" cy="52190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ln w="0"/>
                  <a:solidFill>
                    <a:srgbClr val="0070C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40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94992" y="4907440"/>
              <a:ext cx="274205" cy="32723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113798" y="4894429"/>
              <a:ext cx="2468550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Defandra</a:t>
              </a:r>
              <a:endPara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670299" y="4424253"/>
              <a:ext cx="2960615" cy="91736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755608" y="4532171"/>
              <a:ext cx="279349" cy="72451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074413" y="4542386"/>
              <a:ext cx="2468550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0811924434</a:t>
              </a:r>
              <a:endPara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60752" y="4542385"/>
              <a:ext cx="274205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endPara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755607" y="4907440"/>
              <a:ext cx="274205" cy="32723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074413" y="4894429"/>
              <a:ext cx="2468550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Tsurayya</a:t>
              </a:r>
              <a:endPara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630914" y="4424253"/>
              <a:ext cx="2960615" cy="91736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716223" y="4532171"/>
              <a:ext cx="279349" cy="72451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035028" y="4542386"/>
              <a:ext cx="2468550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0811923342</a:t>
              </a:r>
              <a:endPara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721367" y="4542385"/>
              <a:ext cx="274205" cy="354841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0</a:t>
              </a:r>
              <a:endPara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716222" y="4907440"/>
              <a:ext cx="274205" cy="32723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035028" y="4894429"/>
              <a:ext cx="2468550" cy="35484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2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Zianissa</a:t>
              </a:r>
              <a:endPara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742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232" y="487339"/>
            <a:ext cx="7270725" cy="59803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487339"/>
            <a:ext cx="4385772" cy="1723597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Array </a:t>
            </a:r>
            <a:r>
              <a:rPr lang="en-US" dirty="0" err="1" smtClean="0"/>
              <a:t>Multidimensi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(ArrayMultidimensi.java)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2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628" y="72604"/>
            <a:ext cx="11601825" cy="55515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627754"/>
            <a:ext cx="2590800" cy="60343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209800" y="3124200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132806" y="31234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20566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19804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61722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6248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5561013"/>
            <a:ext cx="762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486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48"/>
          <p:cNvGrpSpPr/>
          <p:nvPr/>
        </p:nvGrpSpPr>
        <p:grpSpPr>
          <a:xfrm>
            <a:off x="838200" y="914400"/>
            <a:ext cx="1676400" cy="5638800"/>
            <a:chOff x="838200" y="685800"/>
            <a:chExt cx="1676400" cy="5638800"/>
          </a:xfrm>
        </p:grpSpPr>
        <p:sp>
          <p:nvSpPr>
            <p:cNvPr id="78" name="Snip Diagonal Corner Rectangle 77">
              <a:hlinkClick r:id="rId2" action="ppaction://hlinksldjump"/>
            </p:cNvPr>
            <p:cNvSpPr/>
            <p:nvPr/>
          </p:nvSpPr>
          <p:spPr>
            <a:xfrm>
              <a:off x="838200" y="68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Snip Diagonal Corner Rectangle 78">
              <a:hlinkClick r:id="rId3" action="ppaction://hlinksldjump"/>
            </p:cNvPr>
            <p:cNvSpPr/>
            <p:nvPr/>
          </p:nvSpPr>
          <p:spPr>
            <a:xfrm>
              <a:off x="838200" y="106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Snip Diagonal Corner Rectangle 79">
              <a:hlinkClick r:id="rId4" action="ppaction://hlinksldjump"/>
            </p:cNvPr>
            <p:cNvSpPr/>
            <p:nvPr/>
          </p:nvSpPr>
          <p:spPr>
            <a:xfrm>
              <a:off x="838200" y="144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Snip Diagonal Corner Rectangle 80">
              <a:hlinkClick r:id="rId3" action="ppaction://hlinksldjump"/>
            </p:cNvPr>
            <p:cNvSpPr/>
            <p:nvPr/>
          </p:nvSpPr>
          <p:spPr>
            <a:xfrm>
              <a:off x="838200" y="182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Snip Diagonal Corner Rectangle 81">
              <a:hlinkClick r:id="rId5" action="ppaction://hlinksldjump"/>
            </p:cNvPr>
            <p:cNvSpPr/>
            <p:nvPr/>
          </p:nvSpPr>
          <p:spPr>
            <a:xfrm>
              <a:off x="838200" y="220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Snip Diagonal Corner Rectangle 82">
              <a:hlinkClick r:id="rId6" action="ppaction://hlinksldjump"/>
            </p:cNvPr>
            <p:cNvSpPr/>
            <p:nvPr/>
          </p:nvSpPr>
          <p:spPr>
            <a:xfrm>
              <a:off x="838200" y="2590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Snip Diagonal Corner Rectangle 83">
              <a:hlinkClick r:id="rId7" action="ppaction://hlinksldjump"/>
            </p:cNvPr>
            <p:cNvSpPr/>
            <p:nvPr/>
          </p:nvSpPr>
          <p:spPr>
            <a:xfrm>
              <a:off x="838200" y="2971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Snip Diagonal Corner Rectangle 84">
              <a:hlinkClick r:id="rId3" action="ppaction://hlinksldjump"/>
            </p:cNvPr>
            <p:cNvSpPr/>
            <p:nvPr/>
          </p:nvSpPr>
          <p:spPr>
            <a:xfrm>
              <a:off x="838200" y="3352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Snip Diagonal Corner Rectangle 85">
              <a:hlinkClick r:id="rId8" action="ppaction://hlinksldjump"/>
            </p:cNvPr>
            <p:cNvSpPr/>
            <p:nvPr/>
          </p:nvSpPr>
          <p:spPr>
            <a:xfrm>
              <a:off x="838200" y="3733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Snip Diagonal Corner Rectangle 86">
              <a:hlinkClick r:id="rId6" action="ppaction://hlinksldjump"/>
            </p:cNvPr>
            <p:cNvSpPr/>
            <p:nvPr/>
          </p:nvSpPr>
          <p:spPr>
            <a:xfrm>
              <a:off x="838200" y="4114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Snip Diagonal Corner Rectangle 87">
              <a:hlinkClick r:id="rId4" action="ppaction://hlinksldjump"/>
            </p:cNvPr>
            <p:cNvSpPr/>
            <p:nvPr/>
          </p:nvSpPr>
          <p:spPr>
            <a:xfrm>
              <a:off x="838200" y="449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Snip Diagonal Corner Rectangle 88">
              <a:hlinkClick r:id="rId9" action="ppaction://hlinksldjump"/>
            </p:cNvPr>
            <p:cNvSpPr/>
            <p:nvPr/>
          </p:nvSpPr>
          <p:spPr>
            <a:xfrm>
              <a:off x="838200" y="487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Snip Diagonal Corner Rectangle 89">
              <a:hlinkClick r:id="rId7" action="ppaction://hlinksldjump"/>
            </p:cNvPr>
            <p:cNvSpPr/>
            <p:nvPr/>
          </p:nvSpPr>
          <p:spPr>
            <a:xfrm>
              <a:off x="838200" y="525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Snip Diagonal Corner Rectangle 90">
              <a:hlinkClick r:id="rId10" action="ppaction://hlinksldjump"/>
            </p:cNvPr>
            <p:cNvSpPr/>
            <p:nvPr/>
          </p:nvSpPr>
          <p:spPr>
            <a:xfrm>
              <a:off x="838200" y="563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Snip Diagonal Corner Rectangle 91">
              <a:hlinkClick r:id="rId11" action="ppaction://hlinksldjump"/>
            </p:cNvPr>
            <p:cNvSpPr/>
            <p:nvPr/>
          </p:nvSpPr>
          <p:spPr>
            <a:xfrm>
              <a:off x="838200" y="601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15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Elbow Connector 52"/>
          <p:cNvCxnSpPr>
            <a:stCxn id="84" idx="0"/>
          </p:cNvCxnSpPr>
          <p:nvPr/>
        </p:nvCxnSpPr>
        <p:spPr>
          <a:xfrm flipV="1">
            <a:off x="2514600" y="1600200"/>
            <a:ext cx="381000" cy="1752600"/>
          </a:xfrm>
          <a:prstGeom prst="bentConnector2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895600" y="1600200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0400" y="1371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Array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sp>
        <p:nvSpPr>
          <p:cNvPr id="51" name="TextBox 50">
            <a:hlinkClick r:id="" action="ppaction://noaction"/>
          </p:cNvPr>
          <p:cNvSpPr txBox="1"/>
          <p:nvPr/>
        </p:nvSpPr>
        <p:spPr>
          <a:xfrm>
            <a:off x="3124200" y="54102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3.	</a:t>
            </a:r>
            <a:r>
              <a:rPr lang="en-US" sz="1600" b="1" dirty="0" err="1" smtClean="0">
                <a:solidFill>
                  <a:srgbClr val="0070C0"/>
                </a:solidFill>
              </a:rPr>
              <a:t>Pengaksesan</a:t>
            </a:r>
            <a:r>
              <a:rPr lang="en-US" sz="1600" b="1" dirty="0" smtClean="0">
                <a:solidFill>
                  <a:srgbClr val="0070C0"/>
                </a:solidFill>
              </a:rPr>
              <a:t> Array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52" name="TextBox 51">
            <a:hlinkClick r:id="" action="ppaction://noaction"/>
          </p:cNvPr>
          <p:cNvSpPr txBox="1"/>
          <p:nvPr/>
        </p:nvSpPr>
        <p:spPr>
          <a:xfrm>
            <a:off x="3124200" y="48006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1.	</a:t>
            </a:r>
            <a:r>
              <a:rPr lang="en-US" sz="1600" b="1" dirty="0" err="1" smtClean="0">
                <a:solidFill>
                  <a:srgbClr val="0070C0"/>
                </a:solidFill>
              </a:rPr>
              <a:t>Pengenalan</a:t>
            </a:r>
            <a:r>
              <a:rPr lang="en-US" sz="1600" b="1" dirty="0" smtClean="0">
                <a:solidFill>
                  <a:srgbClr val="0070C0"/>
                </a:solidFill>
              </a:rPr>
              <a:t> Array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57" name="TextBox 56">
            <a:hlinkClick r:id="" action="ppaction://noaction"/>
          </p:cNvPr>
          <p:cNvSpPr txBox="1"/>
          <p:nvPr/>
        </p:nvSpPr>
        <p:spPr>
          <a:xfrm>
            <a:off x="3124200" y="51054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2.	</a:t>
            </a:r>
            <a:r>
              <a:rPr lang="en-US" sz="1600" b="1" dirty="0" err="1" smtClean="0">
                <a:solidFill>
                  <a:srgbClr val="0070C0"/>
                </a:solidFill>
              </a:rPr>
              <a:t>Pendeklarasian</a:t>
            </a:r>
            <a:r>
              <a:rPr lang="en-US" sz="1600" b="1" dirty="0" smtClean="0">
                <a:solidFill>
                  <a:srgbClr val="0070C0"/>
                </a:solidFill>
              </a:rPr>
              <a:t> Array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200400" y="1828800"/>
            <a:ext cx="4421275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TUJUAN INTERAKSIONAL</a:t>
            </a:r>
            <a:endParaRPr lang="id-ID" b="1" dirty="0" smtClean="0"/>
          </a:p>
          <a:p>
            <a:endParaRPr lang="id-ID" sz="1400" b="1" dirty="0" smtClean="0"/>
          </a:p>
          <a:p>
            <a:r>
              <a:rPr lang="id-ID" sz="1400" b="1" dirty="0" smtClean="0"/>
              <a:t>UMUM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400" dirty="0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 smtClean="0"/>
              <a:t>memahami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 array</a:t>
            </a:r>
            <a:endParaRPr lang="id-ID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id-ID" sz="1000" b="1" dirty="0" smtClean="0"/>
          </a:p>
          <a:p>
            <a:r>
              <a:rPr lang="id-ID" sz="1400" b="1" dirty="0" smtClean="0"/>
              <a:t>KHUSUS 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menjelaskan</a:t>
            </a:r>
            <a:r>
              <a:rPr lang="en-US" sz="1400" dirty="0"/>
              <a:t> </a:t>
            </a:r>
            <a:r>
              <a:rPr lang="en-US" sz="1400" dirty="0" smtClean="0"/>
              <a:t>array</a:t>
            </a:r>
            <a:endParaRPr lang="en-US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</a:t>
            </a:r>
            <a:r>
              <a:rPr lang="id-ID" sz="1400" dirty="0" smtClean="0"/>
              <a:t>membuat </a:t>
            </a:r>
            <a:r>
              <a:rPr lang="en-US" sz="1400" dirty="0" smtClean="0"/>
              <a:t>array</a:t>
            </a:r>
            <a:endParaRPr lang="en-US" sz="1300" dirty="0"/>
          </a:p>
        </p:txBody>
      </p:sp>
      <p:sp>
        <p:nvSpPr>
          <p:cNvPr id="59" name="Rectangle 58"/>
          <p:cNvSpPr/>
          <p:nvPr/>
        </p:nvSpPr>
        <p:spPr>
          <a:xfrm>
            <a:off x="3124200" y="4566405"/>
            <a:ext cx="777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 smtClean="0"/>
              <a:t>Materi :</a:t>
            </a:r>
            <a:endParaRPr lang="id-ID" sz="1400" b="1" dirty="0"/>
          </a:p>
        </p:txBody>
      </p:sp>
      <p:sp>
        <p:nvSpPr>
          <p:cNvPr id="60" name="TextBox 59">
            <a:hlinkClick r:id="" action="ppaction://noaction"/>
          </p:cNvPr>
          <p:cNvSpPr txBox="1"/>
          <p:nvPr/>
        </p:nvSpPr>
        <p:spPr>
          <a:xfrm>
            <a:off x="3124200" y="57150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id-ID" sz="1600" b="1" dirty="0" smtClean="0">
                <a:solidFill>
                  <a:srgbClr val="0070C0"/>
                </a:solidFill>
              </a:rPr>
              <a:t>4</a:t>
            </a:r>
            <a:r>
              <a:rPr lang="en-US" sz="1600" b="1" dirty="0" smtClean="0">
                <a:solidFill>
                  <a:srgbClr val="0070C0"/>
                </a:solidFill>
              </a:rPr>
              <a:t>.	</a:t>
            </a:r>
            <a:r>
              <a:rPr lang="en-US" sz="1600" b="1" dirty="0" err="1" smtClean="0">
                <a:solidFill>
                  <a:srgbClr val="0070C0"/>
                </a:solidFill>
              </a:rPr>
              <a:t>Panjang</a:t>
            </a:r>
            <a:r>
              <a:rPr lang="en-US" sz="1600" b="1" dirty="0" smtClean="0">
                <a:solidFill>
                  <a:srgbClr val="0070C0"/>
                </a:solidFill>
              </a:rPr>
              <a:t> Array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61" name="TextBox 60">
            <a:hlinkClick r:id="" action="ppaction://noaction"/>
          </p:cNvPr>
          <p:cNvSpPr txBox="1"/>
          <p:nvPr/>
        </p:nvSpPr>
        <p:spPr>
          <a:xfrm>
            <a:off x="3124200" y="6042954"/>
            <a:ext cx="582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5.	Array </a:t>
            </a:r>
            <a:r>
              <a:rPr lang="en-US" sz="1600" b="1" dirty="0" err="1" smtClean="0">
                <a:solidFill>
                  <a:srgbClr val="0070C0"/>
                </a:solidFill>
              </a:rPr>
              <a:t>Multidimensi</a:t>
            </a:r>
            <a:endParaRPr lang="en-US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14725" y="1606825"/>
            <a:ext cx="10442807" cy="3269975"/>
            <a:chOff x="158932" y="1381538"/>
            <a:chExt cx="11754394" cy="3269975"/>
          </a:xfrm>
        </p:grpSpPr>
        <p:sp>
          <p:nvSpPr>
            <p:cNvPr id="7" name="Rounded Rectangle 6"/>
            <p:cNvSpPr/>
            <p:nvPr/>
          </p:nvSpPr>
          <p:spPr>
            <a:xfrm>
              <a:off x="158932" y="1676398"/>
              <a:ext cx="11754394" cy="2975115"/>
            </a:xfrm>
            <a:prstGeom prst="roundRect">
              <a:avLst>
                <a:gd name="adj" fmla="val 19648"/>
              </a:avLst>
            </a:prstGeom>
            <a:solidFill>
              <a:schemeClr val="accent3">
                <a:lumMod val="40000"/>
                <a:lumOff val="60000"/>
              </a:schemeClr>
            </a:solidFill>
            <a:ln/>
            <a:effectLst>
              <a:reflection blurRad="6350" stA="50000" endA="300" endPos="38500" dist="508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 err="1"/>
                <a:t>Buatlah</a:t>
              </a:r>
              <a:r>
                <a:rPr lang="en-US" sz="2400" dirty="0"/>
                <a:t> </a:t>
              </a:r>
              <a:r>
                <a:rPr lang="en-US" sz="2400" dirty="0" err="1"/>
                <a:t>sebuah</a:t>
              </a:r>
              <a:r>
                <a:rPr lang="en-US" sz="2400" dirty="0"/>
                <a:t> String array yang </a:t>
              </a:r>
              <a:r>
                <a:rPr lang="en-US" sz="2400" dirty="0" err="1"/>
                <a:t>akan</a:t>
              </a:r>
              <a:r>
                <a:rPr lang="en-US" sz="2400" dirty="0"/>
                <a:t> </a:t>
              </a:r>
              <a:r>
                <a:rPr lang="en-US" sz="2400" dirty="0" err="1"/>
                <a:t>menginisialisasi</a:t>
              </a:r>
              <a:r>
                <a:rPr lang="en-US" sz="2400" dirty="0"/>
                <a:t> 7 </a:t>
              </a:r>
              <a:r>
                <a:rPr lang="en-US" sz="2400" dirty="0" err="1"/>
                <a:t>hari</a:t>
              </a:r>
              <a:r>
                <a:rPr lang="en-US" sz="2400" dirty="0"/>
                <a:t> </a:t>
              </a:r>
              <a:r>
                <a:rPr lang="en-US" sz="2400" dirty="0" err="1"/>
                <a:t>dalam</a:t>
              </a:r>
              <a:r>
                <a:rPr lang="en-US" sz="2400" dirty="0"/>
                <a:t> </a:t>
              </a:r>
              <a:r>
                <a:rPr lang="en-US" sz="2400" dirty="0" err="1"/>
                <a:t>seminggu</a:t>
              </a:r>
              <a:r>
                <a:rPr lang="en-US" sz="2400" dirty="0"/>
                <a:t>. </a:t>
              </a:r>
              <a:endParaRPr lang="en-US" sz="2400" dirty="0" smtClean="0"/>
            </a:p>
            <a:p>
              <a:r>
                <a:rPr lang="en-US" sz="2400" dirty="0" err="1" smtClean="0"/>
                <a:t>Sebagai</a:t>
              </a:r>
              <a:r>
                <a:rPr lang="en-US" sz="2400" dirty="0" smtClean="0"/>
                <a:t> </a:t>
              </a:r>
              <a:r>
                <a:rPr lang="en-US" sz="2400" dirty="0" err="1"/>
                <a:t>contoh</a:t>
              </a:r>
              <a:r>
                <a:rPr lang="en-US" sz="2400" dirty="0" smtClean="0"/>
                <a:t>,</a:t>
              </a:r>
              <a:endParaRPr lang="en-US" sz="2400" dirty="0"/>
            </a:p>
            <a:p>
              <a:pPr algn="ctr"/>
              <a:r>
                <a:rPr lang="en-US" sz="2400" b="1" dirty="0"/>
                <a:t>String </a:t>
              </a:r>
              <a:r>
                <a:rPr lang="en-US" sz="2400" b="1" dirty="0" err="1" smtClean="0"/>
                <a:t>hari</a:t>
              </a:r>
              <a:r>
                <a:rPr lang="en-US" sz="2400" b="1" dirty="0" smtClean="0"/>
                <a:t>[] </a:t>
              </a:r>
              <a:r>
                <a:rPr lang="en-US" sz="2400" b="1" dirty="0"/>
                <a:t>= </a:t>
              </a:r>
              <a:r>
                <a:rPr lang="en-US" sz="2400" b="1" dirty="0" smtClean="0"/>
                <a:t>{“</a:t>
              </a:r>
              <a:r>
                <a:rPr lang="en-US" sz="2400" b="1" dirty="0" err="1" smtClean="0"/>
                <a:t>Senin</a:t>
              </a:r>
              <a:r>
                <a:rPr lang="en-US" sz="2400" b="1" dirty="0" smtClean="0"/>
                <a:t>”, “</a:t>
              </a:r>
              <a:r>
                <a:rPr lang="en-US" sz="2400" b="1" dirty="0" err="1" smtClean="0"/>
                <a:t>Selasa</a:t>
              </a:r>
              <a:r>
                <a:rPr lang="en-US" sz="2400" b="1" dirty="0" smtClean="0"/>
                <a:t>”….}; </a:t>
              </a:r>
              <a:endParaRPr lang="en-US" sz="2400" b="1" dirty="0"/>
            </a:p>
            <a:p>
              <a:r>
                <a:rPr lang="en-US" sz="2400" dirty="0" err="1"/>
                <a:t>Gunakan</a:t>
              </a:r>
              <a:r>
                <a:rPr lang="en-US" sz="2400" dirty="0"/>
                <a:t> while-loop, </a:t>
              </a:r>
              <a:r>
                <a:rPr lang="en-US" sz="2400" dirty="0" err="1"/>
                <a:t>kemudian</a:t>
              </a:r>
              <a:r>
                <a:rPr lang="en-US" sz="2400" dirty="0"/>
                <a:t> print </a:t>
              </a:r>
              <a:r>
                <a:rPr lang="en-US" sz="2400" dirty="0" err="1"/>
                <a:t>semua</a:t>
              </a:r>
              <a:r>
                <a:rPr lang="en-US" sz="2400" dirty="0"/>
                <a:t> </a:t>
              </a:r>
              <a:r>
                <a:rPr lang="en-US" sz="2400" dirty="0" err="1"/>
                <a:t>nilai</a:t>
              </a:r>
              <a:r>
                <a:rPr lang="en-US" sz="2400" dirty="0"/>
                <a:t> </a:t>
              </a:r>
              <a:r>
                <a:rPr lang="en-US" sz="2400" dirty="0" err="1"/>
                <a:t>dari</a:t>
              </a:r>
              <a:r>
                <a:rPr lang="en-US" sz="2400" dirty="0"/>
                <a:t> array (</a:t>
              </a:r>
              <a:r>
                <a:rPr lang="en-US" sz="2400" dirty="0" err="1"/>
                <a:t>Gunakan</a:t>
              </a:r>
              <a:r>
                <a:rPr lang="en-US" sz="2400" dirty="0"/>
                <a:t> </a:t>
              </a:r>
              <a:r>
                <a:rPr lang="en-US" sz="2400" dirty="0" err="1"/>
                <a:t>juga</a:t>
              </a:r>
              <a:r>
                <a:rPr lang="en-US" sz="2400" dirty="0"/>
                <a:t> </a:t>
              </a:r>
              <a:r>
                <a:rPr lang="en-US" sz="2400" dirty="0" err="1"/>
                <a:t>untuk</a:t>
              </a:r>
              <a:r>
                <a:rPr lang="en-US" sz="2400" dirty="0"/>
                <a:t> do-while </a:t>
              </a:r>
              <a:r>
                <a:rPr lang="en-US" sz="2400" dirty="0" err="1"/>
                <a:t>dan</a:t>
              </a:r>
              <a:r>
                <a:rPr lang="en-US" sz="2400" dirty="0"/>
                <a:t> for-loop</a:t>
              </a:r>
              <a:r>
                <a:rPr lang="en-US" sz="2400" dirty="0" smtClean="0"/>
                <a:t>) </a:t>
              </a:r>
              <a:r>
                <a:rPr lang="en-US" sz="2400" dirty="0" err="1" smtClean="0"/>
                <a:t>dengan</a:t>
              </a:r>
              <a:r>
                <a:rPr lang="en-US" sz="2400" dirty="0" smtClean="0"/>
                <a:t> </a:t>
              </a:r>
              <a:r>
                <a:rPr lang="en-US" sz="2400" dirty="0" err="1" smtClean="0"/>
                <a:t>menggunakan</a:t>
              </a:r>
              <a:r>
                <a:rPr lang="en-US" sz="2400" dirty="0" smtClean="0"/>
                <a:t> looping. </a:t>
              </a:r>
              <a:endParaRPr lang="en-US" sz="24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21279" y="1381538"/>
              <a:ext cx="4236318" cy="58972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LATIHAN 1 </a:t>
              </a:r>
              <a:endPara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934073" y="1506843"/>
              <a:ext cx="626600" cy="33911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310397" y="1506843"/>
              <a:ext cx="626600" cy="33911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3845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14725" y="1606825"/>
            <a:ext cx="10442807" cy="3269975"/>
            <a:chOff x="158932" y="1381538"/>
            <a:chExt cx="11754394" cy="3269975"/>
          </a:xfrm>
        </p:grpSpPr>
        <p:sp>
          <p:nvSpPr>
            <p:cNvPr id="7" name="Rounded Rectangle 6"/>
            <p:cNvSpPr/>
            <p:nvPr/>
          </p:nvSpPr>
          <p:spPr>
            <a:xfrm>
              <a:off x="158932" y="1676398"/>
              <a:ext cx="11754394" cy="2975115"/>
            </a:xfrm>
            <a:prstGeom prst="roundRect">
              <a:avLst>
                <a:gd name="adj" fmla="val 19648"/>
              </a:avLst>
            </a:prstGeom>
            <a:solidFill>
              <a:schemeClr val="accent3">
                <a:lumMod val="40000"/>
                <a:lumOff val="60000"/>
              </a:schemeClr>
            </a:solidFill>
            <a:ln/>
            <a:effectLst>
              <a:reflection blurRad="6350" stA="50000" endA="300" endPos="38500" dist="508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 err="1"/>
                <a:t>Gunakanlah</a:t>
              </a:r>
              <a:r>
                <a:rPr lang="en-US" sz="2400" dirty="0"/>
                <a:t> </a:t>
              </a:r>
              <a:r>
                <a:rPr lang="en-US" sz="2400" dirty="0" err="1"/>
                <a:t>BufferedReader</a:t>
              </a:r>
              <a:r>
                <a:rPr lang="en-US" sz="2400" dirty="0"/>
                <a:t> </a:t>
              </a:r>
              <a:r>
                <a:rPr lang="en-US" sz="2400" dirty="0" err="1"/>
                <a:t>dan</a:t>
              </a:r>
              <a:r>
                <a:rPr lang="en-US" sz="2400" dirty="0"/>
                <a:t> </a:t>
              </a:r>
              <a:r>
                <a:rPr lang="en-US" sz="2400" dirty="0" err="1"/>
                <a:t>JoptionPane</a:t>
              </a:r>
              <a:r>
                <a:rPr lang="en-US" sz="2400" dirty="0"/>
                <a:t>, </a:t>
              </a:r>
              <a:r>
                <a:rPr lang="en-US" sz="2400" dirty="0" err="1"/>
                <a:t>tanyakan</a:t>
              </a:r>
              <a:r>
                <a:rPr lang="en-US" sz="2400" dirty="0"/>
                <a:t> </a:t>
              </a:r>
              <a:r>
                <a:rPr lang="en-US" sz="2400" dirty="0" err="1"/>
                <a:t>kepada</a:t>
              </a:r>
              <a:r>
                <a:rPr lang="en-US" sz="2400" dirty="0"/>
                <a:t> user </a:t>
              </a:r>
              <a:r>
                <a:rPr lang="en-US" sz="2400" dirty="0" err="1"/>
                <a:t>untuk</a:t>
              </a:r>
              <a:r>
                <a:rPr lang="en-US" sz="2400" dirty="0"/>
                <a:t> 10 </a:t>
              </a:r>
              <a:r>
                <a:rPr lang="en-US" sz="2400" dirty="0" err="1"/>
                <a:t>nomor</a:t>
              </a:r>
              <a:r>
                <a:rPr lang="en-US" sz="2400" dirty="0"/>
                <a:t>. </a:t>
              </a:r>
              <a:r>
                <a:rPr lang="en-US" sz="2400" dirty="0" err="1"/>
                <a:t>Kemudian</a:t>
              </a:r>
              <a:r>
                <a:rPr lang="en-US" sz="2400" dirty="0"/>
                <a:t> </a:t>
              </a:r>
              <a:r>
                <a:rPr lang="en-US" sz="2400" dirty="0" err="1"/>
                <a:t>gunakan</a:t>
              </a:r>
              <a:r>
                <a:rPr lang="en-US" sz="2400" dirty="0"/>
                <a:t> array </a:t>
              </a:r>
              <a:r>
                <a:rPr lang="en-US" sz="2400" dirty="0" err="1"/>
                <a:t>untuk</a:t>
              </a:r>
              <a:r>
                <a:rPr lang="en-US" sz="2400" dirty="0"/>
                <a:t> </a:t>
              </a:r>
              <a:r>
                <a:rPr lang="en-US" sz="2400" dirty="0" err="1"/>
                <a:t>menyimpan</a:t>
              </a:r>
              <a:r>
                <a:rPr lang="en-US" sz="2400" dirty="0"/>
                <a:t> 10 </a:t>
              </a:r>
              <a:r>
                <a:rPr lang="en-US" sz="2400" dirty="0" err="1"/>
                <a:t>nomor</a:t>
              </a:r>
              <a:r>
                <a:rPr lang="en-US" sz="2400" dirty="0"/>
                <a:t> </a:t>
              </a:r>
              <a:r>
                <a:rPr lang="en-US" sz="2400" dirty="0" err="1"/>
                <a:t>tersebut</a:t>
              </a:r>
              <a:r>
                <a:rPr lang="en-US" sz="2400" dirty="0"/>
                <a:t>. </a:t>
              </a:r>
              <a:r>
                <a:rPr lang="en-US" sz="2400" dirty="0" err="1"/>
                <a:t>Tampilkan</a:t>
              </a:r>
              <a:r>
                <a:rPr lang="en-US" sz="2400" dirty="0"/>
                <a:t> </a:t>
              </a:r>
              <a:r>
                <a:rPr lang="en-US" sz="2400" dirty="0" err="1"/>
                <a:t>kepada</a:t>
              </a:r>
              <a:r>
                <a:rPr lang="en-US" sz="2400" dirty="0"/>
                <a:t> user, input </a:t>
              </a:r>
              <a:r>
                <a:rPr lang="en-US" sz="2400" dirty="0" err="1"/>
                <a:t>terbesar</a:t>
              </a:r>
              <a:r>
                <a:rPr lang="en-US" sz="2400" dirty="0"/>
                <a:t> yang </a:t>
              </a:r>
              <a:r>
                <a:rPr lang="en-US" sz="2400" dirty="0" err="1"/>
                <a:t>telah</a:t>
              </a:r>
              <a:r>
                <a:rPr lang="en-US" sz="2400" dirty="0"/>
                <a:t> </a:t>
              </a:r>
              <a:r>
                <a:rPr lang="en-US" sz="2400" dirty="0" err="1"/>
                <a:t>diberikan</a:t>
              </a:r>
              <a:r>
                <a:rPr lang="en-US" sz="2400" dirty="0"/>
                <a:t> user. 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21279" y="1381538"/>
              <a:ext cx="4236318" cy="58972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LATIHAN 2 </a:t>
              </a:r>
              <a:endPara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934073" y="1506843"/>
              <a:ext cx="626600" cy="33911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7310397" y="1506843"/>
              <a:ext cx="626600" cy="339110"/>
            </a:xfrm>
            <a:prstGeom prst="roundRect">
              <a:avLst>
                <a:gd name="adj" fmla="val 5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6400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ecagon 2"/>
          <p:cNvSpPr/>
          <p:nvPr/>
        </p:nvSpPr>
        <p:spPr>
          <a:xfrm>
            <a:off x="4495800" y="2133600"/>
            <a:ext cx="2743200" cy="2743200"/>
          </a:xfrm>
          <a:prstGeom prst="decagon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End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Of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Slide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87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 smtClean="0"/>
              <a:t>1.   </a:t>
            </a:r>
            <a:r>
              <a:rPr lang="en-US" dirty="0" err="1" smtClean="0"/>
              <a:t>Pengenalan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 </a:t>
            </a:r>
            <a:r>
              <a:rPr lang="en-US" sz="2400" dirty="0" err="1"/>
              <a:t>Dibagian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mendiskusikan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pendeklarasian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primitif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pendeklarasian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beserta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identifier </a:t>
            </a:r>
            <a:r>
              <a:rPr lang="en-US" sz="2400" dirty="0"/>
              <a:t>yang </a:t>
            </a:r>
            <a:r>
              <a:rPr lang="en-US" sz="2400" dirty="0" err="1"/>
              <a:t>unik</a:t>
            </a:r>
            <a:r>
              <a:rPr lang="en-US" sz="2400" dirty="0"/>
              <a:t>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memanggil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i="1" dirty="0"/>
              <a:t>identifier</a:t>
            </a:r>
            <a:r>
              <a:rPr lang="en-US" sz="2400" dirty="0"/>
              <a:t>-</a:t>
            </a:r>
            <a:r>
              <a:rPr lang="en-US" sz="2400" dirty="0" err="1"/>
              <a:t>nya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mendeklarasikan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. </a:t>
            </a: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Array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menghemat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penyebutan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. </a:t>
            </a:r>
            <a:r>
              <a:rPr lang="en-US" sz="2400" dirty="0" err="1"/>
              <a:t>Variabel</a:t>
            </a:r>
            <a:r>
              <a:rPr lang="en-US" sz="2400" dirty="0"/>
              <a:t> Array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/>
              <a:t>Sebuah</a:t>
            </a:r>
            <a:r>
              <a:rPr lang="en-US" sz="2400" dirty="0"/>
              <a:t> array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menyimpan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item data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Array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78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Ilustrasi</a:t>
            </a:r>
            <a:r>
              <a:rPr lang="en-US" dirty="0" smtClean="0">
                <a:solidFill>
                  <a:srgbClr val="0070C0"/>
                </a:solidFill>
              </a:rPr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4585647"/>
            <a:ext cx="11754394" cy="1882049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/>
              <a:t>No. </a:t>
            </a:r>
            <a:r>
              <a:rPr lang="en-US" sz="2400" dirty="0" err="1"/>
              <a:t>Indeks</a:t>
            </a:r>
            <a:r>
              <a:rPr lang="en-US" sz="2400" dirty="0"/>
              <a:t>/No. Element di </a:t>
            </a:r>
            <a:r>
              <a:rPr lang="en-US" sz="2400" dirty="0" err="1"/>
              <a:t>awali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0 (</a:t>
            </a:r>
            <a:r>
              <a:rPr lang="en-US" sz="2400" dirty="0" err="1"/>
              <a:t>nol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diakhiri</a:t>
            </a:r>
            <a:r>
              <a:rPr lang="en-US" sz="2400" dirty="0" smtClean="0"/>
              <a:t> </a:t>
            </a:r>
            <a:r>
              <a:rPr lang="en-US" sz="2400" dirty="0"/>
              <a:t>n-1 </a:t>
            </a:r>
            <a:r>
              <a:rPr lang="en-US" sz="2400" dirty="0" err="1"/>
              <a:t>dimana</a:t>
            </a:r>
            <a:r>
              <a:rPr lang="en-US" sz="2400" dirty="0"/>
              <a:t> n= </a:t>
            </a:r>
            <a:r>
              <a:rPr lang="en-US" sz="2400" dirty="0" err="1"/>
              <a:t>panjang</a:t>
            </a:r>
            <a:r>
              <a:rPr lang="en-US" sz="2400" dirty="0"/>
              <a:t> array.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2306" y="1361193"/>
            <a:ext cx="8874457" cy="284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633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686" y="2919642"/>
            <a:ext cx="3708758" cy="20604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58931" y="1110344"/>
            <a:ext cx="11754395" cy="89587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data </a:t>
            </a:r>
            <a:r>
              <a:rPr lang="en-US" sz="2400" dirty="0" err="1"/>
              <a:t>int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i="1" dirty="0"/>
              <a:t>identifier </a:t>
            </a:r>
            <a:r>
              <a:rPr lang="en-US" sz="2400" dirty="0"/>
              <a:t>yang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. </a:t>
            </a:r>
            <a:endParaRPr lang="en-US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Penggunaan</a:t>
            </a:r>
            <a:r>
              <a:rPr lang="en-US" dirty="0" smtClean="0">
                <a:solidFill>
                  <a:srgbClr val="0070C0"/>
                </a:solidFill>
              </a:rPr>
              <a:t>  Array </a:t>
            </a:r>
            <a:r>
              <a:rPr lang="en-US" dirty="0" err="1" smtClean="0">
                <a:solidFill>
                  <a:srgbClr val="0070C0"/>
                </a:solidFill>
              </a:rPr>
              <a:t>dengan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Tipe</a:t>
            </a:r>
            <a:r>
              <a:rPr lang="en-US" dirty="0" smtClean="0">
                <a:solidFill>
                  <a:srgbClr val="0070C0"/>
                </a:solidFill>
              </a:rPr>
              <a:t> data Integer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180" y="2901846"/>
            <a:ext cx="2109624" cy="22072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ight Arrow 7"/>
          <p:cNvSpPr/>
          <p:nvPr/>
        </p:nvSpPr>
        <p:spPr>
          <a:xfrm>
            <a:off x="3795230" y="3339144"/>
            <a:ext cx="2350443" cy="110546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/>
              <a:t>MENJADI</a:t>
            </a:r>
            <a:endParaRPr lang="en-US" sz="26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6400800" y="5191464"/>
            <a:ext cx="3888644" cy="1000442"/>
            <a:chOff x="6414448" y="4990321"/>
            <a:chExt cx="3888644" cy="932808"/>
          </a:xfrm>
        </p:grpSpPr>
        <p:sp>
          <p:nvSpPr>
            <p:cNvPr id="9" name="Rectangle 8"/>
            <p:cNvSpPr/>
            <p:nvPr/>
          </p:nvSpPr>
          <p:spPr>
            <a:xfrm>
              <a:off x="8174043" y="5358444"/>
              <a:ext cx="709683" cy="564685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1</a:t>
              </a:r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883726" y="5358444"/>
              <a:ext cx="709683" cy="564685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593409" y="5358444"/>
              <a:ext cx="709683" cy="564685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174043" y="4990321"/>
              <a:ext cx="709683" cy="36812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0</a:t>
              </a:r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883726" y="4994194"/>
              <a:ext cx="709683" cy="36425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1</a:t>
              </a:r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593409" y="4994194"/>
              <a:ext cx="709683" cy="36424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2</a:t>
              </a:r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14448" y="5354572"/>
              <a:ext cx="1759595" cy="56468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tx1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number :</a:t>
              </a:r>
              <a:endParaRPr lang="en-US" sz="3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920180" y="2078942"/>
            <a:ext cx="2109624" cy="3776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Tanpa</a:t>
            </a:r>
            <a:r>
              <a:rPr lang="en-US" sz="3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Array</a:t>
            </a:r>
            <a:endParaRPr lang="en-US" sz="3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80686" y="2128740"/>
            <a:ext cx="3708758" cy="3776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Menggunakan</a:t>
            </a:r>
            <a:r>
              <a:rPr lang="en-US" sz="3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Array</a:t>
            </a:r>
            <a:endParaRPr lang="en-US" sz="3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272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542925" algn="l"/>
              </a:tabLst>
            </a:pPr>
            <a:r>
              <a:rPr lang="en-US" dirty="0"/>
              <a:t>2</a:t>
            </a:r>
            <a:r>
              <a:rPr lang="en-US" dirty="0" smtClean="0"/>
              <a:t>.   </a:t>
            </a:r>
            <a:r>
              <a:rPr lang="en-US" dirty="0" err="1" smtClean="0"/>
              <a:t>Pendeklarasian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Array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dideklarasikan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layaknya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mendeklarasikan</a:t>
            </a:r>
            <a:r>
              <a:rPr lang="en-US" dirty="0"/>
              <a:t> array,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list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data, yang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kurung</a:t>
            </a:r>
            <a:r>
              <a:rPr lang="en-US" dirty="0"/>
              <a:t> </a:t>
            </a:r>
            <a:r>
              <a:rPr lang="en-US" dirty="0" err="1"/>
              <a:t>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kurung</a:t>
            </a:r>
            <a:r>
              <a:rPr lang="en-US" dirty="0"/>
              <a:t> </a:t>
            </a:r>
            <a:r>
              <a:rPr lang="en-US" dirty="0" err="1"/>
              <a:t>tutup</a:t>
            </a:r>
            <a:r>
              <a:rPr lang="en-US" dirty="0"/>
              <a:t>, yang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i="1" dirty="0"/>
              <a:t>identifier</a:t>
            </a:r>
            <a:r>
              <a:rPr lang="en-US" dirty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</a:p>
          <a:p>
            <a:pPr marL="11604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[]ages;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sv-SE" dirty="0"/>
              <a:t>atau Anda dapat menempatkan kurung buka dan kurung tutupnya setelah </a:t>
            </a:r>
            <a:r>
              <a:rPr lang="sv-SE" i="1" dirty="0"/>
              <a:t>identifier</a:t>
            </a:r>
            <a:r>
              <a:rPr lang="sv-SE" dirty="0"/>
              <a:t>. Sebagai contoh, </a:t>
            </a:r>
          </a:p>
          <a:p>
            <a:pPr marL="1160463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ages[];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60463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pendeklarasian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array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b="1" dirty="0" err="1"/>
              <a:t>konstruktor</a:t>
            </a:r>
            <a:r>
              <a:rPr lang="en-US" dirty="0"/>
              <a:t>. Proses </a:t>
            </a:r>
            <a:r>
              <a:rPr lang="en-US" dirty="0" err="1"/>
              <a:t>ini</a:t>
            </a:r>
            <a:r>
              <a:rPr lang="en-US" dirty="0"/>
              <a:t> di Java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instantiation </a:t>
            </a:r>
            <a:r>
              <a:rPr lang="en-US" dirty="0"/>
              <a:t>( Kata </a:t>
            </a:r>
            <a:r>
              <a:rPr lang="en-US" dirty="0" err="1"/>
              <a:t>dalam</a:t>
            </a:r>
            <a:r>
              <a:rPr lang="en-US" dirty="0"/>
              <a:t> Java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).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</a:t>
            </a:r>
            <a:r>
              <a:rPr lang="en-US" i="1" dirty="0"/>
              <a:t>instantiate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konstruktor</a:t>
            </a:r>
            <a:r>
              <a:rPr lang="en-US" dirty="0"/>
              <a:t>. 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i="1" dirty="0"/>
              <a:t>instantiate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konstruktor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array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menginisialisasinya</a:t>
            </a:r>
            <a:r>
              <a:rPr lang="en-US" dirty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</a:t>
            </a:r>
          </a:p>
          <a:p>
            <a:pPr marL="11604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deklarasi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11604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ages[]; </a:t>
            </a:r>
          </a:p>
          <a:p>
            <a:pPr marL="11604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//instantiate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obyek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116046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ages = new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</a:p>
        </p:txBody>
      </p:sp>
    </p:spTree>
    <p:extLst>
      <p:ext uri="{BB962C8B-B14F-4D97-AF65-F5344CB8AC3E}">
        <p14:creationId xmlns:p14="http://schemas.microsoft.com/office/powerpoint/2010/main" val="173164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Cara </a:t>
            </a:r>
            <a:r>
              <a:rPr lang="en-US" dirty="0" err="1" smtClean="0">
                <a:solidFill>
                  <a:srgbClr val="0070C0"/>
                </a:solidFill>
              </a:rPr>
              <a:t>Membuat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Variabel</a:t>
            </a:r>
            <a:r>
              <a:rPr lang="en-US" dirty="0" smtClean="0">
                <a:solidFill>
                  <a:srgbClr val="0070C0"/>
                </a:solidFill>
              </a:rPr>
              <a:t> Array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8003" y="1279305"/>
            <a:ext cx="11505323" cy="506690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indent="-465138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mendeklarasikan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array,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  <a:endParaRPr lang="en-US" sz="2400" b="1" dirty="0" smtClean="0"/>
          </a:p>
          <a:p>
            <a:pPr marL="465138" indent="-465138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1.	</a:t>
            </a:r>
            <a:r>
              <a:rPr lang="en-US" sz="2400" b="1" dirty="0" err="1" smtClean="0"/>
              <a:t>Deklarasi</a:t>
            </a:r>
            <a:r>
              <a:rPr lang="en-US" sz="2400" b="1" dirty="0" smtClean="0"/>
              <a:t>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marL="609600" indent="-609600"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400" b="1" dirty="0" smtClean="0"/>
              <a:t>	 </a:t>
            </a:r>
            <a:r>
              <a:rPr lang="en-US" sz="2400" b="1" dirty="0" err="1" smtClean="0"/>
              <a:t>TypeData</a:t>
            </a:r>
            <a:r>
              <a:rPr lang="en-US" sz="2400" b="1" dirty="0" smtClean="0"/>
              <a:t> [ ] </a:t>
            </a:r>
            <a:r>
              <a:rPr lang="en-US" sz="2400" b="1" dirty="0" err="1" smtClean="0"/>
              <a:t>namaArray</a:t>
            </a:r>
            <a:r>
              <a:rPr lang="en-US" sz="2400" b="1" dirty="0" smtClean="0"/>
              <a:t> ;	</a:t>
            </a:r>
          </a:p>
          <a:p>
            <a:pPr marL="609600" indent="-609600" algn="just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1200" dirty="0" smtClean="0"/>
          </a:p>
          <a:p>
            <a:pPr marL="465138" indent="-465138" algn="just">
              <a:lnSpc>
                <a:spcPct val="80000"/>
              </a:lnSpc>
              <a:buFont typeface="Arial" panose="020B0604020202020204" pitchFamily="34" charset="0"/>
              <a:buAutoNum type="arabicPeriod" startAt="2"/>
            </a:pPr>
            <a:r>
              <a:rPr lang="en-US" sz="2400" b="1" dirty="0" err="1" smtClean="0"/>
              <a:t>Inisialisasi</a:t>
            </a:r>
            <a:endParaRPr lang="en-US" sz="2400" b="1" dirty="0" smtClean="0"/>
          </a:p>
          <a:p>
            <a:pPr marL="609600" indent="-609600" algn="just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1200" dirty="0" smtClean="0"/>
          </a:p>
          <a:p>
            <a:pPr marL="609600" indent="-609600"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namaArray</a:t>
            </a:r>
            <a:r>
              <a:rPr lang="en-US" sz="2400" b="1" dirty="0" smtClean="0"/>
              <a:t> = new </a:t>
            </a:r>
            <a:r>
              <a:rPr lang="en-US" sz="2400" b="1" dirty="0" err="1" smtClean="0"/>
              <a:t>TypeData</a:t>
            </a:r>
            <a:r>
              <a:rPr lang="en-US" sz="2400" b="1" dirty="0" smtClean="0"/>
              <a:t> [</a:t>
            </a:r>
            <a:r>
              <a:rPr lang="en-US" sz="2400" b="1" dirty="0" err="1" smtClean="0"/>
              <a:t>jml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elemen</a:t>
            </a:r>
            <a:r>
              <a:rPr lang="en-US" sz="2400" b="1" dirty="0" smtClean="0"/>
              <a:t>];</a:t>
            </a:r>
            <a:endParaRPr lang="en-US" sz="2400" dirty="0" smtClean="0"/>
          </a:p>
          <a:p>
            <a:pPr marL="609600" indent="-609600" algn="just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2400" b="1" dirty="0" smtClean="0"/>
          </a:p>
          <a:p>
            <a:pPr marL="465138" indent="-465138"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2400" b="1" dirty="0" smtClean="0"/>
              <a:t>3.	</a:t>
            </a:r>
            <a:r>
              <a:rPr lang="en-US" sz="2400" b="1" dirty="0" err="1" smtClean="0"/>
              <a:t>Deklarasi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Inisialisasi</a:t>
            </a:r>
            <a:endParaRPr lang="en-US" sz="2400" b="1" dirty="0" smtClean="0"/>
          </a:p>
          <a:p>
            <a:pPr marL="609600" indent="-609600" algn="just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1200" b="1" dirty="0" smtClean="0"/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TypeData</a:t>
            </a:r>
            <a:r>
              <a:rPr lang="en-US" sz="2400" b="1" dirty="0" smtClean="0"/>
              <a:t> [ ] </a:t>
            </a:r>
            <a:r>
              <a:rPr lang="en-US" sz="2400" b="1" dirty="0" err="1" smtClean="0"/>
              <a:t>namaArray</a:t>
            </a:r>
            <a:r>
              <a:rPr lang="en-US" sz="2400" b="1" dirty="0" smtClean="0"/>
              <a:t> = new </a:t>
            </a:r>
            <a:r>
              <a:rPr lang="en-US" sz="2400" b="1" dirty="0" err="1" smtClean="0"/>
              <a:t>TypeData</a:t>
            </a:r>
            <a:r>
              <a:rPr lang="en-US" sz="2400" b="1" dirty="0" smtClean="0"/>
              <a:t> [</a:t>
            </a:r>
            <a:r>
              <a:rPr lang="en-US" sz="2400" b="1" dirty="0" err="1" smtClean="0"/>
              <a:t>jml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elemen</a:t>
            </a:r>
            <a:r>
              <a:rPr lang="en-US" sz="2400" b="1" dirty="0" smtClean="0"/>
              <a:t>]</a:t>
            </a:r>
            <a:endParaRPr lang="en-US" sz="2400" dirty="0" smtClean="0"/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017603" y="5285010"/>
            <a:ext cx="7102815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ounded Rectangle 5"/>
          <p:cNvSpPr/>
          <p:nvPr/>
        </p:nvSpPr>
        <p:spPr>
          <a:xfrm>
            <a:off x="1017604" y="2269906"/>
            <a:ext cx="7102814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ounded Rectangle 6"/>
          <p:cNvSpPr/>
          <p:nvPr/>
        </p:nvSpPr>
        <p:spPr>
          <a:xfrm>
            <a:off x="1017604" y="3783498"/>
            <a:ext cx="7102814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780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Deklarasi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Inisialisasi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>
                <a:solidFill>
                  <a:srgbClr val="0070C0"/>
                </a:solidFill>
              </a:rPr>
              <a:t>Variabel</a:t>
            </a:r>
            <a:r>
              <a:rPr lang="en-US" dirty="0">
                <a:solidFill>
                  <a:srgbClr val="0070C0"/>
                </a:solidFill>
              </a:rPr>
              <a:t> Array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8932" y="1228989"/>
            <a:ext cx="11441664" cy="53492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indent="-465138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sz="2400" b="1" dirty="0" err="1" smtClean="0"/>
              <a:t>Tanpa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menyebutkan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elemen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diperlukan</a:t>
            </a:r>
            <a:r>
              <a:rPr lang="en-US" sz="2400" b="1" dirty="0" smtClean="0"/>
              <a:t>. </a:t>
            </a:r>
            <a:r>
              <a:rPr lang="en-US" sz="2400" dirty="0" smtClean="0"/>
              <a:t>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465138" indent="-465138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 smtClean="0"/>
              <a:t>		</a:t>
            </a:r>
            <a:r>
              <a:rPr lang="en-US" sz="2400" b="1" dirty="0" err="1"/>
              <a:t>i</a:t>
            </a:r>
            <a:r>
              <a:rPr lang="en-US" sz="2400" b="1" dirty="0" err="1" smtClean="0"/>
              <a:t>nt</a:t>
            </a:r>
            <a:r>
              <a:rPr lang="en-US" sz="2400" b="1" dirty="0" smtClean="0"/>
              <a:t> [ ] </a:t>
            </a:r>
            <a:r>
              <a:rPr lang="en-US" sz="2400" b="1" dirty="0" err="1" smtClean="0"/>
              <a:t>angka</a:t>
            </a:r>
            <a:r>
              <a:rPr lang="en-US" sz="2400" b="1" dirty="0" smtClean="0"/>
              <a:t>;</a:t>
            </a:r>
            <a:endParaRPr lang="en-US" sz="2400" dirty="0" smtClean="0"/>
          </a:p>
          <a:p>
            <a:pPr marL="465138" indent="-465138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 smtClean="0"/>
              <a:t>		</a:t>
            </a:r>
            <a:r>
              <a:rPr lang="en-US" sz="2400" b="1" dirty="0" err="1" smtClean="0"/>
              <a:t>Angka</a:t>
            </a:r>
            <a:r>
              <a:rPr lang="en-US" sz="2400" b="1" dirty="0" smtClean="0"/>
              <a:t> =new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[5];</a:t>
            </a:r>
            <a:endParaRPr lang="en-US" sz="2400" dirty="0"/>
          </a:p>
          <a:p>
            <a:pPr marL="465138" indent="-465138"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1000" dirty="0" smtClean="0"/>
          </a:p>
          <a:p>
            <a:pPr marL="465138" indent="-465138" algn="just">
              <a:lnSpc>
                <a:spcPct val="100000"/>
              </a:lnSpc>
              <a:buFont typeface="Arial" panose="020B0604020202020204" pitchFamily="34" charset="0"/>
              <a:buAutoNum type="arabicPeriod" startAt="2"/>
            </a:pP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menyebutkan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jumlah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elemen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diperlukan</a:t>
            </a:r>
            <a:r>
              <a:rPr lang="en-US" sz="2400" b="1" dirty="0" smtClean="0"/>
              <a:t> </a:t>
            </a:r>
            <a:endParaRPr lang="en-US" sz="1000" dirty="0" smtClean="0"/>
          </a:p>
          <a:p>
            <a:pPr marL="465138" indent="-465138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dirty="0" smtClean="0"/>
              <a:t>		</a:t>
            </a:r>
            <a:r>
              <a:rPr lang="en-US" sz="2400" b="1" dirty="0" err="1"/>
              <a:t>i</a:t>
            </a:r>
            <a:r>
              <a:rPr lang="en-US" sz="2400" b="1" dirty="0" err="1" smtClean="0"/>
              <a:t>nt</a:t>
            </a:r>
            <a:r>
              <a:rPr lang="en-US" sz="2400" b="1" dirty="0" smtClean="0"/>
              <a:t> [ ] </a:t>
            </a:r>
            <a:r>
              <a:rPr lang="en-US" sz="2400" b="1" dirty="0" err="1" smtClean="0"/>
              <a:t>angka</a:t>
            </a:r>
            <a:r>
              <a:rPr lang="en-US" sz="2400" b="1" dirty="0" smtClean="0"/>
              <a:t> = new </a:t>
            </a:r>
            <a:r>
              <a:rPr lang="en-US" sz="2400" b="1" dirty="0" err="1"/>
              <a:t>i</a:t>
            </a:r>
            <a:r>
              <a:rPr lang="en-US" sz="2400" b="1" dirty="0" err="1" smtClean="0"/>
              <a:t>nt</a:t>
            </a:r>
            <a:r>
              <a:rPr lang="en-US" sz="2400" b="1" dirty="0" smtClean="0"/>
              <a:t> [5];</a:t>
            </a:r>
            <a:r>
              <a:rPr lang="en-US" sz="2400" dirty="0" smtClean="0"/>
              <a:t>     </a:t>
            </a:r>
            <a:endParaRPr lang="en-US" sz="1000" dirty="0" smtClean="0"/>
          </a:p>
          <a:p>
            <a:pPr marL="465138" indent="-465138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di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pengisian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manual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diinput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persatu</a:t>
            </a:r>
            <a:r>
              <a:rPr lang="en-US" sz="2000" dirty="0" smtClean="0"/>
              <a:t>.</a:t>
            </a:r>
          </a:p>
          <a:p>
            <a:pPr marL="465138" indent="-465138" algn="just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00" dirty="0" smtClean="0"/>
          </a:p>
          <a:p>
            <a:pPr marL="465138" indent="-465138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dirty="0" smtClean="0"/>
              <a:t>3.	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otomatis</a:t>
            </a:r>
            <a:endParaRPr lang="en-US" sz="2400" b="1" dirty="0" smtClean="0"/>
          </a:p>
          <a:p>
            <a:pPr marL="465138" indent="-465138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tegas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terurut</a:t>
            </a:r>
            <a:r>
              <a:rPr lang="en-US" sz="2400" dirty="0" smtClean="0"/>
              <a:t>.</a:t>
            </a:r>
          </a:p>
          <a:p>
            <a:pPr marL="609600" indent="-609600">
              <a:lnSpc>
                <a:spcPct val="100000"/>
              </a:lnSpc>
              <a:buFont typeface="Arial" panose="020B0604020202020204" pitchFamily="34" charset="0"/>
              <a:buNone/>
              <a:defRPr/>
            </a:pPr>
            <a:r>
              <a:rPr lang="en-US" sz="2400" dirty="0" smtClean="0"/>
              <a:t>            </a:t>
            </a:r>
            <a:r>
              <a:rPr lang="en-US" sz="2400" dirty="0" err="1" smtClean="0"/>
              <a:t>i</a:t>
            </a:r>
            <a:r>
              <a:rPr lang="en-US" sz="2400" b="1" dirty="0" err="1" smtClean="0"/>
              <a:t>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angka</a:t>
            </a:r>
            <a:r>
              <a:rPr lang="en-US" sz="2400" b="1" dirty="0" smtClean="0"/>
              <a:t> = {5,3,7,1,10};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59809" y="1745777"/>
            <a:ext cx="6461923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59808" y="3178102"/>
            <a:ext cx="6461923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59809" y="5692255"/>
            <a:ext cx="6461922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3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1" y="487340"/>
            <a:ext cx="3771623" cy="225586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Deklarasi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Array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(DeklarasiArray1.java)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937" y="320482"/>
            <a:ext cx="7729377" cy="617517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77841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3377</TotalTime>
  <Words>934</Words>
  <Application>Microsoft Office PowerPoint</Application>
  <PresentationFormat>Widescreen</PresentationFormat>
  <Paragraphs>177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Courier New</vt:lpstr>
      <vt:lpstr>Franklin Gothic Heavy</vt:lpstr>
      <vt:lpstr>Wingdings</vt:lpstr>
      <vt:lpstr>Office Theme</vt:lpstr>
      <vt:lpstr>Storyboard Layouts</vt:lpstr>
      <vt:lpstr>PowerPoint Presentation</vt:lpstr>
      <vt:lpstr>Pokok Bahasan</vt:lpstr>
      <vt:lpstr>1.   Pengenalan Array</vt:lpstr>
      <vt:lpstr>Ilustrasi Array</vt:lpstr>
      <vt:lpstr>Contoh Penggunaan  Array dengan Tipe data Integer</vt:lpstr>
      <vt:lpstr>2.   Pendeklarasian Array</vt:lpstr>
      <vt:lpstr>Cara Membuat Variabel Array</vt:lpstr>
      <vt:lpstr>Contoh Deklarasi dan Inisialisasi  Variabel Array</vt:lpstr>
      <vt:lpstr>Contoh  Deklarasi Array (DeklarasiArray1.java)</vt:lpstr>
      <vt:lpstr>Contoh  Deklarasi Array (DeklarasiArray2.java)</vt:lpstr>
      <vt:lpstr>3.   Pengaksesan Elemen Array</vt:lpstr>
      <vt:lpstr>Contoh Pengaksesan Array (PengaksesanArray.java)</vt:lpstr>
      <vt:lpstr>Contoh Pengaksesan Array (PengaksesanStringArray.java)</vt:lpstr>
      <vt:lpstr>4.   Panjang Array</vt:lpstr>
      <vt:lpstr>Contoh Panjang Array (PanjangArray.java)</vt:lpstr>
      <vt:lpstr>5.   Array Multidimensi</vt:lpstr>
      <vt:lpstr>Ilustrasi Array Multidimensi</vt:lpstr>
      <vt:lpstr>Ilustrasi Array Multidimensi dari Contoh</vt:lpstr>
      <vt:lpstr>Contoh Array Multidimensi (ArrayMultidimensi.java)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443</cp:revision>
  <dcterms:created xsi:type="dcterms:W3CDTF">2016-03-16T03:39:32Z</dcterms:created>
  <dcterms:modified xsi:type="dcterms:W3CDTF">2019-04-28T10:42:32Z</dcterms:modified>
</cp:coreProperties>
</file>