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  <p:sldMasterId id="2147483726" r:id="rId2"/>
  </p:sldMasterIdLst>
  <p:notesMasterIdLst>
    <p:notesMasterId r:id="rId14"/>
  </p:notesMasterIdLst>
  <p:sldIdLst>
    <p:sldId id="266" r:id="rId3"/>
    <p:sldId id="326" r:id="rId4"/>
    <p:sldId id="314" r:id="rId5"/>
    <p:sldId id="455" r:id="rId6"/>
    <p:sldId id="479" r:id="rId7"/>
    <p:sldId id="480" r:id="rId8"/>
    <p:sldId id="475" r:id="rId9"/>
    <p:sldId id="474" r:id="rId10"/>
    <p:sldId id="481" r:id="rId11"/>
    <p:sldId id="477" r:id="rId12"/>
    <p:sldId id="42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3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91609-E31B-49E3-A37B-E96345A1D831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6639A-76FE-403E-9EB1-D14815136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3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31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0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89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njutan Ma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Document 8"/>
            <p:cNvSpPr/>
            <p:nvPr userDrawn="1"/>
          </p:nvSpPr>
          <p:spPr>
            <a:xfrm flipH="1" flipV="1">
              <a:off x="0" y="113924"/>
              <a:ext cx="12192000" cy="122568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31496"/>
                <a:gd name="connsiteX1" fmla="*/ 21600 w 21600"/>
                <a:gd name="connsiteY1" fmla="*/ 0 h 31496"/>
                <a:gd name="connsiteX2" fmla="*/ 21600 w 21600"/>
                <a:gd name="connsiteY2" fmla="*/ 26370 h 31496"/>
                <a:gd name="connsiteX3" fmla="*/ 0 w 21600"/>
                <a:gd name="connsiteY3" fmla="*/ 20172 h 31496"/>
                <a:gd name="connsiteX4" fmla="*/ 0 w 21600"/>
                <a:gd name="connsiteY4" fmla="*/ 0 h 31496"/>
                <a:gd name="connsiteX0" fmla="*/ 0 w 21600"/>
                <a:gd name="connsiteY0" fmla="*/ 0 h 26370"/>
                <a:gd name="connsiteX1" fmla="*/ 21600 w 21600"/>
                <a:gd name="connsiteY1" fmla="*/ 0 h 26370"/>
                <a:gd name="connsiteX2" fmla="*/ 21600 w 21600"/>
                <a:gd name="connsiteY2" fmla="*/ 26370 h 26370"/>
                <a:gd name="connsiteX3" fmla="*/ 0 w 21600"/>
                <a:gd name="connsiteY3" fmla="*/ 20172 h 26370"/>
                <a:gd name="connsiteX4" fmla="*/ 0 w 21600"/>
                <a:gd name="connsiteY4" fmla="*/ 0 h 26370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558"/>
                <a:gd name="connsiteX1" fmla="*/ 21600 w 21600"/>
                <a:gd name="connsiteY1" fmla="*/ 0 h 21558"/>
                <a:gd name="connsiteX2" fmla="*/ 21554 w 21600"/>
                <a:gd name="connsiteY2" fmla="*/ 21092 h 21558"/>
                <a:gd name="connsiteX3" fmla="*/ 0 w 21600"/>
                <a:gd name="connsiteY3" fmla="*/ 20172 h 21558"/>
                <a:gd name="connsiteX4" fmla="*/ 0 w 21600"/>
                <a:gd name="connsiteY4" fmla="*/ 0 h 2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558">
                  <a:moveTo>
                    <a:pt x="0" y="0"/>
                  </a:moveTo>
                  <a:lnTo>
                    <a:pt x="21600" y="0"/>
                  </a:lnTo>
                  <a:cubicBezTo>
                    <a:pt x="21585" y="7031"/>
                    <a:pt x="21569" y="14061"/>
                    <a:pt x="21554" y="21092"/>
                  </a:cubicBezTo>
                  <a:cubicBezTo>
                    <a:pt x="13330" y="21007"/>
                    <a:pt x="6925" y="22676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ocument 8"/>
            <p:cNvSpPr/>
            <p:nvPr/>
          </p:nvSpPr>
          <p:spPr>
            <a:xfrm flipH="1" flipV="1">
              <a:off x="0" y="39129"/>
              <a:ext cx="12192000" cy="14539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20175"/>
                <a:gd name="connsiteX1" fmla="*/ 21600 w 21600"/>
                <a:gd name="connsiteY1" fmla="*/ 0 h 20175"/>
                <a:gd name="connsiteX2" fmla="*/ 21600 w 21600"/>
                <a:gd name="connsiteY2" fmla="*/ 17322 h 20175"/>
                <a:gd name="connsiteX3" fmla="*/ 0 w 21600"/>
                <a:gd name="connsiteY3" fmla="*/ 20172 h 20175"/>
                <a:gd name="connsiteX4" fmla="*/ 0 w 21600"/>
                <a:gd name="connsiteY4" fmla="*/ 0 h 20175"/>
                <a:gd name="connsiteX0" fmla="*/ 0 w 21600"/>
                <a:gd name="connsiteY0" fmla="*/ 0 h 20179"/>
                <a:gd name="connsiteX1" fmla="*/ 21600 w 21600"/>
                <a:gd name="connsiteY1" fmla="*/ 0 h 20179"/>
                <a:gd name="connsiteX2" fmla="*/ 21600 w 21600"/>
                <a:gd name="connsiteY2" fmla="*/ 17322 h 20179"/>
                <a:gd name="connsiteX3" fmla="*/ 0 w 21600"/>
                <a:gd name="connsiteY3" fmla="*/ 20172 h 20179"/>
                <a:gd name="connsiteX4" fmla="*/ 0 w 21600"/>
                <a:gd name="connsiteY4" fmla="*/ 0 h 20179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0172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9720" y="16981"/>
                    <a:pt x="9124" y="18018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58932" y="487340"/>
            <a:ext cx="11754394" cy="623004"/>
          </a:xfrm>
          <a:prstGeom prst="rect">
            <a:avLst/>
          </a:prstGeom>
        </p:spPr>
        <p:txBody>
          <a:bodyPr/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11754394" cy="5106504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488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Document 8"/>
            <p:cNvSpPr/>
            <p:nvPr/>
          </p:nvSpPr>
          <p:spPr>
            <a:xfrm flipH="1">
              <a:off x="0" y="13177"/>
              <a:ext cx="12192000" cy="1018759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Document 8"/>
            <p:cNvSpPr/>
            <p:nvPr/>
          </p:nvSpPr>
          <p:spPr>
            <a:xfrm flipH="1">
              <a:off x="0" y="38903"/>
              <a:ext cx="12192000" cy="85564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709" y="1202048"/>
            <a:ext cx="11203745" cy="53244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476812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9643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jutan Ma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" name="Rectangle 3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Document 8"/>
            <p:cNvSpPr/>
            <p:nvPr userDrawn="1"/>
          </p:nvSpPr>
          <p:spPr>
            <a:xfrm flipH="1" flipV="1">
              <a:off x="0" y="113924"/>
              <a:ext cx="12192000" cy="122568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31496"/>
                <a:gd name="connsiteX1" fmla="*/ 21600 w 21600"/>
                <a:gd name="connsiteY1" fmla="*/ 0 h 31496"/>
                <a:gd name="connsiteX2" fmla="*/ 21600 w 21600"/>
                <a:gd name="connsiteY2" fmla="*/ 26370 h 31496"/>
                <a:gd name="connsiteX3" fmla="*/ 0 w 21600"/>
                <a:gd name="connsiteY3" fmla="*/ 20172 h 31496"/>
                <a:gd name="connsiteX4" fmla="*/ 0 w 21600"/>
                <a:gd name="connsiteY4" fmla="*/ 0 h 31496"/>
                <a:gd name="connsiteX0" fmla="*/ 0 w 21600"/>
                <a:gd name="connsiteY0" fmla="*/ 0 h 26370"/>
                <a:gd name="connsiteX1" fmla="*/ 21600 w 21600"/>
                <a:gd name="connsiteY1" fmla="*/ 0 h 26370"/>
                <a:gd name="connsiteX2" fmla="*/ 21600 w 21600"/>
                <a:gd name="connsiteY2" fmla="*/ 26370 h 26370"/>
                <a:gd name="connsiteX3" fmla="*/ 0 w 21600"/>
                <a:gd name="connsiteY3" fmla="*/ 20172 h 26370"/>
                <a:gd name="connsiteX4" fmla="*/ 0 w 21600"/>
                <a:gd name="connsiteY4" fmla="*/ 0 h 26370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092"/>
                <a:gd name="connsiteX1" fmla="*/ 21600 w 21600"/>
                <a:gd name="connsiteY1" fmla="*/ 0 h 21092"/>
                <a:gd name="connsiteX2" fmla="*/ 21554 w 21600"/>
                <a:gd name="connsiteY2" fmla="*/ 21092 h 21092"/>
                <a:gd name="connsiteX3" fmla="*/ 0 w 21600"/>
                <a:gd name="connsiteY3" fmla="*/ 20172 h 21092"/>
                <a:gd name="connsiteX4" fmla="*/ 0 w 21600"/>
                <a:gd name="connsiteY4" fmla="*/ 0 h 21092"/>
                <a:gd name="connsiteX0" fmla="*/ 0 w 21600"/>
                <a:gd name="connsiteY0" fmla="*/ 0 h 21558"/>
                <a:gd name="connsiteX1" fmla="*/ 21600 w 21600"/>
                <a:gd name="connsiteY1" fmla="*/ 0 h 21558"/>
                <a:gd name="connsiteX2" fmla="*/ 21554 w 21600"/>
                <a:gd name="connsiteY2" fmla="*/ 21092 h 21558"/>
                <a:gd name="connsiteX3" fmla="*/ 0 w 21600"/>
                <a:gd name="connsiteY3" fmla="*/ 20172 h 21558"/>
                <a:gd name="connsiteX4" fmla="*/ 0 w 21600"/>
                <a:gd name="connsiteY4" fmla="*/ 0 h 215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1558">
                  <a:moveTo>
                    <a:pt x="0" y="0"/>
                  </a:moveTo>
                  <a:lnTo>
                    <a:pt x="21600" y="0"/>
                  </a:lnTo>
                  <a:cubicBezTo>
                    <a:pt x="21585" y="7031"/>
                    <a:pt x="21569" y="14061"/>
                    <a:pt x="21554" y="21092"/>
                  </a:cubicBezTo>
                  <a:cubicBezTo>
                    <a:pt x="13330" y="21007"/>
                    <a:pt x="6925" y="22676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ocument 8"/>
            <p:cNvSpPr/>
            <p:nvPr/>
          </p:nvSpPr>
          <p:spPr>
            <a:xfrm flipH="1" flipV="1">
              <a:off x="0" y="39129"/>
              <a:ext cx="12192000" cy="14539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  <a:gd name="connsiteX0" fmla="*/ 0 w 21600"/>
                <a:gd name="connsiteY0" fmla="*/ 0 h 20175"/>
                <a:gd name="connsiteX1" fmla="*/ 21600 w 21600"/>
                <a:gd name="connsiteY1" fmla="*/ 0 h 20175"/>
                <a:gd name="connsiteX2" fmla="*/ 21600 w 21600"/>
                <a:gd name="connsiteY2" fmla="*/ 17322 h 20175"/>
                <a:gd name="connsiteX3" fmla="*/ 0 w 21600"/>
                <a:gd name="connsiteY3" fmla="*/ 20172 h 20175"/>
                <a:gd name="connsiteX4" fmla="*/ 0 w 21600"/>
                <a:gd name="connsiteY4" fmla="*/ 0 h 20175"/>
                <a:gd name="connsiteX0" fmla="*/ 0 w 21600"/>
                <a:gd name="connsiteY0" fmla="*/ 0 h 20179"/>
                <a:gd name="connsiteX1" fmla="*/ 21600 w 21600"/>
                <a:gd name="connsiteY1" fmla="*/ 0 h 20179"/>
                <a:gd name="connsiteX2" fmla="*/ 21600 w 21600"/>
                <a:gd name="connsiteY2" fmla="*/ 17322 h 20179"/>
                <a:gd name="connsiteX3" fmla="*/ 0 w 21600"/>
                <a:gd name="connsiteY3" fmla="*/ 20172 h 20179"/>
                <a:gd name="connsiteX4" fmla="*/ 0 w 21600"/>
                <a:gd name="connsiteY4" fmla="*/ 0 h 20179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  <a:gd name="connsiteX0" fmla="*/ 0 w 21600"/>
                <a:gd name="connsiteY0" fmla="*/ 0 h 20172"/>
                <a:gd name="connsiteX1" fmla="*/ 21600 w 21600"/>
                <a:gd name="connsiteY1" fmla="*/ 0 h 20172"/>
                <a:gd name="connsiteX2" fmla="*/ 21600 w 21600"/>
                <a:gd name="connsiteY2" fmla="*/ 17322 h 20172"/>
                <a:gd name="connsiteX3" fmla="*/ 0 w 21600"/>
                <a:gd name="connsiteY3" fmla="*/ 20172 h 20172"/>
                <a:gd name="connsiteX4" fmla="*/ 0 w 21600"/>
                <a:gd name="connsiteY4" fmla="*/ 0 h 20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0172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9720" y="16981"/>
                    <a:pt x="9124" y="18018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58932" y="487340"/>
            <a:ext cx="11754394" cy="623004"/>
          </a:xfrm>
          <a:prstGeom prst="rect">
            <a:avLst/>
          </a:prstGeom>
        </p:spPr>
        <p:txBody>
          <a:bodyPr/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158932" y="1361193"/>
            <a:ext cx="11754394" cy="5106504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4610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38903"/>
              <a:ext cx="12192000" cy="6819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Document 8"/>
            <p:cNvSpPr/>
            <p:nvPr/>
          </p:nvSpPr>
          <p:spPr>
            <a:xfrm flipH="1">
              <a:off x="0" y="13177"/>
              <a:ext cx="12192000" cy="1018759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6663848"/>
              <a:ext cx="12192000" cy="1941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0"/>
              <a:ext cx="12192000" cy="10086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Document 8"/>
            <p:cNvSpPr/>
            <p:nvPr/>
          </p:nvSpPr>
          <p:spPr>
            <a:xfrm flipH="1">
              <a:off x="0" y="38903"/>
              <a:ext cx="12192000" cy="855647"/>
            </a:xfrm>
            <a:custGeom>
              <a:avLst/>
              <a:gdLst>
                <a:gd name="connsiteX0" fmla="*/ 0 w 21600"/>
                <a:gd name="connsiteY0" fmla="*/ 0 h 21600"/>
                <a:gd name="connsiteX1" fmla="*/ 21600 w 21600"/>
                <a:gd name="connsiteY1" fmla="*/ 0 h 21600"/>
                <a:gd name="connsiteX2" fmla="*/ 21600 w 21600"/>
                <a:gd name="connsiteY2" fmla="*/ 17322 h 21600"/>
                <a:gd name="connsiteX3" fmla="*/ 0 w 21600"/>
                <a:gd name="connsiteY3" fmla="*/ 20172 h 21600"/>
                <a:gd name="connsiteX4" fmla="*/ 0 w 21600"/>
                <a:gd name="connsiteY4" fmla="*/ 0 h 21600"/>
                <a:gd name="connsiteX0" fmla="*/ 0 w 21600"/>
                <a:gd name="connsiteY0" fmla="*/ 0 h 28093"/>
                <a:gd name="connsiteX1" fmla="*/ 21600 w 21600"/>
                <a:gd name="connsiteY1" fmla="*/ 0 h 28093"/>
                <a:gd name="connsiteX2" fmla="*/ 21600 w 21600"/>
                <a:gd name="connsiteY2" fmla="*/ 17322 h 28093"/>
                <a:gd name="connsiteX3" fmla="*/ 0 w 21600"/>
                <a:gd name="connsiteY3" fmla="*/ 20172 h 28093"/>
                <a:gd name="connsiteX4" fmla="*/ 0 w 21600"/>
                <a:gd name="connsiteY4" fmla="*/ 0 h 28093"/>
                <a:gd name="connsiteX0" fmla="*/ 0 w 21600"/>
                <a:gd name="connsiteY0" fmla="*/ 0 h 26252"/>
                <a:gd name="connsiteX1" fmla="*/ 21600 w 21600"/>
                <a:gd name="connsiteY1" fmla="*/ 0 h 26252"/>
                <a:gd name="connsiteX2" fmla="*/ 21600 w 21600"/>
                <a:gd name="connsiteY2" fmla="*/ 17322 h 26252"/>
                <a:gd name="connsiteX3" fmla="*/ 0 w 21600"/>
                <a:gd name="connsiteY3" fmla="*/ 20172 h 26252"/>
                <a:gd name="connsiteX4" fmla="*/ 0 w 21600"/>
                <a:gd name="connsiteY4" fmla="*/ 0 h 26252"/>
                <a:gd name="connsiteX0" fmla="*/ 0 w 21600"/>
                <a:gd name="connsiteY0" fmla="*/ 0 h 22008"/>
                <a:gd name="connsiteX1" fmla="*/ 21600 w 21600"/>
                <a:gd name="connsiteY1" fmla="*/ 0 h 22008"/>
                <a:gd name="connsiteX2" fmla="*/ 21600 w 21600"/>
                <a:gd name="connsiteY2" fmla="*/ 17322 h 22008"/>
                <a:gd name="connsiteX3" fmla="*/ 0 w 21600"/>
                <a:gd name="connsiteY3" fmla="*/ 20172 h 22008"/>
                <a:gd name="connsiteX4" fmla="*/ 0 w 21600"/>
                <a:gd name="connsiteY4" fmla="*/ 0 h 22008"/>
                <a:gd name="connsiteX0" fmla="*/ 0 w 21600"/>
                <a:gd name="connsiteY0" fmla="*/ 0 h 25088"/>
                <a:gd name="connsiteX1" fmla="*/ 21600 w 21600"/>
                <a:gd name="connsiteY1" fmla="*/ 0 h 25088"/>
                <a:gd name="connsiteX2" fmla="*/ 21600 w 21600"/>
                <a:gd name="connsiteY2" fmla="*/ 17322 h 25088"/>
                <a:gd name="connsiteX3" fmla="*/ 0 w 21600"/>
                <a:gd name="connsiteY3" fmla="*/ 20172 h 25088"/>
                <a:gd name="connsiteX4" fmla="*/ 0 w 21600"/>
                <a:gd name="connsiteY4" fmla="*/ 0 h 25088"/>
                <a:gd name="connsiteX0" fmla="*/ 0 w 21600"/>
                <a:gd name="connsiteY0" fmla="*/ 0 h 20590"/>
                <a:gd name="connsiteX1" fmla="*/ 21600 w 21600"/>
                <a:gd name="connsiteY1" fmla="*/ 0 h 20590"/>
                <a:gd name="connsiteX2" fmla="*/ 21600 w 21600"/>
                <a:gd name="connsiteY2" fmla="*/ 17322 h 20590"/>
                <a:gd name="connsiteX3" fmla="*/ 0 w 21600"/>
                <a:gd name="connsiteY3" fmla="*/ 20172 h 20590"/>
                <a:gd name="connsiteX4" fmla="*/ 0 w 21600"/>
                <a:gd name="connsiteY4" fmla="*/ 0 h 20590"/>
                <a:gd name="connsiteX0" fmla="*/ 0 w 21600"/>
                <a:gd name="connsiteY0" fmla="*/ 0 h 22579"/>
                <a:gd name="connsiteX1" fmla="*/ 21600 w 21600"/>
                <a:gd name="connsiteY1" fmla="*/ 0 h 22579"/>
                <a:gd name="connsiteX2" fmla="*/ 21600 w 21600"/>
                <a:gd name="connsiteY2" fmla="*/ 17322 h 22579"/>
                <a:gd name="connsiteX3" fmla="*/ 0 w 21600"/>
                <a:gd name="connsiteY3" fmla="*/ 20172 h 22579"/>
                <a:gd name="connsiteX4" fmla="*/ 0 w 21600"/>
                <a:gd name="connsiteY4" fmla="*/ 0 h 22579"/>
                <a:gd name="connsiteX0" fmla="*/ 0 w 21600"/>
                <a:gd name="connsiteY0" fmla="*/ 0 h 23942"/>
                <a:gd name="connsiteX1" fmla="*/ 21600 w 21600"/>
                <a:gd name="connsiteY1" fmla="*/ 0 h 23942"/>
                <a:gd name="connsiteX2" fmla="*/ 21600 w 21600"/>
                <a:gd name="connsiteY2" fmla="*/ 17322 h 23942"/>
                <a:gd name="connsiteX3" fmla="*/ 0 w 21600"/>
                <a:gd name="connsiteY3" fmla="*/ 20172 h 23942"/>
                <a:gd name="connsiteX4" fmla="*/ 0 w 21600"/>
                <a:gd name="connsiteY4" fmla="*/ 0 h 23942"/>
                <a:gd name="connsiteX0" fmla="*/ 0 w 21600"/>
                <a:gd name="connsiteY0" fmla="*/ 0 h 27516"/>
                <a:gd name="connsiteX1" fmla="*/ 21600 w 21600"/>
                <a:gd name="connsiteY1" fmla="*/ 0 h 27516"/>
                <a:gd name="connsiteX2" fmla="*/ 21600 w 21600"/>
                <a:gd name="connsiteY2" fmla="*/ 17322 h 27516"/>
                <a:gd name="connsiteX3" fmla="*/ 0 w 21600"/>
                <a:gd name="connsiteY3" fmla="*/ 20172 h 27516"/>
                <a:gd name="connsiteX4" fmla="*/ 0 w 21600"/>
                <a:gd name="connsiteY4" fmla="*/ 0 h 27516"/>
                <a:gd name="connsiteX0" fmla="*/ 0 w 21600"/>
                <a:gd name="connsiteY0" fmla="*/ 0 h 29977"/>
                <a:gd name="connsiteX1" fmla="*/ 21600 w 21600"/>
                <a:gd name="connsiteY1" fmla="*/ 0 h 29977"/>
                <a:gd name="connsiteX2" fmla="*/ 21600 w 21600"/>
                <a:gd name="connsiteY2" fmla="*/ 17322 h 29977"/>
                <a:gd name="connsiteX3" fmla="*/ 0 w 21600"/>
                <a:gd name="connsiteY3" fmla="*/ 20172 h 29977"/>
                <a:gd name="connsiteX4" fmla="*/ 0 w 21600"/>
                <a:gd name="connsiteY4" fmla="*/ 0 h 29977"/>
                <a:gd name="connsiteX0" fmla="*/ 0 w 21600"/>
                <a:gd name="connsiteY0" fmla="*/ 0 h 29260"/>
                <a:gd name="connsiteX1" fmla="*/ 21600 w 21600"/>
                <a:gd name="connsiteY1" fmla="*/ 0 h 29260"/>
                <a:gd name="connsiteX2" fmla="*/ 21600 w 21600"/>
                <a:gd name="connsiteY2" fmla="*/ 17322 h 29260"/>
                <a:gd name="connsiteX3" fmla="*/ 0 w 21600"/>
                <a:gd name="connsiteY3" fmla="*/ 20172 h 29260"/>
                <a:gd name="connsiteX4" fmla="*/ 0 w 21600"/>
                <a:gd name="connsiteY4" fmla="*/ 0 h 292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0" h="29260">
                  <a:moveTo>
                    <a:pt x="0" y="0"/>
                  </a:moveTo>
                  <a:lnTo>
                    <a:pt x="21600" y="0"/>
                  </a:lnTo>
                  <a:lnTo>
                    <a:pt x="21600" y="17322"/>
                  </a:lnTo>
                  <a:cubicBezTo>
                    <a:pt x="5785" y="13467"/>
                    <a:pt x="5629" y="43789"/>
                    <a:pt x="0" y="20172"/>
                  </a:cubicBezTo>
                  <a:lnTo>
                    <a:pt x="0" y="0"/>
                  </a:lnTo>
                  <a:close/>
                </a:path>
              </a:pathLst>
            </a:cu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709" y="1202048"/>
            <a:ext cx="11203745" cy="532441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0" y="6665843"/>
            <a:ext cx="12192000" cy="1921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n-US" sz="1200" dirty="0" err="1" smtClean="0"/>
              <a:t>Universitas</a:t>
            </a:r>
            <a:r>
              <a:rPr lang="en-US" sz="1200" dirty="0" smtClean="0"/>
              <a:t> Budi </a:t>
            </a:r>
            <a:r>
              <a:rPr lang="en-US" sz="1200" dirty="0" err="1" smtClean="0"/>
              <a:t>Luhur</a:t>
            </a:r>
            <a:r>
              <a:rPr lang="en-US" sz="1200" dirty="0" smtClean="0"/>
              <a:t>, </a:t>
            </a:r>
            <a:r>
              <a:rPr lang="en-US" sz="1200" dirty="0" err="1" smtClean="0"/>
              <a:t>Fakultas</a:t>
            </a:r>
            <a:r>
              <a:rPr lang="en-US" sz="1200" dirty="0" smtClean="0"/>
              <a:t> </a:t>
            </a:r>
            <a:r>
              <a:rPr lang="en-US" sz="1200" dirty="0" err="1" smtClean="0"/>
              <a:t>Teknologi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endParaRPr lang="en-US" sz="1200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11559624" y="6539525"/>
            <a:ext cx="574766" cy="289259"/>
          </a:xfrm>
          <a:prstGeom prst="rect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fld id="{D32A1F08-9CDE-4067-9C73-94D228C27D17}" type="slidenum">
              <a:rPr lang="en-US" sz="1600" b="1" smtClean="0">
                <a:solidFill>
                  <a:schemeClr val="tx1"/>
                </a:solidFill>
              </a:rPr>
              <a:t>‹#›</a:t>
            </a:fld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11559624" y="6467697"/>
            <a:ext cx="574766" cy="3480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r"/>
            <a:endParaRPr lang="en-US" sz="1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773" y="114038"/>
            <a:ext cx="11864930" cy="421539"/>
          </a:xfrm>
        </p:spPr>
        <p:txBody>
          <a:bodyPr>
            <a:normAutofit/>
          </a:bodyPr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998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40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56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97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48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354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14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7732D-A236-48CF-8C67-B5A113717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43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30" r:id="rId12"/>
    <p:sldLayoutId id="2147483731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41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6.xml"/><Relationship Id="rId7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700" y="38100"/>
            <a:ext cx="12192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entagon 8"/>
          <p:cNvSpPr/>
          <p:nvPr/>
        </p:nvSpPr>
        <p:spPr>
          <a:xfrm>
            <a:off x="212034" y="2252869"/>
            <a:ext cx="1603513" cy="1470992"/>
          </a:xfrm>
          <a:prstGeom prst="homePlate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1292086" y="2252869"/>
            <a:ext cx="1285461" cy="1470992"/>
          </a:xfrm>
          <a:prstGeom prst="chevron">
            <a:avLst>
              <a:gd name="adj" fmla="val 57216"/>
            </a:avLst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2027581" y="2252869"/>
            <a:ext cx="9939132" cy="1470992"/>
          </a:xfrm>
          <a:prstGeom prst="chevron">
            <a:avLst>
              <a:gd name="adj" fmla="val 45495"/>
            </a:avLst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2034" y="1662595"/>
            <a:ext cx="4271066" cy="331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2600" b="1" spc="50" dirty="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PERTEMUAN 9</a:t>
            </a:r>
            <a:endParaRPr lang="en-US" sz="2600" b="1" spc="50" dirty="0">
              <a:ln w="0"/>
              <a:solidFill>
                <a:srgbClr val="00206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28601" y="2040835"/>
            <a:ext cx="5308599" cy="80065"/>
          </a:xfrm>
          <a:prstGeom prst="rect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994401" y="3775765"/>
            <a:ext cx="5308599" cy="80065"/>
          </a:xfrm>
          <a:prstGeom prst="rect">
            <a:avLst/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softEdge rad="3175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815547" y="3907734"/>
            <a:ext cx="9563653" cy="331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r"/>
            <a:r>
              <a:rPr lang="en-US" sz="2600" b="1" spc="5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PEMROGRAMAN </a:t>
            </a:r>
            <a:r>
              <a:rPr lang="en-US" sz="2600" b="1" spc="5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BERORIENTASI OBJEK </a:t>
            </a:r>
            <a:r>
              <a:rPr lang="en-US" sz="2600" b="1" spc="50" dirty="0" smtClean="0">
                <a:ln w="0"/>
                <a:solidFill>
                  <a:srgbClr val="00206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(PBO)</a:t>
            </a:r>
            <a:endParaRPr lang="en-US" sz="2600" b="1" spc="50" dirty="0">
              <a:ln w="0"/>
              <a:solidFill>
                <a:srgbClr val="00206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89581" y="2425700"/>
            <a:ext cx="9056675" cy="10413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TIGA PILAR OOP:</a:t>
            </a:r>
          </a:p>
          <a:p>
            <a:r>
              <a:rPr lang="en-US" sz="2400" dirty="0" err="1" smtClean="0">
                <a:solidFill>
                  <a:srgbClr val="FFFFFF"/>
                </a:solidFill>
                <a:latin typeface="Arial Black" panose="020B0A04020102020204" pitchFamily="34" charset="0"/>
              </a:rPr>
              <a:t>Konsep</a:t>
            </a:r>
            <a:r>
              <a:rPr lang="en-US" sz="240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 Inheritance</a:t>
            </a:r>
            <a:r>
              <a:rPr lang="en-US" sz="2400" dirty="0">
                <a:solidFill>
                  <a:srgbClr val="FFFFFF"/>
                </a:solidFill>
                <a:latin typeface="Arial Black" panose="020B0A04020102020204" pitchFamily="34" charset="0"/>
              </a:rPr>
              <a:t>, </a:t>
            </a:r>
            <a:r>
              <a:rPr lang="en-US" sz="240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Polymorphism &amp; Encapsulation</a:t>
            </a:r>
          </a:p>
        </p:txBody>
      </p:sp>
    </p:spTree>
    <p:extLst>
      <p:ext uri="{BB962C8B-B14F-4D97-AF65-F5344CB8AC3E}">
        <p14:creationId xmlns:p14="http://schemas.microsoft.com/office/powerpoint/2010/main" val="371444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Contoh</a:t>
            </a:r>
            <a:r>
              <a:rPr lang="en-US" dirty="0" smtClean="0">
                <a:solidFill>
                  <a:srgbClr val="0070C0"/>
                </a:solidFill>
              </a:rPr>
              <a:t> Encapsulation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sehari</a:t>
            </a:r>
            <a:r>
              <a:rPr lang="en-US" sz="2400" dirty="0"/>
              <a:t> </a:t>
            </a:r>
            <a:r>
              <a:rPr lang="en-US" sz="2400" dirty="0" err="1"/>
              <a:t>hari</a:t>
            </a:r>
            <a:r>
              <a:rPr lang="en-US" sz="2400" dirty="0"/>
              <a:t> </a:t>
            </a:r>
            <a:r>
              <a:rPr lang="en-US" sz="2400" dirty="0" err="1"/>
              <a:t>enkapsulasi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dimisalkan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arus</a:t>
            </a:r>
            <a:r>
              <a:rPr lang="en-US" sz="2400" dirty="0"/>
              <a:t> </a:t>
            </a:r>
            <a:r>
              <a:rPr lang="en-US" sz="2400" dirty="0" err="1"/>
              <a:t>listrik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generator,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perputaran</a:t>
            </a:r>
            <a:r>
              <a:rPr lang="en-US" sz="2400" dirty="0"/>
              <a:t> generator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menghasilkan</a:t>
            </a:r>
            <a:r>
              <a:rPr lang="en-US" sz="2400" dirty="0"/>
              <a:t> </a:t>
            </a:r>
            <a:r>
              <a:rPr lang="en-US" sz="2400" dirty="0" err="1"/>
              <a:t>arus</a:t>
            </a:r>
            <a:r>
              <a:rPr lang="en-US" sz="2400" dirty="0"/>
              <a:t> </a:t>
            </a:r>
            <a:r>
              <a:rPr lang="en-US" sz="2400" dirty="0" err="1"/>
              <a:t>listrik</a:t>
            </a:r>
            <a:r>
              <a:rPr lang="en-US" sz="2400" dirty="0"/>
              <a:t>.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arus</a:t>
            </a:r>
            <a:r>
              <a:rPr lang="en-US" sz="2400" dirty="0"/>
              <a:t> </a:t>
            </a:r>
            <a:r>
              <a:rPr lang="en-US" sz="2400" dirty="0" err="1"/>
              <a:t>listrik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mempengaruhi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perputaran</a:t>
            </a:r>
            <a:r>
              <a:rPr lang="en-US" sz="2400" dirty="0"/>
              <a:t> generator, </a:t>
            </a:r>
            <a:r>
              <a:rPr lang="en-US" sz="2400" dirty="0" err="1"/>
              <a:t>begitu</a:t>
            </a:r>
            <a:r>
              <a:rPr lang="en-US" sz="2400" dirty="0"/>
              <a:t> pula </a:t>
            </a:r>
            <a:r>
              <a:rPr lang="en-US" sz="2400" dirty="0" err="1"/>
              <a:t>sebaliknya</a:t>
            </a:r>
            <a:r>
              <a:rPr lang="en-US" sz="2400" dirty="0"/>
              <a:t>.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didalam</a:t>
            </a:r>
            <a:r>
              <a:rPr lang="en-US" sz="2400" dirty="0"/>
              <a:t> </a:t>
            </a:r>
            <a:r>
              <a:rPr lang="en-US" sz="2400" dirty="0" err="1"/>
              <a:t>arus</a:t>
            </a:r>
            <a:r>
              <a:rPr lang="en-US" sz="2400" dirty="0"/>
              <a:t> </a:t>
            </a:r>
            <a:r>
              <a:rPr lang="en-US" sz="2400" dirty="0" err="1"/>
              <a:t>listrik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kinerja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perputaran</a:t>
            </a:r>
            <a:r>
              <a:rPr lang="en-US" sz="2400" dirty="0"/>
              <a:t> generator, </a:t>
            </a:r>
            <a:r>
              <a:rPr lang="en-US" sz="2400" dirty="0" err="1"/>
              <a:t>apakah</a:t>
            </a:r>
            <a:r>
              <a:rPr lang="en-US" sz="2400" dirty="0"/>
              <a:t> generator </a:t>
            </a:r>
            <a:r>
              <a:rPr lang="en-US" sz="2400" dirty="0" err="1"/>
              <a:t>berputar</a:t>
            </a:r>
            <a:r>
              <a:rPr lang="en-US" sz="2400" dirty="0"/>
              <a:t> </a:t>
            </a:r>
            <a:r>
              <a:rPr lang="en-US" sz="2400" dirty="0" err="1"/>
              <a:t>kebelakang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depan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bahkan</a:t>
            </a:r>
            <a:r>
              <a:rPr lang="en-US" sz="2400" dirty="0"/>
              <a:t> </a:t>
            </a:r>
            <a:r>
              <a:rPr lang="en-US" sz="2400" dirty="0" err="1"/>
              <a:t>serong</a:t>
            </a:r>
            <a:r>
              <a:rPr lang="en-US" sz="2400" dirty="0"/>
              <a:t>. </a:t>
            </a:r>
            <a:r>
              <a:rPr lang="en-US" sz="2400" dirty="0" err="1"/>
              <a:t>Begitu</a:t>
            </a:r>
            <a:r>
              <a:rPr lang="en-US" sz="2400" dirty="0"/>
              <a:t> pula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perputaran</a:t>
            </a:r>
            <a:r>
              <a:rPr lang="en-US" sz="2400" dirty="0"/>
              <a:t> generator,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tahu</a:t>
            </a:r>
            <a:r>
              <a:rPr lang="en-US" sz="2400" dirty="0"/>
              <a:t>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arus</a:t>
            </a:r>
            <a:r>
              <a:rPr lang="en-US" sz="2400" dirty="0"/>
              <a:t> </a:t>
            </a:r>
            <a:r>
              <a:rPr lang="en-US" sz="2400" dirty="0" err="1"/>
              <a:t>listrik</a:t>
            </a:r>
            <a:r>
              <a:rPr lang="en-US" sz="2400" dirty="0"/>
              <a:t>, </a:t>
            </a:r>
            <a:r>
              <a:rPr lang="en-US" sz="2400" dirty="0" err="1"/>
              <a:t>apakah</a:t>
            </a:r>
            <a:r>
              <a:rPr lang="en-US" sz="2400" dirty="0"/>
              <a:t> </a:t>
            </a:r>
            <a:r>
              <a:rPr lang="en-US" sz="2400" dirty="0" err="1"/>
              <a:t>menyala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 smtClean="0"/>
              <a:t>Class Mobil </a:t>
            </a:r>
            <a:r>
              <a:rPr lang="en-US" sz="2400" dirty="0" err="1"/>
              <a:t>menyediakan</a:t>
            </a:r>
            <a:r>
              <a:rPr lang="en-US" sz="2400" dirty="0"/>
              <a:t> </a:t>
            </a:r>
            <a:r>
              <a:rPr lang="en-US" sz="2400" dirty="0" err="1"/>
              <a:t>antarmuka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 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menjalankan</a:t>
            </a:r>
            <a:r>
              <a:rPr lang="en-US" sz="2400" dirty="0"/>
              <a:t> </a:t>
            </a:r>
            <a:r>
              <a:rPr lang="en-US" sz="2400" dirty="0" err="1"/>
              <a:t>mobil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,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perlu</a:t>
            </a:r>
            <a:r>
              <a:rPr lang="en-US" sz="2400" dirty="0"/>
              <a:t> </a:t>
            </a:r>
            <a:r>
              <a:rPr lang="en-US" sz="2400" dirty="0" err="1"/>
              <a:t>tahu</a:t>
            </a:r>
            <a:r>
              <a:rPr lang="en-US" sz="2400" dirty="0"/>
              <a:t> </a:t>
            </a:r>
            <a:r>
              <a:rPr lang="en-US" sz="2400" dirty="0" err="1"/>
              <a:t>komposisi</a:t>
            </a:r>
            <a:r>
              <a:rPr lang="en-US" sz="2400" dirty="0"/>
              <a:t> </a:t>
            </a:r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/>
              <a:t>bakar</a:t>
            </a:r>
            <a:r>
              <a:rPr lang="en-US" sz="2400" dirty="0"/>
              <a:t>, </a:t>
            </a:r>
            <a:r>
              <a:rPr lang="en-US" sz="2400" dirty="0" err="1"/>
              <a:t>udara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kalor</a:t>
            </a:r>
            <a:r>
              <a:rPr lang="en-US" sz="2400" dirty="0"/>
              <a:t> yang </a:t>
            </a:r>
            <a:r>
              <a:rPr lang="en-US" sz="2400" dirty="0" err="1"/>
              <a:t>diperlukan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proses </a:t>
            </a:r>
            <a:r>
              <a:rPr lang="en-US" sz="2400" dirty="0" err="1"/>
              <a:t>tersebut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2867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ecagon 2"/>
          <p:cNvSpPr/>
          <p:nvPr/>
        </p:nvSpPr>
        <p:spPr>
          <a:xfrm>
            <a:off x="4495800" y="2133600"/>
            <a:ext cx="2743200" cy="2743200"/>
          </a:xfrm>
          <a:prstGeom prst="decagon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tx2"/>
                </a:solidFill>
                <a:latin typeface="Franklin Gothic Heavy" pitchFamily="34" charset="0"/>
              </a:rPr>
              <a:t>End</a:t>
            </a:r>
          </a:p>
          <a:p>
            <a:pPr algn="ctr"/>
            <a:r>
              <a:rPr lang="en-US" sz="4800" dirty="0">
                <a:solidFill>
                  <a:schemeClr val="tx2"/>
                </a:solidFill>
                <a:latin typeface="Franklin Gothic Heavy" pitchFamily="34" charset="0"/>
              </a:rPr>
              <a:t>Of</a:t>
            </a:r>
          </a:p>
          <a:p>
            <a:pPr algn="ctr"/>
            <a:r>
              <a:rPr lang="en-US" sz="4800" dirty="0">
                <a:solidFill>
                  <a:schemeClr val="tx2"/>
                </a:solidFill>
                <a:latin typeface="Franklin Gothic Heavy" pitchFamily="34" charset="0"/>
              </a:rPr>
              <a:t>Slide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5870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0628" y="72604"/>
            <a:ext cx="11601825" cy="555151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Pokok</a:t>
            </a:r>
            <a:r>
              <a:rPr lang="en-US" b="1" dirty="0" smtClean="0"/>
              <a:t> </a:t>
            </a:r>
            <a:r>
              <a:rPr lang="en-US" b="1" dirty="0" err="1" smtClean="0"/>
              <a:t>Bahasan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0" y="627754"/>
            <a:ext cx="2590800" cy="603430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-2209800" y="3124200"/>
            <a:ext cx="518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-2132806" y="3123406"/>
            <a:ext cx="518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-2056606" y="3809206"/>
            <a:ext cx="518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-1980406" y="3809206"/>
            <a:ext cx="5181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4800" y="6172200"/>
            <a:ext cx="1066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04800" y="6248400"/>
            <a:ext cx="10668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0" y="5561013"/>
            <a:ext cx="7620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0" y="5486400"/>
            <a:ext cx="76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48"/>
          <p:cNvGrpSpPr/>
          <p:nvPr/>
        </p:nvGrpSpPr>
        <p:grpSpPr>
          <a:xfrm>
            <a:off x="838200" y="914400"/>
            <a:ext cx="1676400" cy="5638800"/>
            <a:chOff x="838200" y="685800"/>
            <a:chExt cx="1676400" cy="5638800"/>
          </a:xfrm>
        </p:grpSpPr>
        <p:sp>
          <p:nvSpPr>
            <p:cNvPr id="78" name="Snip Diagonal Corner Rectangle 77">
              <a:hlinkClick r:id="rId2" action="ppaction://hlinksldjump"/>
            </p:cNvPr>
            <p:cNvSpPr/>
            <p:nvPr/>
          </p:nvSpPr>
          <p:spPr>
            <a:xfrm>
              <a:off x="838200" y="685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9" name="Snip Diagonal Corner Rectangle 78">
              <a:hlinkClick r:id="rId3" action="ppaction://hlinksldjump"/>
            </p:cNvPr>
            <p:cNvSpPr/>
            <p:nvPr/>
          </p:nvSpPr>
          <p:spPr>
            <a:xfrm>
              <a:off x="838200" y="1066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0" name="Snip Diagonal Corner Rectangle 79">
              <a:hlinkClick r:id="rId4" action="ppaction://hlinksldjump"/>
            </p:cNvPr>
            <p:cNvSpPr/>
            <p:nvPr/>
          </p:nvSpPr>
          <p:spPr>
            <a:xfrm>
              <a:off x="838200" y="1447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1" name="Snip Diagonal Corner Rectangle 80">
              <a:hlinkClick r:id="rId3" action="ppaction://hlinksldjump"/>
            </p:cNvPr>
            <p:cNvSpPr/>
            <p:nvPr/>
          </p:nvSpPr>
          <p:spPr>
            <a:xfrm>
              <a:off x="838200" y="1828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2" name="Snip Diagonal Corner Rectangle 81">
              <a:hlinkClick r:id="rId5" action="ppaction://hlinksldjump"/>
            </p:cNvPr>
            <p:cNvSpPr/>
            <p:nvPr/>
          </p:nvSpPr>
          <p:spPr>
            <a:xfrm>
              <a:off x="838200" y="2209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3" name="Snip Diagonal Corner Rectangle 82">
              <a:hlinkClick r:id="rId6" action="ppaction://hlinksldjump"/>
            </p:cNvPr>
            <p:cNvSpPr/>
            <p:nvPr/>
          </p:nvSpPr>
          <p:spPr>
            <a:xfrm>
              <a:off x="838200" y="2590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4" name="Snip Diagonal Corner Rectangle 83">
              <a:hlinkClick r:id="rId7" action="ppaction://hlinksldjump"/>
            </p:cNvPr>
            <p:cNvSpPr/>
            <p:nvPr/>
          </p:nvSpPr>
          <p:spPr>
            <a:xfrm>
              <a:off x="838200" y="2971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7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5" name="Snip Diagonal Corner Rectangle 84">
              <a:hlinkClick r:id="rId3" action="ppaction://hlinksldjump"/>
            </p:cNvPr>
            <p:cNvSpPr/>
            <p:nvPr/>
          </p:nvSpPr>
          <p:spPr>
            <a:xfrm>
              <a:off x="838200" y="3352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6" name="Snip Diagonal Corner Rectangle 85">
              <a:hlinkClick r:id="rId8" action="ppaction://hlinksldjump"/>
            </p:cNvPr>
            <p:cNvSpPr/>
            <p:nvPr/>
          </p:nvSpPr>
          <p:spPr>
            <a:xfrm>
              <a:off x="838200" y="3733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9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7" name="Snip Diagonal Corner Rectangle 86">
              <a:hlinkClick r:id="rId6" action="ppaction://hlinksldjump"/>
            </p:cNvPr>
            <p:cNvSpPr/>
            <p:nvPr/>
          </p:nvSpPr>
          <p:spPr>
            <a:xfrm>
              <a:off x="838200" y="4114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8" name="Snip Diagonal Corner Rectangle 87">
              <a:hlinkClick r:id="rId4" action="ppaction://hlinksldjump"/>
            </p:cNvPr>
            <p:cNvSpPr/>
            <p:nvPr/>
          </p:nvSpPr>
          <p:spPr>
            <a:xfrm>
              <a:off x="838200" y="4495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9" name="Snip Diagonal Corner Rectangle 88">
              <a:hlinkClick r:id="" action="ppaction://noaction"/>
            </p:cNvPr>
            <p:cNvSpPr/>
            <p:nvPr/>
          </p:nvSpPr>
          <p:spPr>
            <a:xfrm>
              <a:off x="838200" y="4876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0" name="Snip Diagonal Corner Rectangle 89">
              <a:hlinkClick r:id="rId7" action="ppaction://hlinksldjump"/>
            </p:cNvPr>
            <p:cNvSpPr/>
            <p:nvPr/>
          </p:nvSpPr>
          <p:spPr>
            <a:xfrm>
              <a:off x="838200" y="5257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1" name="Snip Diagonal Corner Rectangle 90">
              <a:hlinkClick r:id="" action="ppaction://noaction"/>
            </p:cNvPr>
            <p:cNvSpPr/>
            <p:nvPr/>
          </p:nvSpPr>
          <p:spPr>
            <a:xfrm>
              <a:off x="838200" y="5638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2" name="Snip Diagonal Corner Rectangle 91">
              <a:hlinkClick r:id="" action="ppaction://noaction"/>
            </p:cNvPr>
            <p:cNvSpPr/>
            <p:nvPr/>
          </p:nvSpPr>
          <p:spPr>
            <a:xfrm>
              <a:off x="838200" y="6019800"/>
              <a:ext cx="1676400" cy="304800"/>
            </a:xfrm>
            <a:prstGeom prst="snip2Diag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>
                  <a:solidFill>
                    <a:schemeClr val="tx1"/>
                  </a:solidFill>
                </a:rPr>
                <a:t>Pertemuan</a:t>
              </a:r>
              <a:r>
                <a:rPr lang="en-US" dirty="0" smtClean="0">
                  <a:solidFill>
                    <a:schemeClr val="tx1"/>
                  </a:solidFill>
                </a:rPr>
                <a:t> 15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48" name="Elbow Connector 52"/>
          <p:cNvCxnSpPr>
            <a:stCxn id="86" idx="0"/>
          </p:cNvCxnSpPr>
          <p:nvPr/>
        </p:nvCxnSpPr>
        <p:spPr>
          <a:xfrm flipV="1">
            <a:off x="2514600" y="1600200"/>
            <a:ext cx="381000" cy="2514600"/>
          </a:xfrm>
          <a:prstGeom prst="bentConnector2">
            <a:avLst/>
          </a:prstGeom>
          <a:ln w="381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2895600" y="1600200"/>
            <a:ext cx="304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3161920" y="1083080"/>
            <a:ext cx="66508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TIGA PILAR OOP: </a:t>
            </a:r>
            <a:r>
              <a:rPr lang="en-US" sz="2400" b="1" dirty="0" err="1" smtClean="0">
                <a:solidFill>
                  <a:srgbClr val="FF0000"/>
                </a:solidFill>
              </a:rPr>
              <a:t>Konsep</a:t>
            </a:r>
            <a:r>
              <a:rPr lang="en-US" sz="2400" b="1" dirty="0" smtClean="0">
                <a:solidFill>
                  <a:srgbClr val="FF0000"/>
                </a:solidFill>
              </a:rPr>
              <a:t> Inheritance, Polymorphism </a:t>
            </a:r>
            <a:r>
              <a:rPr lang="en-US" sz="2400" b="1" dirty="0" err="1" smtClean="0">
                <a:solidFill>
                  <a:srgbClr val="FF0000"/>
                </a:solidFill>
              </a:rPr>
              <a:t>dan</a:t>
            </a:r>
            <a:r>
              <a:rPr lang="en-US" sz="2400" b="1" dirty="0" smtClean="0">
                <a:solidFill>
                  <a:srgbClr val="FF0000"/>
                </a:solidFill>
              </a:rPr>
              <a:t> Encapsulation</a:t>
            </a:r>
            <a:endParaRPr lang="en-US" sz="2200" b="1" dirty="0" smtClean="0">
              <a:solidFill>
                <a:srgbClr val="FF0000"/>
              </a:solidFill>
            </a:endParaRPr>
          </a:p>
        </p:txBody>
      </p:sp>
      <p:sp>
        <p:nvSpPr>
          <p:cNvPr id="51" name="TextBox 50">
            <a:hlinkClick r:id="" action="ppaction://noaction"/>
          </p:cNvPr>
          <p:cNvSpPr txBox="1"/>
          <p:nvPr/>
        </p:nvSpPr>
        <p:spPr>
          <a:xfrm>
            <a:off x="3124200" y="5410200"/>
            <a:ext cx="586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600"/>
              </a:spcBef>
            </a:pPr>
            <a:r>
              <a:rPr lang="en-US" sz="1600" b="1" dirty="0" smtClean="0">
                <a:solidFill>
                  <a:srgbClr val="0070C0"/>
                </a:solidFill>
              </a:rPr>
              <a:t>3.	</a:t>
            </a:r>
            <a:r>
              <a:rPr lang="en-US" sz="1600" b="1" dirty="0" err="1" smtClean="0">
                <a:solidFill>
                  <a:srgbClr val="0070C0"/>
                </a:solidFill>
              </a:rPr>
              <a:t>Konsep</a:t>
            </a:r>
            <a:r>
              <a:rPr lang="en-US" sz="1600" b="1" dirty="0" smtClean="0">
                <a:solidFill>
                  <a:srgbClr val="0070C0"/>
                </a:solidFill>
              </a:rPr>
              <a:t> Encapsulation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52" name="TextBox 51">
            <a:hlinkClick r:id="" action="ppaction://noaction"/>
          </p:cNvPr>
          <p:cNvSpPr txBox="1"/>
          <p:nvPr/>
        </p:nvSpPr>
        <p:spPr>
          <a:xfrm>
            <a:off x="3124200" y="4800600"/>
            <a:ext cx="586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spcBef>
                <a:spcPts val="600"/>
              </a:spcBef>
            </a:pPr>
            <a:r>
              <a:rPr lang="en-US" sz="1600" b="1" dirty="0" smtClean="0">
                <a:solidFill>
                  <a:srgbClr val="0070C0"/>
                </a:solidFill>
              </a:rPr>
              <a:t>1.	</a:t>
            </a:r>
            <a:r>
              <a:rPr lang="en-US" sz="1600" b="1" dirty="0" err="1" smtClean="0">
                <a:solidFill>
                  <a:srgbClr val="0070C0"/>
                </a:solidFill>
              </a:rPr>
              <a:t>Konsep</a:t>
            </a:r>
            <a:r>
              <a:rPr lang="en-US" sz="1600" b="1" dirty="0" smtClean="0">
                <a:solidFill>
                  <a:srgbClr val="0070C0"/>
                </a:solidFill>
              </a:rPr>
              <a:t> Inheritance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57" name="TextBox 56">
            <a:hlinkClick r:id="" action="ppaction://noaction"/>
          </p:cNvPr>
          <p:cNvSpPr txBox="1"/>
          <p:nvPr/>
        </p:nvSpPr>
        <p:spPr>
          <a:xfrm>
            <a:off x="3124200" y="5105400"/>
            <a:ext cx="586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</a:pPr>
            <a:r>
              <a:rPr lang="en-US" sz="1600" b="1" dirty="0" smtClean="0">
                <a:solidFill>
                  <a:srgbClr val="0070C0"/>
                </a:solidFill>
              </a:rPr>
              <a:t>2.	</a:t>
            </a:r>
            <a:r>
              <a:rPr lang="en-US" sz="1600" b="1" dirty="0" err="1" smtClean="0">
                <a:solidFill>
                  <a:srgbClr val="0070C0"/>
                </a:solidFill>
              </a:rPr>
              <a:t>Konsep</a:t>
            </a:r>
            <a:r>
              <a:rPr lang="en-US" sz="1600" b="1" dirty="0" smtClean="0">
                <a:solidFill>
                  <a:srgbClr val="0070C0"/>
                </a:solidFill>
              </a:rPr>
              <a:t> Polymorphism</a:t>
            </a:r>
          </a:p>
        </p:txBody>
      </p:sp>
      <p:sp>
        <p:nvSpPr>
          <p:cNvPr id="58" name="Rectangle 57"/>
          <p:cNvSpPr/>
          <p:nvPr/>
        </p:nvSpPr>
        <p:spPr>
          <a:xfrm>
            <a:off x="3200400" y="1828800"/>
            <a:ext cx="4420634" cy="22313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TUJUAN INTERAKSIONAL</a:t>
            </a:r>
            <a:endParaRPr lang="id-ID" b="1" dirty="0" smtClean="0"/>
          </a:p>
          <a:p>
            <a:endParaRPr lang="id-ID" sz="1400" b="1" dirty="0" smtClean="0"/>
          </a:p>
          <a:p>
            <a:r>
              <a:rPr lang="id-ID" sz="1400" b="1" dirty="0" smtClean="0"/>
              <a:t>UMUM 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d-ID" sz="1400" dirty="0" smtClean="0"/>
              <a:t>Mahasiswa</a:t>
            </a:r>
            <a:r>
              <a:rPr lang="en-US" sz="1400" dirty="0" smtClean="0"/>
              <a:t> </a:t>
            </a:r>
            <a:r>
              <a:rPr lang="en-US" sz="1400" dirty="0" err="1" smtClean="0"/>
              <a:t>mampu</a:t>
            </a:r>
            <a:r>
              <a:rPr lang="en-US" sz="1400" dirty="0" smtClean="0"/>
              <a:t> </a:t>
            </a:r>
            <a:r>
              <a:rPr lang="en-US" sz="1400" dirty="0" err="1" smtClean="0"/>
              <a:t>menjelaskan</a:t>
            </a:r>
            <a:r>
              <a:rPr lang="en-US" sz="1400" dirty="0" smtClean="0"/>
              <a:t> </a:t>
            </a:r>
            <a:r>
              <a:rPr lang="en-US" sz="1400" dirty="0" err="1" smtClean="0"/>
              <a:t>konsep</a:t>
            </a:r>
            <a:r>
              <a:rPr lang="en-US" sz="1400" dirty="0" smtClean="0"/>
              <a:t> OOP</a:t>
            </a:r>
            <a:endParaRPr lang="id-ID" sz="1400" dirty="0" smtClean="0"/>
          </a:p>
          <a:p>
            <a:pPr marL="285750" indent="-285750">
              <a:buFont typeface="Arial" pitchFamily="34" charset="0"/>
              <a:buChar char="•"/>
            </a:pPr>
            <a:endParaRPr lang="id-ID" sz="1000" b="1" dirty="0" smtClean="0"/>
          </a:p>
          <a:p>
            <a:r>
              <a:rPr lang="id-ID" sz="1400" b="1" dirty="0" smtClean="0"/>
              <a:t>KHUSUS 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Mahasiswa</a:t>
            </a:r>
            <a:r>
              <a:rPr lang="en-US" sz="1400" dirty="0"/>
              <a:t> </a:t>
            </a:r>
            <a:r>
              <a:rPr lang="en-US" sz="1400" dirty="0" err="1"/>
              <a:t>mampu</a:t>
            </a:r>
            <a:r>
              <a:rPr lang="en-US" sz="1400" dirty="0"/>
              <a:t> </a:t>
            </a:r>
            <a:r>
              <a:rPr lang="en-US" sz="1400" dirty="0" err="1"/>
              <a:t>menjelaskan</a:t>
            </a:r>
            <a:r>
              <a:rPr lang="en-US" sz="1400" dirty="0"/>
              <a:t> </a:t>
            </a:r>
            <a:r>
              <a:rPr lang="en-US" sz="1400" dirty="0" err="1"/>
              <a:t>konsep</a:t>
            </a:r>
            <a:r>
              <a:rPr lang="en-US" sz="1400" dirty="0"/>
              <a:t> </a:t>
            </a:r>
            <a:r>
              <a:rPr lang="en-US" sz="1400" dirty="0" err="1" smtClean="0"/>
              <a:t>polimorfisme</a:t>
            </a:r>
            <a:endParaRPr lang="en-US" sz="1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 err="1" smtClean="0"/>
              <a:t>Mahasiswa</a:t>
            </a:r>
            <a:r>
              <a:rPr lang="en-US" sz="1400" dirty="0" smtClean="0"/>
              <a:t> </a:t>
            </a:r>
            <a:r>
              <a:rPr lang="en-US" sz="1400" dirty="0" err="1"/>
              <a:t>mampu</a:t>
            </a:r>
            <a:r>
              <a:rPr lang="en-US" sz="1400" dirty="0"/>
              <a:t> </a:t>
            </a:r>
            <a:r>
              <a:rPr lang="en-US" sz="1400" dirty="0" err="1"/>
              <a:t>menjelaskan</a:t>
            </a:r>
            <a:r>
              <a:rPr lang="en-US" sz="1400" dirty="0"/>
              <a:t> </a:t>
            </a:r>
            <a:r>
              <a:rPr lang="en-US" sz="1400" dirty="0" err="1"/>
              <a:t>konsep</a:t>
            </a:r>
            <a:r>
              <a:rPr lang="en-US" sz="1400" dirty="0"/>
              <a:t> </a:t>
            </a:r>
            <a:r>
              <a:rPr lang="en-US" sz="1400" dirty="0" err="1" smtClean="0"/>
              <a:t>inheritas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err="1"/>
              <a:t>Mahasiswa</a:t>
            </a:r>
            <a:r>
              <a:rPr lang="en-US" sz="1200" dirty="0"/>
              <a:t> </a:t>
            </a:r>
            <a:r>
              <a:rPr lang="en-US" sz="1200" dirty="0" err="1"/>
              <a:t>mampu</a:t>
            </a:r>
            <a:r>
              <a:rPr lang="en-US" sz="1200" dirty="0"/>
              <a:t> </a:t>
            </a:r>
            <a:r>
              <a:rPr lang="en-US" sz="1200" dirty="0" err="1"/>
              <a:t>menjelaskan</a:t>
            </a:r>
            <a:r>
              <a:rPr lang="en-US" sz="1200" dirty="0"/>
              <a:t> </a:t>
            </a:r>
            <a:r>
              <a:rPr lang="en-US" sz="1200" dirty="0" err="1"/>
              <a:t>konsep</a:t>
            </a:r>
            <a:r>
              <a:rPr lang="en-US" sz="1200"/>
              <a:t> </a:t>
            </a:r>
            <a:r>
              <a:rPr lang="en-US" sz="1200" smtClean="0"/>
              <a:t>encapsulation</a:t>
            </a:r>
            <a:endParaRPr lang="en-US" sz="1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300" dirty="0"/>
          </a:p>
        </p:txBody>
      </p:sp>
      <p:sp>
        <p:nvSpPr>
          <p:cNvPr id="59" name="Rectangle 58"/>
          <p:cNvSpPr/>
          <p:nvPr/>
        </p:nvSpPr>
        <p:spPr>
          <a:xfrm>
            <a:off x="3124200" y="4566405"/>
            <a:ext cx="77713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1400" b="1" dirty="0" smtClean="0"/>
              <a:t>Materi :</a:t>
            </a:r>
            <a:endParaRPr lang="id-ID" sz="1400" b="1" dirty="0"/>
          </a:p>
        </p:txBody>
      </p:sp>
    </p:spTree>
    <p:extLst>
      <p:ext uri="{BB962C8B-B14F-4D97-AF65-F5344CB8AC3E}">
        <p14:creationId xmlns:p14="http://schemas.microsoft.com/office/powerpoint/2010/main" val="129551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542925" algn="l"/>
              </a:tabLst>
            </a:pPr>
            <a:r>
              <a:rPr lang="en-US" dirty="0" smtClean="0"/>
              <a:t>1.   </a:t>
            </a:r>
            <a:r>
              <a:rPr lang="en-US" dirty="0" err="1" smtClean="0"/>
              <a:t>Konsep</a:t>
            </a:r>
            <a:r>
              <a:rPr lang="en-US" dirty="0" smtClean="0"/>
              <a:t> Inheritance (</a:t>
            </a:r>
            <a:r>
              <a:rPr lang="en-US" dirty="0" err="1" smtClean="0"/>
              <a:t>Pewarisan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6773" y="1280160"/>
            <a:ext cx="11864929" cy="4940018"/>
          </a:xfrm>
        </p:spPr>
        <p:txBody>
          <a:bodyPr>
            <a:noAutofit/>
          </a:bodyPr>
          <a:lstStyle/>
          <a:p>
            <a:pPr algn="just"/>
            <a:r>
              <a:rPr lang="id-ID" sz="2400" dirty="0" smtClean="0"/>
              <a:t>Inheritance a</a:t>
            </a:r>
            <a:r>
              <a:rPr lang="en-US" sz="2400" dirty="0" err="1" smtClean="0"/>
              <a:t>dalah</a:t>
            </a:r>
            <a:r>
              <a:rPr lang="en-US" sz="2400" dirty="0" smtClean="0"/>
              <a:t> proses </a:t>
            </a:r>
            <a:r>
              <a:rPr lang="en-US" sz="2400" dirty="0" err="1" smtClean="0"/>
              <a:t>pewarisan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dan</a:t>
            </a:r>
            <a:r>
              <a:rPr lang="en-US" sz="2400" dirty="0" smtClean="0"/>
              <a:t> method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r>
              <a:rPr lang="en-US" sz="2400" dirty="0" smtClean="0"/>
              <a:t> yang lain. </a:t>
            </a:r>
            <a:r>
              <a:rPr lang="en-US" sz="2400" dirty="0" err="1" smtClean="0"/>
              <a:t>Kelas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mewariskan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r>
              <a:rPr lang="en-US" sz="2400" dirty="0" smtClean="0"/>
              <a:t> super (</a:t>
            </a:r>
            <a:r>
              <a:rPr lang="en-US" sz="2400" b="1" i="1" dirty="0" smtClean="0"/>
              <a:t>super class</a:t>
            </a:r>
            <a:r>
              <a:rPr lang="en-US" sz="2400" dirty="0" smtClean="0"/>
              <a:t>), </a:t>
            </a:r>
            <a:r>
              <a:rPr lang="en-US" sz="2400" dirty="0" err="1" smtClean="0"/>
              <a:t>sedangkan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diwariskan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subkelas</a:t>
            </a:r>
            <a:r>
              <a:rPr lang="en-US" sz="2400" dirty="0" smtClean="0"/>
              <a:t> (</a:t>
            </a:r>
            <a:r>
              <a:rPr lang="en-US" sz="2400" b="1" i="1" dirty="0" smtClean="0"/>
              <a:t>sub class</a:t>
            </a:r>
            <a:r>
              <a:rPr lang="en-US" sz="2400" dirty="0" smtClean="0"/>
              <a:t>). </a:t>
            </a:r>
          </a:p>
          <a:p>
            <a:pPr algn="just"/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r>
              <a:rPr lang="en-US" sz="2400" dirty="0" smtClean="0"/>
              <a:t> super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b="1" dirty="0" err="1" smtClean="0"/>
              <a:t>Kelas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Induk</a:t>
            </a:r>
            <a:r>
              <a:rPr lang="en-US" sz="2400" dirty="0" smtClean="0"/>
              <a:t>, </a:t>
            </a:r>
            <a:r>
              <a:rPr lang="en-US" sz="2400" dirty="0" err="1" smtClean="0"/>
              <a:t>sementara</a:t>
            </a:r>
            <a:r>
              <a:rPr lang="en-US" sz="2400" dirty="0" smtClean="0"/>
              <a:t> </a:t>
            </a:r>
            <a:r>
              <a:rPr lang="en-US" sz="2400" dirty="0" err="1" smtClean="0"/>
              <a:t>subkelas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b="1" dirty="0" err="1" smtClean="0"/>
              <a:t>Kelas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Anak</a:t>
            </a:r>
            <a:r>
              <a:rPr lang="en-US" sz="2400" b="1" dirty="0" smtClean="0"/>
              <a:t>.</a:t>
            </a:r>
          </a:p>
          <a:p>
            <a:pPr algn="just"/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melakukan</a:t>
            </a:r>
            <a:r>
              <a:rPr lang="en-US" sz="2400" dirty="0"/>
              <a:t> </a:t>
            </a:r>
            <a:r>
              <a:rPr lang="en-US" sz="2400" dirty="0" err="1"/>
              <a:t>pewarisan</a:t>
            </a:r>
            <a:r>
              <a:rPr lang="en-US" sz="2400" dirty="0"/>
              <a:t>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field </a:t>
            </a:r>
            <a:r>
              <a:rPr lang="en-US" sz="2400" dirty="0" err="1"/>
              <a:t>dan</a:t>
            </a:r>
            <a:r>
              <a:rPr lang="en-US" sz="2400" dirty="0"/>
              <a:t> method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 </a:t>
            </a:r>
            <a:r>
              <a:rPr lang="en-US" sz="2400" dirty="0" err="1"/>
              <a:t>induk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menambahkan</a:t>
            </a:r>
            <a:r>
              <a:rPr lang="en-US" sz="2400" dirty="0"/>
              <a:t> field </a:t>
            </a:r>
            <a:r>
              <a:rPr lang="en-US" sz="2400" dirty="0" err="1"/>
              <a:t>dan</a:t>
            </a:r>
            <a:r>
              <a:rPr lang="en-US" sz="2400" dirty="0"/>
              <a:t> method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beradaptasi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spesifik</a:t>
            </a:r>
            <a:r>
              <a:rPr lang="en-US" sz="2400" dirty="0"/>
              <a:t>. </a:t>
            </a:r>
            <a:r>
              <a:rPr lang="en-US" sz="2400" dirty="0" err="1"/>
              <a:t>Fasilitas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disediakan</a:t>
            </a:r>
            <a:r>
              <a:rPr lang="en-US" sz="2400" dirty="0"/>
              <a:t> OOP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menghemat</a:t>
            </a:r>
            <a:r>
              <a:rPr lang="en-US" sz="2400" dirty="0"/>
              <a:t> </a:t>
            </a:r>
            <a:r>
              <a:rPr lang="en-US" sz="2400" dirty="0" err="1"/>
              <a:t>penulisan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</a:t>
            </a:r>
            <a:r>
              <a:rPr lang="en-US" sz="2400" dirty="0" err="1"/>
              <a:t>ulang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memanfaatkan</a:t>
            </a:r>
            <a:r>
              <a:rPr lang="en-US" sz="2400" dirty="0"/>
              <a:t> </a:t>
            </a:r>
            <a:r>
              <a:rPr lang="en-US" sz="2400" dirty="0" err="1"/>
              <a:t>komponen</a:t>
            </a:r>
            <a:r>
              <a:rPr lang="en-US" sz="2400" dirty="0"/>
              <a:t> lama (</a:t>
            </a:r>
            <a:r>
              <a:rPr lang="en-US" sz="2400" i="1" dirty="0"/>
              <a:t>reuse component</a:t>
            </a:r>
            <a:r>
              <a:rPr lang="en-US" sz="2400" dirty="0"/>
              <a:t>)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menciptakan</a:t>
            </a:r>
            <a:r>
              <a:rPr lang="en-US" sz="2400" dirty="0"/>
              <a:t> </a:t>
            </a:r>
            <a:r>
              <a:rPr lang="en-US" sz="2400" dirty="0" err="1"/>
              <a:t>komponen</a:t>
            </a:r>
            <a:r>
              <a:rPr lang="en-US" sz="2400" dirty="0"/>
              <a:t>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fitur</a:t>
            </a:r>
            <a:r>
              <a:rPr lang="en-US" sz="2400" dirty="0"/>
              <a:t> </a:t>
            </a:r>
            <a:r>
              <a:rPr lang="en-US" sz="2400" dirty="0" err="1"/>
              <a:t>tambahan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spesifik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4788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Contoh</a:t>
            </a:r>
            <a:r>
              <a:rPr lang="en-US" dirty="0" smtClean="0">
                <a:solidFill>
                  <a:srgbClr val="0070C0"/>
                </a:solidFill>
              </a:rPr>
              <a:t> Inheritance</a:t>
            </a:r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1921020" y="689327"/>
            <a:ext cx="9992306" cy="5731325"/>
            <a:chOff x="1386303" y="730271"/>
            <a:chExt cx="9992306" cy="5731325"/>
          </a:xfrm>
        </p:grpSpPr>
        <p:grpSp>
          <p:nvGrpSpPr>
            <p:cNvPr id="33" name="Group 32"/>
            <p:cNvGrpSpPr/>
            <p:nvPr/>
          </p:nvGrpSpPr>
          <p:grpSpPr>
            <a:xfrm>
              <a:off x="4476635" y="730271"/>
              <a:ext cx="2472266" cy="1643105"/>
              <a:chOff x="4191042" y="883387"/>
              <a:chExt cx="2472266" cy="1643105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4191042" y="1344410"/>
                <a:ext cx="2472266" cy="1182082"/>
              </a:xfrm>
              <a:prstGeom prst="roundRect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82800" tIns="0" rIns="0" bIns="0" rtlCol="0" anchor="b" anchorCtr="0"/>
              <a:lstStyle/>
              <a:p>
                <a:r>
                  <a:rPr lang="en-US" sz="1600" b="1" dirty="0" err="1" smtClean="0"/>
                  <a:t>belokKiri</a:t>
                </a:r>
                <a:r>
                  <a:rPr lang="en-US" sz="1600" b="1" dirty="0" smtClean="0"/>
                  <a:t>()</a:t>
                </a:r>
              </a:p>
              <a:p>
                <a:r>
                  <a:rPr lang="en-US" sz="1600" b="1" dirty="0" err="1" smtClean="0"/>
                  <a:t>belokKanan</a:t>
                </a:r>
                <a:r>
                  <a:rPr lang="en-US" sz="1600" b="1" dirty="0" smtClean="0"/>
                  <a:t>()</a:t>
                </a:r>
                <a:endParaRPr lang="en-US" sz="1600" b="1" dirty="0"/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4191042" y="1222098"/>
                <a:ext cx="2472266" cy="676597"/>
              </a:xfrm>
              <a:prstGeom prst="roundRect">
                <a:avLst/>
              </a:prstGeom>
              <a:ln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lIns="82800" tIns="0" rIns="0" bIns="0" rtlCol="0" anchor="b" anchorCtr="0"/>
              <a:lstStyle/>
              <a:p>
                <a:r>
                  <a:rPr lang="en-US" sz="1600" b="1" dirty="0" err="1"/>
                  <a:t>k</a:t>
                </a:r>
                <a:r>
                  <a:rPr lang="en-US" sz="1600" b="1" dirty="0" err="1" smtClean="0"/>
                  <a:t>ecepatan</a:t>
                </a:r>
                <a:endParaRPr lang="en-US" sz="1600" b="1" dirty="0" smtClean="0"/>
              </a:p>
              <a:p>
                <a:r>
                  <a:rPr lang="en-US" sz="1600" b="1" dirty="0" err="1" smtClean="0"/>
                  <a:t>warna</a:t>
                </a:r>
                <a:endParaRPr lang="en-US" sz="1600" b="1" dirty="0"/>
              </a:p>
            </p:txBody>
          </p:sp>
          <p:sp>
            <p:nvSpPr>
              <p:cNvPr id="6" name="Rounded Rectangle 5"/>
              <p:cNvSpPr/>
              <p:nvPr/>
            </p:nvSpPr>
            <p:spPr>
              <a:xfrm>
                <a:off x="4191042" y="883387"/>
                <a:ext cx="2472266" cy="453913"/>
              </a:xfrm>
              <a:prstGeom prst="roundRect">
                <a:avLst/>
              </a:prstGeom>
              <a:ln>
                <a:noFill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KENDARAAN</a:t>
                </a:r>
                <a:endParaRPr lang="en-US" b="1" dirty="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1386303" y="2787823"/>
              <a:ext cx="2472266" cy="1213611"/>
              <a:chOff x="754081" y="2796348"/>
              <a:chExt cx="2472266" cy="1213611"/>
            </a:xfrm>
          </p:grpSpPr>
          <p:sp>
            <p:nvSpPr>
              <p:cNvPr id="13" name="Rounded Rectangle 12"/>
              <p:cNvSpPr/>
              <p:nvPr/>
            </p:nvSpPr>
            <p:spPr>
              <a:xfrm>
                <a:off x="754081" y="3257371"/>
                <a:ext cx="2472266" cy="752588"/>
              </a:xfrm>
              <a:prstGeom prst="roundRect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82800" tIns="0" rIns="0" bIns="0" rtlCol="0" anchor="b" anchorCtr="0"/>
              <a:lstStyle/>
              <a:p>
                <a:r>
                  <a:rPr lang="en-US" sz="1600" b="1" dirty="0" err="1" smtClean="0"/>
                  <a:t>bunyiBel</a:t>
                </a:r>
                <a:r>
                  <a:rPr lang="en-US" sz="1600" b="1" dirty="0" smtClean="0"/>
                  <a:t>()</a:t>
                </a:r>
                <a:endParaRPr lang="en-US" sz="1600" b="1" dirty="0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754081" y="3135059"/>
                <a:ext cx="2472266" cy="536189"/>
              </a:xfrm>
              <a:prstGeom prst="roundRect">
                <a:avLst/>
              </a:prstGeom>
              <a:ln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lIns="82800" tIns="0" rIns="0" bIns="0" rtlCol="0" anchor="b" anchorCtr="0"/>
              <a:lstStyle/>
              <a:p>
                <a:endParaRPr lang="en-US" sz="1600" b="1" dirty="0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754081" y="2796348"/>
                <a:ext cx="2472266" cy="453913"/>
              </a:xfrm>
              <a:prstGeom prst="roundRect">
                <a:avLst/>
              </a:prstGeom>
              <a:ln>
                <a:noFill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err="1" smtClean="0"/>
                  <a:t>Sepeda</a:t>
                </a:r>
                <a:endParaRPr lang="en-US" b="1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7375519" y="2787823"/>
              <a:ext cx="2472266" cy="1643105"/>
              <a:chOff x="7798600" y="2382267"/>
              <a:chExt cx="2472266" cy="1643105"/>
            </a:xfrm>
          </p:grpSpPr>
          <p:sp>
            <p:nvSpPr>
              <p:cNvPr id="16" name="Rounded Rectangle 15"/>
              <p:cNvSpPr/>
              <p:nvPr/>
            </p:nvSpPr>
            <p:spPr>
              <a:xfrm>
                <a:off x="7798600" y="2843290"/>
                <a:ext cx="2472266" cy="1182082"/>
              </a:xfrm>
              <a:prstGeom prst="roundRect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82800" tIns="0" rIns="0" bIns="0" rtlCol="0" anchor="b" anchorCtr="0"/>
              <a:lstStyle/>
              <a:p>
                <a:r>
                  <a:rPr lang="en-US" sz="1600" b="1" dirty="0" err="1" smtClean="0"/>
                  <a:t>getUkuranMesin</a:t>
                </a:r>
                <a:r>
                  <a:rPr lang="en-US" sz="1600" b="1" dirty="0" smtClean="0"/>
                  <a:t>()</a:t>
                </a:r>
              </a:p>
              <a:p>
                <a:r>
                  <a:rPr lang="en-US" sz="1600" b="1" dirty="0" err="1" smtClean="0"/>
                  <a:t>belokKanan</a:t>
                </a:r>
                <a:r>
                  <a:rPr lang="en-US" sz="1600" b="1" dirty="0" smtClean="0"/>
                  <a:t>()</a:t>
                </a:r>
                <a:endParaRPr lang="en-US" sz="1600" b="1" dirty="0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7798600" y="2720978"/>
                <a:ext cx="2472266" cy="676597"/>
              </a:xfrm>
              <a:prstGeom prst="roundRect">
                <a:avLst/>
              </a:prstGeom>
              <a:ln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lIns="82800" tIns="0" rIns="0" bIns="0" rtlCol="0" anchor="b" anchorCtr="0"/>
              <a:lstStyle/>
              <a:p>
                <a:r>
                  <a:rPr lang="en-US" sz="1600" b="1" dirty="0" err="1" smtClean="0"/>
                  <a:t>ukuranMesin</a:t>
                </a:r>
                <a:endParaRPr lang="en-US" sz="1600" b="1" dirty="0" smtClean="0"/>
              </a:p>
              <a:p>
                <a:r>
                  <a:rPr lang="en-US" sz="1600" b="1" dirty="0" err="1" smtClean="0"/>
                  <a:t>nomorPolisi</a:t>
                </a:r>
                <a:endParaRPr lang="en-US" sz="1600" b="1" dirty="0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7798600" y="2382267"/>
                <a:ext cx="2472266" cy="453913"/>
              </a:xfrm>
              <a:prstGeom prst="roundRect">
                <a:avLst/>
              </a:prstGeom>
              <a:ln>
                <a:noFill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err="1" smtClean="0"/>
                  <a:t>KendaraanBermotor</a:t>
                </a:r>
                <a:endParaRPr lang="en-US" b="1" dirty="0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5712768" y="4940803"/>
              <a:ext cx="2472266" cy="1416148"/>
              <a:chOff x="5726416" y="4654200"/>
              <a:chExt cx="2472266" cy="1416148"/>
            </a:xfrm>
          </p:grpSpPr>
          <p:sp>
            <p:nvSpPr>
              <p:cNvPr id="19" name="Rounded Rectangle 18"/>
              <p:cNvSpPr/>
              <p:nvPr/>
            </p:nvSpPr>
            <p:spPr>
              <a:xfrm>
                <a:off x="5726416" y="5115223"/>
                <a:ext cx="2472266" cy="955125"/>
              </a:xfrm>
              <a:prstGeom prst="roundRect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82800" tIns="0" rIns="0" bIns="0" rtlCol="0" anchor="b" anchorCtr="0"/>
              <a:lstStyle/>
              <a:p>
                <a:r>
                  <a:rPr lang="en-US" sz="1600" b="1" dirty="0" err="1" smtClean="0"/>
                  <a:t>isHelmIn</a:t>
                </a:r>
                <a:r>
                  <a:rPr lang="en-US" sz="1600" b="1" dirty="0" smtClean="0"/>
                  <a:t>()</a:t>
                </a:r>
                <a:endParaRPr lang="en-US" sz="1600" b="1" dirty="0"/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5726416" y="4992912"/>
                <a:ext cx="2472266" cy="598774"/>
              </a:xfrm>
              <a:prstGeom prst="roundRect">
                <a:avLst/>
              </a:prstGeom>
              <a:ln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lIns="82800" tIns="0" rIns="0" bIns="0" rtlCol="0" anchor="b" anchorCtr="0"/>
              <a:lstStyle/>
              <a:p>
                <a:endParaRPr lang="en-US" sz="1600" b="1" dirty="0"/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5726416" y="4654200"/>
                <a:ext cx="2472266" cy="453913"/>
              </a:xfrm>
              <a:prstGeom prst="roundRect">
                <a:avLst/>
              </a:prstGeom>
              <a:ln>
                <a:noFill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err="1" smtClean="0"/>
                  <a:t>SepedaMotor</a:t>
                </a:r>
                <a:endParaRPr lang="en-US" b="1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8906343" y="4940803"/>
              <a:ext cx="2472266" cy="1520793"/>
              <a:chOff x="8919991" y="4654200"/>
              <a:chExt cx="2472266" cy="1520793"/>
            </a:xfrm>
          </p:grpSpPr>
          <p:sp>
            <p:nvSpPr>
              <p:cNvPr id="22" name="Rounded Rectangle 21"/>
              <p:cNvSpPr/>
              <p:nvPr/>
            </p:nvSpPr>
            <p:spPr>
              <a:xfrm>
                <a:off x="8919991" y="5115223"/>
                <a:ext cx="2472266" cy="1059770"/>
              </a:xfrm>
              <a:prstGeom prst="roundRect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82800" tIns="0" rIns="0" bIns="0" rtlCol="0" anchor="b" anchorCtr="0"/>
              <a:lstStyle/>
              <a:p>
                <a:r>
                  <a:rPr lang="en-US" sz="1600" b="1" dirty="0" err="1" smtClean="0"/>
                  <a:t>switchAirConditioner</a:t>
                </a:r>
                <a:r>
                  <a:rPr lang="en-US" sz="1600" b="1" dirty="0" smtClean="0"/>
                  <a:t>()</a:t>
                </a:r>
              </a:p>
              <a:p>
                <a:r>
                  <a:rPr lang="en-US" sz="1600" b="1" dirty="0" err="1" smtClean="0"/>
                  <a:t>getJumlahPintu</a:t>
                </a:r>
                <a:r>
                  <a:rPr lang="en-US" sz="1600" b="1" dirty="0" smtClean="0"/>
                  <a:t>()</a:t>
                </a:r>
                <a:endParaRPr lang="en-US" sz="1600" b="1" dirty="0"/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8919991" y="4992911"/>
                <a:ext cx="2472266" cy="554285"/>
              </a:xfrm>
              <a:prstGeom prst="roundRect">
                <a:avLst/>
              </a:prstGeom>
              <a:ln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lIns="82800" tIns="0" rIns="0" bIns="0" rtlCol="0" anchor="b" anchorCtr="0"/>
              <a:lstStyle/>
              <a:p>
                <a:r>
                  <a:rPr lang="en-US" sz="1600" b="1" dirty="0" err="1" smtClean="0"/>
                  <a:t>jumlahPintu</a:t>
                </a:r>
                <a:endParaRPr lang="en-US" sz="1600" b="1" dirty="0"/>
              </a:p>
            </p:txBody>
          </p:sp>
          <p:sp>
            <p:nvSpPr>
              <p:cNvPr id="24" name="Rounded Rectangle 23"/>
              <p:cNvSpPr/>
              <p:nvPr/>
            </p:nvSpPr>
            <p:spPr>
              <a:xfrm>
                <a:off x="8919991" y="4654200"/>
                <a:ext cx="2472266" cy="453913"/>
              </a:xfrm>
              <a:prstGeom prst="roundRect">
                <a:avLst/>
              </a:prstGeom>
              <a:ln>
                <a:noFill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Mobil</a:t>
                </a:r>
                <a:endParaRPr lang="en-US" b="1" dirty="0"/>
              </a:p>
            </p:txBody>
          </p:sp>
        </p:grpSp>
        <p:cxnSp>
          <p:nvCxnSpPr>
            <p:cNvPr id="29" name="Elbow Connector 28"/>
            <p:cNvCxnSpPr>
              <a:stCxn id="16" idx="2"/>
              <a:endCxn id="21" idx="0"/>
            </p:cNvCxnSpPr>
            <p:nvPr/>
          </p:nvCxnSpPr>
          <p:spPr>
            <a:xfrm rot="5400000">
              <a:off x="7525340" y="3854490"/>
              <a:ext cx="509875" cy="1662751"/>
            </a:xfrm>
            <a:prstGeom prst="bentConnector3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>
              <a:stCxn id="16" idx="2"/>
              <a:endCxn id="24" idx="0"/>
            </p:cNvCxnSpPr>
            <p:nvPr/>
          </p:nvCxnSpPr>
          <p:spPr>
            <a:xfrm rot="16200000" flipH="1">
              <a:off x="9122127" y="3920453"/>
              <a:ext cx="509875" cy="1530824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Elbow Connector 34"/>
            <p:cNvCxnSpPr>
              <a:stCxn id="9" idx="2"/>
              <a:endCxn id="15" idx="0"/>
            </p:cNvCxnSpPr>
            <p:nvPr/>
          </p:nvCxnSpPr>
          <p:spPr>
            <a:xfrm rot="5400000">
              <a:off x="3960379" y="1035433"/>
              <a:ext cx="414447" cy="3090332"/>
            </a:xfrm>
            <a:prstGeom prst="bentConnector3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lbow Connector 38"/>
            <p:cNvCxnSpPr>
              <a:stCxn id="9" idx="2"/>
              <a:endCxn id="18" idx="0"/>
            </p:cNvCxnSpPr>
            <p:nvPr/>
          </p:nvCxnSpPr>
          <p:spPr>
            <a:xfrm rot="16200000" flipH="1">
              <a:off x="6954987" y="1131157"/>
              <a:ext cx="414447" cy="2898884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96338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Contoh</a:t>
            </a:r>
            <a:r>
              <a:rPr lang="en-US" dirty="0" smtClean="0">
                <a:solidFill>
                  <a:srgbClr val="0070C0"/>
                </a:solidFill>
              </a:rPr>
              <a:t> Inheritance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805388" y="1494545"/>
            <a:ext cx="8461482" cy="3853286"/>
            <a:chOff x="1852781" y="689327"/>
            <a:chExt cx="8461482" cy="3853286"/>
          </a:xfrm>
        </p:grpSpPr>
        <p:grpSp>
          <p:nvGrpSpPr>
            <p:cNvPr id="33" name="Group 32"/>
            <p:cNvGrpSpPr/>
            <p:nvPr/>
          </p:nvGrpSpPr>
          <p:grpSpPr>
            <a:xfrm>
              <a:off x="5011352" y="689327"/>
              <a:ext cx="2472266" cy="2107022"/>
              <a:chOff x="4191042" y="883387"/>
              <a:chExt cx="2472266" cy="2107022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4191042" y="1344409"/>
                <a:ext cx="2472266" cy="1646000"/>
              </a:xfrm>
              <a:prstGeom prst="roundRect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82800" tIns="0" rIns="0" bIns="0" rtlCol="0" anchor="b" anchorCtr="0"/>
              <a:lstStyle/>
              <a:p>
                <a:r>
                  <a:rPr lang="en-US" sz="1600" b="1" dirty="0" err="1" smtClean="0"/>
                  <a:t>getNama</a:t>
                </a:r>
                <a:r>
                  <a:rPr lang="en-US" sz="1600" b="1" dirty="0" smtClean="0"/>
                  <a:t>()</a:t>
                </a:r>
              </a:p>
              <a:p>
                <a:r>
                  <a:rPr lang="en-US" sz="1600" b="1" dirty="0" err="1" smtClean="0"/>
                  <a:t>getAlamat</a:t>
                </a:r>
                <a:r>
                  <a:rPr lang="en-US" sz="1600" b="1" dirty="0" smtClean="0"/>
                  <a:t>()</a:t>
                </a:r>
              </a:p>
              <a:p>
                <a:r>
                  <a:rPr lang="en-US" sz="1600" b="1" dirty="0" err="1" smtClean="0"/>
                  <a:t>getUmur</a:t>
                </a:r>
                <a:r>
                  <a:rPr lang="en-US" sz="1600" b="1" dirty="0" smtClean="0"/>
                  <a:t>()</a:t>
                </a:r>
                <a:endParaRPr lang="en-US" sz="1600" b="1" dirty="0"/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4191042" y="1222098"/>
                <a:ext cx="2472266" cy="899950"/>
              </a:xfrm>
              <a:prstGeom prst="roundRect">
                <a:avLst/>
              </a:prstGeom>
              <a:ln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lIns="82800" tIns="0" rIns="0" bIns="0" rtlCol="0" anchor="b" anchorCtr="0"/>
              <a:lstStyle/>
              <a:p>
                <a:r>
                  <a:rPr lang="en-US" sz="1600" b="1" dirty="0" err="1" smtClean="0"/>
                  <a:t>nama</a:t>
                </a:r>
                <a:endParaRPr lang="en-US" sz="1600" b="1" dirty="0" smtClean="0"/>
              </a:p>
              <a:p>
                <a:r>
                  <a:rPr lang="en-US" sz="1600" b="1" dirty="0" err="1" smtClean="0"/>
                  <a:t>Alamat</a:t>
                </a:r>
                <a:endParaRPr lang="en-US" sz="1600" b="1" dirty="0" smtClean="0"/>
              </a:p>
              <a:p>
                <a:r>
                  <a:rPr lang="en-US" sz="1600" b="1" dirty="0" err="1" smtClean="0"/>
                  <a:t>umur</a:t>
                </a:r>
                <a:endParaRPr lang="en-US" sz="1600" b="1" dirty="0"/>
              </a:p>
            </p:txBody>
          </p:sp>
          <p:sp>
            <p:nvSpPr>
              <p:cNvPr id="6" name="Rounded Rectangle 5"/>
              <p:cNvSpPr/>
              <p:nvPr/>
            </p:nvSpPr>
            <p:spPr>
              <a:xfrm>
                <a:off x="4191042" y="883387"/>
                <a:ext cx="2472266" cy="453913"/>
              </a:xfrm>
              <a:prstGeom prst="roundRect">
                <a:avLst/>
              </a:prstGeom>
              <a:ln>
                <a:noFill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smtClean="0"/>
                  <a:t>PERSON</a:t>
                </a:r>
                <a:endParaRPr lang="en-US" b="1" dirty="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1852781" y="3230110"/>
              <a:ext cx="2472266" cy="1312503"/>
              <a:chOff x="754081" y="2796348"/>
              <a:chExt cx="2472266" cy="1312503"/>
            </a:xfrm>
          </p:grpSpPr>
          <p:sp>
            <p:nvSpPr>
              <p:cNvPr id="13" name="Rounded Rectangle 12"/>
              <p:cNvSpPr/>
              <p:nvPr/>
            </p:nvSpPr>
            <p:spPr>
              <a:xfrm>
                <a:off x="754081" y="3257371"/>
                <a:ext cx="2472266" cy="851480"/>
              </a:xfrm>
              <a:prstGeom prst="roundRect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82800" tIns="0" rIns="0" bIns="0" rtlCol="0" anchor="b" anchorCtr="0"/>
              <a:lstStyle/>
              <a:p>
                <a:r>
                  <a:rPr lang="en-US" sz="1600" b="1" dirty="0" err="1" smtClean="0"/>
                  <a:t>getIdDosen</a:t>
                </a:r>
                <a:r>
                  <a:rPr lang="en-US" sz="1600" b="1" dirty="0" smtClean="0"/>
                  <a:t>()</a:t>
                </a:r>
                <a:endParaRPr lang="en-US" sz="1600" b="1" dirty="0"/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754081" y="3135059"/>
                <a:ext cx="2472266" cy="529650"/>
              </a:xfrm>
              <a:prstGeom prst="roundRect">
                <a:avLst/>
              </a:prstGeom>
              <a:ln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lIns="82800" tIns="0" rIns="0" bIns="0" rtlCol="0" anchor="b" anchorCtr="0"/>
              <a:lstStyle/>
              <a:p>
                <a:r>
                  <a:rPr lang="en-US" sz="1600" b="1" dirty="0" err="1" smtClean="0"/>
                  <a:t>idDosen</a:t>
                </a:r>
                <a:endParaRPr lang="en-US" sz="1600" b="1" dirty="0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754081" y="2796348"/>
                <a:ext cx="2472266" cy="453913"/>
              </a:xfrm>
              <a:prstGeom prst="roundRect">
                <a:avLst/>
              </a:prstGeom>
              <a:ln>
                <a:noFill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err="1" smtClean="0"/>
                  <a:t>Dosen</a:t>
                </a:r>
                <a:endParaRPr lang="en-US" b="1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7841997" y="3230110"/>
              <a:ext cx="2472266" cy="1312503"/>
              <a:chOff x="7798600" y="2382267"/>
              <a:chExt cx="2472266" cy="1312503"/>
            </a:xfrm>
          </p:grpSpPr>
          <p:sp>
            <p:nvSpPr>
              <p:cNvPr id="16" name="Rounded Rectangle 15"/>
              <p:cNvSpPr/>
              <p:nvPr/>
            </p:nvSpPr>
            <p:spPr>
              <a:xfrm>
                <a:off x="7798600" y="2843290"/>
                <a:ext cx="2472266" cy="851480"/>
              </a:xfrm>
              <a:prstGeom prst="roundRect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lIns="82800" tIns="0" rIns="0" bIns="0" rtlCol="0" anchor="b" anchorCtr="0"/>
              <a:lstStyle/>
              <a:p>
                <a:r>
                  <a:rPr lang="en-US" sz="1600" b="1" dirty="0" err="1" smtClean="0"/>
                  <a:t>getNimMahasiswa</a:t>
                </a:r>
                <a:endParaRPr lang="en-US" sz="1600" b="1" dirty="0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7798600" y="2720979"/>
                <a:ext cx="2472266" cy="529650"/>
              </a:xfrm>
              <a:prstGeom prst="roundRect">
                <a:avLst/>
              </a:prstGeom>
              <a:ln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lIns="82800" tIns="0" rIns="0" bIns="0" rtlCol="0" anchor="b" anchorCtr="0"/>
              <a:lstStyle/>
              <a:p>
                <a:r>
                  <a:rPr lang="en-US" sz="1600" b="1" dirty="0" err="1" smtClean="0"/>
                  <a:t>nim</a:t>
                </a:r>
                <a:endParaRPr lang="en-US" sz="1600" b="1" dirty="0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7798600" y="2382267"/>
                <a:ext cx="2472266" cy="453913"/>
              </a:xfrm>
              <a:prstGeom prst="roundRect">
                <a:avLst/>
              </a:prstGeom>
              <a:ln>
                <a:noFill/>
              </a:ln>
              <a:effectLst/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err="1" smtClean="0"/>
                  <a:t>Mahasiswa</a:t>
                </a:r>
                <a:endParaRPr lang="en-US" b="1" dirty="0"/>
              </a:p>
            </p:txBody>
          </p:sp>
        </p:grpSp>
        <p:cxnSp>
          <p:nvCxnSpPr>
            <p:cNvPr id="35" name="Elbow Connector 34"/>
            <p:cNvCxnSpPr>
              <a:stCxn id="9" idx="2"/>
              <a:endCxn id="15" idx="0"/>
            </p:cNvCxnSpPr>
            <p:nvPr/>
          </p:nvCxnSpPr>
          <p:spPr>
            <a:xfrm rot="5400000">
              <a:off x="4451320" y="1433944"/>
              <a:ext cx="433761" cy="3158571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lbow Connector 38"/>
            <p:cNvCxnSpPr>
              <a:stCxn id="9" idx="2"/>
              <a:endCxn id="18" idx="0"/>
            </p:cNvCxnSpPr>
            <p:nvPr/>
          </p:nvCxnSpPr>
          <p:spPr>
            <a:xfrm rot="16200000" flipH="1">
              <a:off x="7445927" y="1597906"/>
              <a:ext cx="433761" cy="2830645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49620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542925" algn="l"/>
              </a:tabLst>
            </a:pPr>
            <a:r>
              <a:rPr lang="en-US" dirty="0" smtClean="0"/>
              <a:t>1.   </a:t>
            </a:r>
            <a:r>
              <a:rPr lang="en-US" dirty="0" err="1" smtClean="0"/>
              <a:t>Konsep</a:t>
            </a:r>
            <a:r>
              <a:rPr lang="en-US" dirty="0" smtClean="0"/>
              <a:t> Polymorphism (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6773" y="1280160"/>
            <a:ext cx="11864929" cy="4940018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/>
              <a:t>Polymorphisme</a:t>
            </a:r>
            <a:r>
              <a:rPr lang="en-US" sz="2400" dirty="0"/>
              <a:t> </a:t>
            </a:r>
            <a:r>
              <a:rPr lang="en-US" sz="2400" dirty="0" err="1"/>
              <a:t>bermakna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 yang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.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pemrograman</a:t>
            </a:r>
            <a:r>
              <a:rPr lang="en-US" sz="2400" dirty="0"/>
              <a:t> </a:t>
            </a:r>
            <a:r>
              <a:rPr lang="en-US" sz="2400" dirty="0" err="1"/>
              <a:t>istilah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diartikan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modul</a:t>
            </a:r>
            <a:r>
              <a:rPr lang="en-US" sz="2400" dirty="0"/>
              <a:t> yang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</a:t>
            </a:r>
            <a:r>
              <a:rPr lang="en-US" sz="2400" dirty="0" err="1"/>
              <a:t>sama</a:t>
            </a:r>
            <a:r>
              <a:rPr lang="en-US" sz="2400" dirty="0"/>
              <a:t>, </a:t>
            </a:r>
            <a:r>
              <a:rPr lang="en-US" sz="2400" dirty="0" err="1"/>
              <a:t>namun</a:t>
            </a:r>
            <a:r>
              <a:rPr lang="en-US" sz="2400" dirty="0"/>
              <a:t>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behaviuor</a:t>
            </a:r>
            <a:r>
              <a:rPr lang="en-US" sz="2400" dirty="0"/>
              <a:t> (</a:t>
            </a:r>
            <a:r>
              <a:rPr lang="en-US" sz="2400" dirty="0" err="1"/>
              <a:t>tingkah</a:t>
            </a:r>
            <a:r>
              <a:rPr lang="en-US" sz="2400" dirty="0"/>
              <a:t> </a:t>
            </a:r>
            <a:r>
              <a:rPr lang="en-US" sz="2400" dirty="0" err="1"/>
              <a:t>laku</a:t>
            </a:r>
            <a:r>
              <a:rPr lang="en-US" sz="2400" dirty="0"/>
              <a:t> yang </a:t>
            </a:r>
            <a:r>
              <a:rPr lang="en-US" sz="2400" dirty="0" err="1"/>
              <a:t>berbeda</a:t>
            </a:r>
            <a:r>
              <a:rPr lang="en-US" sz="2400" dirty="0"/>
              <a:t>) </a:t>
            </a:r>
            <a:r>
              <a:rPr lang="en-US" sz="2400" dirty="0" err="1"/>
              <a:t>sehingga</a:t>
            </a:r>
            <a:r>
              <a:rPr lang="en-US" sz="2400" dirty="0"/>
              <a:t> listing code </a:t>
            </a:r>
            <a:r>
              <a:rPr lang="en-US" sz="2400" dirty="0" err="1"/>
              <a:t>implementasinya</a:t>
            </a:r>
            <a:r>
              <a:rPr lang="en-US" sz="2400" dirty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. </a:t>
            </a:r>
            <a:r>
              <a:rPr lang="en-US" sz="2400" dirty="0" err="1" smtClean="0"/>
              <a:t>Maksudnya</a:t>
            </a:r>
            <a:r>
              <a:rPr lang="en-US" sz="2400" dirty="0" smtClean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method </a:t>
            </a:r>
            <a:r>
              <a:rPr lang="en-US" sz="2400" dirty="0"/>
              <a:t>yang </a:t>
            </a:r>
            <a:r>
              <a:rPr lang="en-US" sz="2400" dirty="0" err="1"/>
              <a:t>sama</a:t>
            </a:r>
            <a:r>
              <a:rPr lang="en-US" sz="2400" dirty="0"/>
              <a:t>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mendapatkan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yang </a:t>
            </a:r>
            <a:r>
              <a:rPr lang="en-US" sz="2400" dirty="0" err="1"/>
              <a:t>berbeda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Selain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method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class,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/>
              <a:t>Java </a:t>
            </a:r>
            <a:r>
              <a:rPr lang="en-US" sz="2400" dirty="0" err="1"/>
              <a:t>penerapan</a:t>
            </a:r>
            <a:r>
              <a:rPr lang="en-US" sz="2400" dirty="0"/>
              <a:t> </a:t>
            </a:r>
            <a:r>
              <a:rPr lang="en-US" sz="2400" i="1" dirty="0"/>
              <a:t>polymorphism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3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yaitu</a:t>
            </a:r>
            <a:r>
              <a:rPr lang="en-US" sz="2400" dirty="0"/>
              <a:t>:</a:t>
            </a:r>
          </a:p>
          <a:p>
            <a:pPr marL="982663" indent="-457200">
              <a:buFont typeface="+mj-lt"/>
              <a:buAutoNum type="arabicParenR"/>
            </a:pPr>
            <a:r>
              <a:rPr lang="en-US" sz="2400" dirty="0" err="1"/>
              <a:t>Meng</a:t>
            </a:r>
            <a:r>
              <a:rPr lang="en-US" sz="2400" dirty="0"/>
              <a:t>-override method </a:t>
            </a:r>
            <a:r>
              <a:rPr lang="en-US" sz="2400" dirty="0" err="1"/>
              <a:t>dari</a:t>
            </a:r>
            <a:r>
              <a:rPr lang="en-US" sz="2400" dirty="0"/>
              <a:t> super class</a:t>
            </a:r>
          </a:p>
          <a:p>
            <a:pPr marL="982663" indent="-457200">
              <a:buFont typeface="+mj-lt"/>
              <a:buAutoNum type="arabicParenR"/>
            </a:pPr>
            <a:r>
              <a:rPr lang="en-US" sz="2400" dirty="0" err="1" smtClean="0"/>
              <a:t>Mengimplementasikan</a:t>
            </a:r>
            <a:r>
              <a:rPr lang="en-US" sz="2400" dirty="0" smtClean="0"/>
              <a:t> </a:t>
            </a:r>
            <a:r>
              <a:rPr lang="en-US" sz="2400" dirty="0"/>
              <a:t>abstract class</a:t>
            </a:r>
          </a:p>
          <a:p>
            <a:pPr marL="982663" indent="-457200">
              <a:buFont typeface="+mj-lt"/>
              <a:buAutoNum type="arabicParenR"/>
            </a:pPr>
            <a:r>
              <a:rPr lang="en-US" sz="2400" dirty="0" err="1"/>
              <a:t>Mengimplementasikan</a:t>
            </a:r>
            <a:r>
              <a:rPr lang="en-US" sz="2400" dirty="0"/>
              <a:t> interface.</a:t>
            </a:r>
          </a:p>
          <a:p>
            <a:pPr algn="just"/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80355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Contoh</a:t>
            </a:r>
            <a:r>
              <a:rPr lang="en-US" dirty="0">
                <a:solidFill>
                  <a:srgbClr val="0070C0"/>
                </a:solidFill>
              </a:rPr>
              <a:t> Polymorphism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722" y="1110344"/>
            <a:ext cx="5430060" cy="5323588"/>
          </a:xfrm>
        </p:spPr>
      </p:pic>
    </p:spTree>
    <p:extLst>
      <p:ext uri="{BB962C8B-B14F-4D97-AF65-F5344CB8AC3E}">
        <p14:creationId xmlns:p14="http://schemas.microsoft.com/office/powerpoint/2010/main" val="1658996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Contoh</a:t>
            </a:r>
            <a:r>
              <a:rPr lang="en-US" dirty="0" smtClean="0">
                <a:solidFill>
                  <a:srgbClr val="0070C0"/>
                </a:solidFill>
              </a:rPr>
              <a:t> Polymorphism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58931" y="1361193"/>
            <a:ext cx="11949409" cy="1400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super class </a:t>
            </a:r>
            <a:r>
              <a:rPr lang="en-US" dirty="0" err="1"/>
              <a:t>bernama</a:t>
            </a:r>
            <a:r>
              <a:rPr lang="en-US" dirty="0"/>
              <a:t> Message,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3 sub class </a:t>
            </a:r>
            <a:r>
              <a:rPr lang="en-US" dirty="0" err="1"/>
              <a:t>turunan</a:t>
            </a:r>
            <a:r>
              <a:rPr lang="en-US" dirty="0"/>
              <a:t>  (inheritance) </a:t>
            </a:r>
            <a:r>
              <a:rPr lang="en-US" dirty="0" err="1"/>
              <a:t>dari</a:t>
            </a:r>
            <a:r>
              <a:rPr lang="en-US" dirty="0"/>
              <a:t> class Message </a:t>
            </a:r>
            <a:r>
              <a:rPr lang="en-US" dirty="0" err="1"/>
              <a:t>yaitu</a:t>
            </a:r>
            <a:r>
              <a:rPr lang="en-US" dirty="0"/>
              <a:t> class </a:t>
            </a:r>
            <a:r>
              <a:rPr lang="en-US" dirty="0" err="1"/>
              <a:t>MailMessage</a:t>
            </a:r>
            <a:r>
              <a:rPr lang="en-US" dirty="0"/>
              <a:t>, </a:t>
            </a:r>
            <a:r>
              <a:rPr lang="en-US" dirty="0" err="1" smtClean="0"/>
              <a:t>FaxMessage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VoiceMessage</a:t>
            </a:r>
            <a:r>
              <a:rPr lang="en-US" dirty="0" smtClean="0"/>
              <a:t>. </a:t>
            </a:r>
            <a:r>
              <a:rPr lang="en-US" dirty="0" err="1"/>
              <a:t>Ketika</a:t>
            </a:r>
            <a:r>
              <a:rPr lang="en-US" dirty="0"/>
              <a:t> programmer </a:t>
            </a:r>
            <a:r>
              <a:rPr lang="en-US" dirty="0" err="1"/>
              <a:t>memanggil</a:t>
            </a:r>
            <a:r>
              <a:rPr lang="en-US" dirty="0"/>
              <a:t> method </a:t>
            </a:r>
            <a:r>
              <a:rPr lang="en-US" dirty="0" err="1"/>
              <a:t>SendMessage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3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mengirim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spesifik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740" y="3012479"/>
            <a:ext cx="1185472" cy="10654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205" y="4964266"/>
            <a:ext cx="2002252" cy="1327580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141" y="4830603"/>
            <a:ext cx="1516071" cy="1606479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965" y="4917006"/>
            <a:ext cx="1619819" cy="1461955"/>
          </a:xfrm>
          <a:prstGeom prst="ellipse">
            <a:avLst/>
          </a:pr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12500"/>
          </a:effectLst>
        </p:spPr>
      </p:pic>
      <p:cxnSp>
        <p:nvCxnSpPr>
          <p:cNvPr id="14" name="Straight Connector 13"/>
          <p:cNvCxnSpPr>
            <a:stCxn id="7" idx="2"/>
            <a:endCxn id="10" idx="7"/>
          </p:cNvCxnSpPr>
          <p:nvPr/>
        </p:nvCxnSpPr>
        <p:spPr>
          <a:xfrm flipH="1">
            <a:off x="1736567" y="4077903"/>
            <a:ext cx="1846909" cy="105320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2"/>
            <a:endCxn id="9" idx="0"/>
          </p:cNvCxnSpPr>
          <p:nvPr/>
        </p:nvCxnSpPr>
        <p:spPr>
          <a:xfrm flipH="1">
            <a:off x="3418177" y="4077903"/>
            <a:ext cx="165299" cy="7527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7" idx="2"/>
            <a:endCxn id="8" idx="1"/>
          </p:cNvCxnSpPr>
          <p:nvPr/>
        </p:nvCxnSpPr>
        <p:spPr>
          <a:xfrm>
            <a:off x="3583476" y="4077903"/>
            <a:ext cx="1353952" cy="10807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Callout 21"/>
          <p:cNvSpPr/>
          <p:nvPr/>
        </p:nvSpPr>
        <p:spPr>
          <a:xfrm>
            <a:off x="5265086" y="3081616"/>
            <a:ext cx="4053385" cy="996287"/>
          </a:xfrm>
          <a:prstGeom prst="wedgeEllipseCallout">
            <a:avLst>
              <a:gd name="adj1" fmla="val -80092"/>
              <a:gd name="adj2" fmla="val -15582"/>
            </a:avLst>
          </a:prstGeom>
          <a:effectLst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SendMessage</a:t>
            </a:r>
            <a:r>
              <a:rPr lang="en-US" sz="2800" b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()</a:t>
            </a:r>
            <a:endParaRPr lang="en-US" sz="2800" b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90423" y="3199387"/>
            <a:ext cx="1037230" cy="163121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10000" b="1" dirty="0" smtClean="0">
                <a:ln w="38100">
                  <a:solidFill>
                    <a:schemeClr val="bg1"/>
                  </a:solidFill>
                </a:ln>
                <a:solidFill>
                  <a:srgbClr val="C00000"/>
                </a:solidFill>
                <a:effectLst>
                  <a:reflection blurRad="6350" stA="55000" endA="300" endPos="45500" dir="5400000" sy="-100000" algn="bl" rotWithShape="0"/>
                </a:effectLst>
                <a:latin typeface="Arial Black" panose="020B0A04020102020204" pitchFamily="34" charset="0"/>
              </a:rPr>
              <a:t>?</a:t>
            </a:r>
            <a:endParaRPr lang="en-US" sz="10000" b="1" dirty="0">
              <a:ln w="38100">
                <a:solidFill>
                  <a:schemeClr val="bg1"/>
                </a:solidFill>
              </a:ln>
              <a:solidFill>
                <a:srgbClr val="C00000"/>
              </a:solidFill>
              <a:effectLst>
                <a:reflection blurRad="6350" stA="55000" endA="300" endPos="45500" dir="5400000" sy="-100000" algn="bl" rotWithShape="0"/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511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542925" algn="l"/>
              </a:tabLst>
            </a:pPr>
            <a:r>
              <a:rPr lang="en-US" dirty="0" smtClean="0"/>
              <a:t>3.   </a:t>
            </a:r>
            <a:r>
              <a:rPr lang="en-US" dirty="0" err="1" smtClean="0"/>
              <a:t>Konsep</a:t>
            </a:r>
            <a:r>
              <a:rPr lang="en-US" dirty="0" smtClean="0"/>
              <a:t> Encapsulation (</a:t>
            </a:r>
            <a:r>
              <a:rPr lang="en-US" dirty="0" err="1" smtClean="0"/>
              <a:t>Pembungkusan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26773" y="1280160"/>
            <a:ext cx="11864929" cy="4940018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/>
              <a:t>Enkapsulasi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pembungkus</a:t>
            </a:r>
            <a:r>
              <a:rPr lang="en-US" sz="2400" dirty="0"/>
              <a:t>, </a:t>
            </a:r>
            <a:r>
              <a:rPr lang="en-US" sz="2400" dirty="0" err="1"/>
              <a:t>pembungkus</a:t>
            </a:r>
            <a:r>
              <a:rPr lang="en-US" sz="2400" dirty="0"/>
              <a:t> </a:t>
            </a:r>
            <a:r>
              <a:rPr lang="en-US" sz="2400" dirty="0" err="1"/>
              <a:t>disini</a:t>
            </a:r>
            <a:r>
              <a:rPr lang="en-US" sz="2400" dirty="0"/>
              <a:t> </a:t>
            </a:r>
            <a:r>
              <a:rPr lang="en-US" sz="2400" dirty="0" err="1"/>
              <a:t>dimaksudkan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menjaga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proses program agar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diakses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sembarangan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di </a:t>
            </a:r>
            <a:r>
              <a:rPr lang="en-US" sz="2400" dirty="0" err="1"/>
              <a:t>intervensi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program lain. </a:t>
            </a:r>
            <a:r>
              <a:rPr lang="en-US" sz="2400" dirty="0" err="1"/>
              <a:t>Konsep</a:t>
            </a:r>
            <a:r>
              <a:rPr lang="en-US" sz="2400" dirty="0"/>
              <a:t> </a:t>
            </a:r>
            <a:r>
              <a:rPr lang="en-US" sz="2400" dirty="0" err="1"/>
              <a:t>enkapsulasi</a:t>
            </a:r>
            <a:r>
              <a:rPr lang="en-US" sz="2400" dirty="0"/>
              <a:t>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penting</a:t>
            </a:r>
            <a:r>
              <a:rPr lang="en-US" sz="2400" dirty="0"/>
              <a:t> </a:t>
            </a:r>
            <a:r>
              <a:rPr lang="en-US" sz="2400" dirty="0" err="1"/>
              <a:t>dilakukan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menjaga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program agar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diakses</a:t>
            </a:r>
            <a:r>
              <a:rPr lang="en-US" sz="2400" dirty="0"/>
              <a:t> </a:t>
            </a:r>
            <a:r>
              <a:rPr lang="en-US" sz="2400" dirty="0" err="1"/>
              <a:t>sewaktu-waktu</a:t>
            </a:r>
            <a:r>
              <a:rPr lang="en-US" sz="2400" dirty="0"/>
              <a:t>, </a:t>
            </a:r>
            <a:r>
              <a:rPr lang="en-US" sz="2400" dirty="0" err="1"/>
              <a:t>sekaligus</a:t>
            </a:r>
            <a:r>
              <a:rPr lang="en-US" sz="2400" dirty="0"/>
              <a:t> </a:t>
            </a:r>
            <a:r>
              <a:rPr lang="en-US" sz="2400" dirty="0" err="1"/>
              <a:t>menjaga</a:t>
            </a:r>
            <a:r>
              <a:rPr lang="en-US" sz="2400" dirty="0"/>
              <a:t> program </a:t>
            </a:r>
            <a:r>
              <a:rPr lang="en-US" sz="2400" dirty="0" err="1"/>
              <a:t>tersebut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“</a:t>
            </a:r>
            <a:r>
              <a:rPr lang="en-US" sz="2400" dirty="0" err="1" smtClean="0"/>
              <a:t>membungkus</a:t>
            </a:r>
            <a:r>
              <a:rPr lang="en-US" sz="2400" dirty="0"/>
              <a:t>” data </a:t>
            </a:r>
            <a:r>
              <a:rPr lang="en-US" sz="2400" dirty="0" err="1"/>
              <a:t>dan</a:t>
            </a:r>
            <a:r>
              <a:rPr lang="en-US" sz="2400" dirty="0"/>
              <a:t> method yang </a:t>
            </a:r>
            <a:r>
              <a:rPr lang="en-US" sz="2400" dirty="0" err="1"/>
              <a:t>menyusun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menyembunyikannya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dunia</a:t>
            </a:r>
            <a:r>
              <a:rPr lang="en-US" sz="2400" dirty="0"/>
              <a:t> </a:t>
            </a:r>
            <a:r>
              <a:rPr lang="en-US" sz="2400" dirty="0" err="1"/>
              <a:t>luar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/>
              <a:t>Proses </a:t>
            </a:r>
            <a:r>
              <a:rPr lang="en-US" sz="2400" dirty="0" err="1"/>
              <a:t>enkapsulasi</a:t>
            </a:r>
            <a:r>
              <a:rPr lang="en-US" sz="2400" dirty="0"/>
              <a:t> </a:t>
            </a:r>
            <a:r>
              <a:rPr lang="en-US" sz="2400" dirty="0" err="1"/>
              <a:t>memudahkan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 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dirty="0" err="1"/>
              <a:t>objek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kelas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 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mengetahui</a:t>
            </a:r>
            <a:r>
              <a:rPr lang="en-US" sz="2400" dirty="0"/>
              <a:t> </a:t>
            </a:r>
            <a:r>
              <a:rPr lang="en-US" sz="2400" dirty="0" err="1"/>
              <a:t>segala</a:t>
            </a:r>
            <a:r>
              <a:rPr lang="en-US" sz="2400" dirty="0"/>
              <a:t> </a:t>
            </a:r>
            <a:r>
              <a:rPr lang="en-US" sz="2400" dirty="0" err="1"/>
              <a:t>hal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rinci</a:t>
            </a:r>
            <a:r>
              <a:rPr lang="en-US" sz="2400" dirty="0"/>
              <a:t>.</a:t>
            </a:r>
          </a:p>
          <a:p>
            <a:pPr algn="just"/>
            <a:endParaRPr lang="en-US" sz="2400" dirty="0" smtClean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8467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toryboard Layou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3508</TotalTime>
  <Words>534</Words>
  <Application>Microsoft Office PowerPoint</Application>
  <PresentationFormat>Widescreen</PresentationFormat>
  <Paragraphs>93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Franklin Gothic Heavy</vt:lpstr>
      <vt:lpstr>Office Theme</vt:lpstr>
      <vt:lpstr>Storyboard Layouts</vt:lpstr>
      <vt:lpstr>PowerPoint Presentation</vt:lpstr>
      <vt:lpstr>Pokok Bahasan</vt:lpstr>
      <vt:lpstr>1.   Konsep Inheritance (Pewarisan)</vt:lpstr>
      <vt:lpstr>Contoh Inheritance</vt:lpstr>
      <vt:lpstr>Contoh Inheritance</vt:lpstr>
      <vt:lpstr>1.   Konsep Polymorphism (Banyak Bentuk)</vt:lpstr>
      <vt:lpstr>Contoh Polymorphism</vt:lpstr>
      <vt:lpstr>Contoh Polymorphism</vt:lpstr>
      <vt:lpstr>3.   Konsep Encapsulation (Pembungkusan)</vt:lpstr>
      <vt:lpstr>Contoh Encapsulation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 Pudoli</dc:creator>
  <cp:lastModifiedBy>Ahmad Fudholi</cp:lastModifiedBy>
  <cp:revision>469</cp:revision>
  <dcterms:created xsi:type="dcterms:W3CDTF">2016-03-16T03:39:32Z</dcterms:created>
  <dcterms:modified xsi:type="dcterms:W3CDTF">2019-04-28T10:42:46Z</dcterms:modified>
</cp:coreProperties>
</file>