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68" r:id="rId1"/>
  </p:sldMasterIdLst>
  <p:notesMasterIdLst>
    <p:notesMasterId r:id="rId15"/>
  </p:notesMasterIdLst>
  <p:sldIdLst>
    <p:sldId id="256" r:id="rId2"/>
    <p:sldId id="287" r:id="rId3"/>
    <p:sldId id="517" r:id="rId4"/>
    <p:sldId id="518" r:id="rId5"/>
    <p:sldId id="519" r:id="rId6"/>
    <p:sldId id="520" r:id="rId7"/>
    <p:sldId id="521" r:id="rId8"/>
    <p:sldId id="516" r:id="rId9"/>
    <p:sldId id="522" r:id="rId10"/>
    <p:sldId id="523" r:id="rId11"/>
    <p:sldId id="524" r:id="rId12"/>
    <p:sldId id="528" r:id="rId13"/>
    <p:sldId id="406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8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3300"/>
    <a:srgbClr val="00FF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709" autoAdjust="0"/>
  </p:normalViewPr>
  <p:slideViewPr>
    <p:cSldViewPr>
      <p:cViewPr varScale="1">
        <p:scale>
          <a:sx n="68" d="100"/>
          <a:sy n="68" d="100"/>
        </p:scale>
        <p:origin x="137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0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FEDE9D9-0E88-4E1E-BF09-15DAF087B4C7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B7CB90B-0242-44D5-B0FC-D4D28C6C89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92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653F-5508-405C-948E-5D400E407BA0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52141-0D52-43B4-8CFD-CB2655FD6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653F-5508-405C-948E-5D400E407BA0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52141-0D52-43B4-8CFD-CB2655FD6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653F-5508-405C-948E-5D400E407BA0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52141-0D52-43B4-8CFD-CB2655FD6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653F-5508-405C-948E-5D400E407BA0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52141-0D52-43B4-8CFD-CB2655FD6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653F-5508-405C-948E-5D400E407BA0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52141-0D52-43B4-8CFD-CB2655FD6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653F-5508-405C-948E-5D400E407BA0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52141-0D52-43B4-8CFD-CB2655FD6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653F-5508-405C-948E-5D400E407BA0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52141-0D52-43B4-8CFD-CB2655FD6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653F-5508-405C-948E-5D400E407BA0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52141-0D52-43B4-8CFD-CB2655FD6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653F-5508-405C-948E-5D400E407BA0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52141-0D52-43B4-8CFD-CB2655FD6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653F-5508-405C-948E-5D400E407BA0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52141-0D52-43B4-8CFD-CB2655FD6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653F-5508-405C-948E-5D400E407BA0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52141-0D52-43B4-8CFD-CB2655FD6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2653F-5508-405C-948E-5D400E407BA0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52141-0D52-43B4-8CFD-CB2655FD6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slide" Target="slide9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slide" Target="slide10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slide" Target="slide11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12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slide" Target="slide6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slide" Target="slide3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slide" Target="slide8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 descr="D:\FTI\Rapat Dosen\FINAL PIN 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878" y="3048000"/>
            <a:ext cx="1919111" cy="190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879" y="5181600"/>
            <a:ext cx="196758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2286000" y="1447800"/>
            <a:ext cx="5990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800" b="1" dirty="0" smtClean="0">
                <a:latin typeface="Berlin Sans FB Demi" pitchFamily="34" charset="0"/>
              </a:rPr>
              <a:t>PEMROGRAMAN </a:t>
            </a:r>
            <a:endParaRPr lang="en-US" sz="4800" dirty="0">
              <a:latin typeface="Berlin Sans FB Dem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67400" y="2133600"/>
            <a:ext cx="3276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Mistral" pitchFamily="66" charset="0"/>
              </a:rPr>
              <a:t>BERORIENTASI</a:t>
            </a:r>
            <a:endParaRPr lang="en-US" sz="4400" dirty="0">
              <a:latin typeface="Mistral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19400" y="2171343"/>
            <a:ext cx="551550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0" b="1" dirty="0" smtClean="0">
                <a:latin typeface="Footlight MT Light" pitchFamily="18" charset="0"/>
              </a:rPr>
              <a:t>OBJEK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76600" y="5562600"/>
            <a:ext cx="5638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sz="3200" b="1" dirty="0" smtClean="0">
                <a:solidFill>
                  <a:srgbClr val="FF0000"/>
                </a:solidFill>
              </a:rPr>
              <a:t>Team Dosen PBO UBL</a:t>
            </a:r>
            <a:endParaRPr lang="en-US" sz="800" b="1" dirty="0" smtClean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276600" y="6170612"/>
            <a:ext cx="5562600" cy="1588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858000" y="152400"/>
            <a:ext cx="2133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1" dirty="0" err="1" smtClean="0">
                <a:latin typeface="Comic Sans MS" pitchFamily="66" charset="0"/>
              </a:rPr>
              <a:t>Versi</a:t>
            </a:r>
            <a:r>
              <a:rPr lang="en-US" sz="1400" b="1" dirty="0" smtClean="0">
                <a:latin typeface="Comic Sans MS" pitchFamily="66" charset="0"/>
              </a:rPr>
              <a:t> : </a:t>
            </a:r>
            <a:r>
              <a:rPr lang="id-ID" sz="1400" b="1" dirty="0" smtClean="0">
                <a:latin typeface="Comic Sans MS" pitchFamily="66" charset="0"/>
              </a:rPr>
              <a:t>Februari</a:t>
            </a:r>
            <a:r>
              <a:rPr lang="en-US" sz="1400" b="1" dirty="0" smtClean="0">
                <a:latin typeface="Comic Sans MS" pitchFamily="66" charset="0"/>
              </a:rPr>
              <a:t> 201</a:t>
            </a:r>
            <a:r>
              <a:rPr lang="id-ID" sz="1400" b="1" dirty="0" smtClean="0">
                <a:latin typeface="Comic Sans MS" pitchFamily="66" charset="0"/>
              </a:rPr>
              <a:t>6</a:t>
            </a:r>
            <a:endParaRPr lang="en-US" sz="14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905000" cy="6858000"/>
            <a:chOff x="0" y="0"/>
            <a:chExt cx="1905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544286" cy="6858000"/>
            </a:xfrm>
            <a:prstGeom prst="rect">
              <a:avLst/>
            </a:prstGeom>
            <a:gradFill flip="none" rotWithShape="1">
              <a:gsLst>
                <a:gs pos="0">
                  <a:srgbClr val="FFFF99"/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Elbow Connector 4"/>
            <p:cNvCxnSpPr/>
            <p:nvPr/>
          </p:nvCxnSpPr>
          <p:spPr>
            <a:xfrm rot="5400000">
              <a:off x="-1973036" y="2789464"/>
              <a:ext cx="5715000" cy="136071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Elbow Connector 5"/>
            <p:cNvCxnSpPr/>
            <p:nvPr/>
          </p:nvCxnSpPr>
          <p:spPr>
            <a:xfrm rot="16200000" flipH="1">
              <a:off x="-791936" y="2005693"/>
              <a:ext cx="3352800" cy="408214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lbow Connector 6"/>
            <p:cNvCxnSpPr/>
            <p:nvPr/>
          </p:nvCxnSpPr>
          <p:spPr>
            <a:xfrm>
              <a:off x="544286" y="4800600"/>
              <a:ext cx="1360714" cy="533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Elbow Connector 7"/>
            <p:cNvCxnSpPr/>
            <p:nvPr/>
          </p:nvCxnSpPr>
          <p:spPr>
            <a:xfrm flipV="1">
              <a:off x="0" y="4724400"/>
              <a:ext cx="1768929" cy="152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lbow Connector 8"/>
            <p:cNvCxnSpPr/>
            <p:nvPr/>
          </p:nvCxnSpPr>
          <p:spPr>
            <a:xfrm>
              <a:off x="544286" y="457200"/>
              <a:ext cx="1224643" cy="533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/>
            <p:cNvCxnSpPr/>
            <p:nvPr/>
          </p:nvCxnSpPr>
          <p:spPr>
            <a:xfrm flipV="1">
              <a:off x="0" y="381000"/>
              <a:ext cx="1768929" cy="152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/>
            <p:nvPr/>
          </p:nvCxnSpPr>
          <p:spPr>
            <a:xfrm>
              <a:off x="0" y="6553200"/>
              <a:ext cx="816429" cy="3048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/>
            <p:nvPr/>
          </p:nvCxnSpPr>
          <p:spPr>
            <a:xfrm>
              <a:off x="0" y="6400800"/>
              <a:ext cx="1224643" cy="152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/>
            <p:nvPr/>
          </p:nvCxnSpPr>
          <p:spPr>
            <a:xfrm rot="16200000" flipH="1">
              <a:off x="-133350" y="5772150"/>
              <a:ext cx="1219200" cy="9525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 descr="KIM-1.png"/>
            <p:cNvPicPr>
              <a:picLocks noChangeAspect="1"/>
            </p:cNvPicPr>
            <p:nvPr/>
          </p:nvPicPr>
          <p:blipFill>
            <a:blip r:embed="rId2" cstate="print"/>
            <a:srcRect l="6276" t="11111" r="10563" b="15556"/>
            <a:stretch>
              <a:fillRect/>
            </a:stretch>
          </p:blipFill>
          <p:spPr>
            <a:xfrm>
              <a:off x="76200" y="76200"/>
              <a:ext cx="1407391" cy="1752600"/>
            </a:xfrm>
            <a:prstGeom prst="rect">
              <a:avLst/>
            </a:prstGeom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" y="5867400"/>
              <a:ext cx="1311721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5" name="Right Arrow 34">
            <a:hlinkClick r:id="rId4" action="ppaction://hlinksldjump"/>
          </p:cNvPr>
          <p:cNvSpPr/>
          <p:nvPr/>
        </p:nvSpPr>
        <p:spPr>
          <a:xfrm>
            <a:off x="2209800" y="6400800"/>
            <a:ext cx="338138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>
            <a:hlinkClick r:id="rId5" action="ppaction://hlinksldjump"/>
          </p:cNvPr>
          <p:cNvSpPr/>
          <p:nvPr/>
        </p:nvSpPr>
        <p:spPr>
          <a:xfrm flipH="1">
            <a:off x="1524000" y="6400800"/>
            <a:ext cx="372624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1752600" y="76200"/>
            <a:ext cx="7315200" cy="990600"/>
          </a:xfrm>
          <a:ln w="254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PERTEMUAN – </a:t>
            </a:r>
            <a:r>
              <a:rPr lang="id-ID" sz="3200" b="1" dirty="0" smtClean="0">
                <a:solidFill>
                  <a:srgbClr val="FF0000"/>
                </a:solidFill>
              </a:rPr>
              <a:t>14</a:t>
            </a: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/>
              <a:t>G</a:t>
            </a:r>
            <a:r>
              <a:rPr lang="id-ID" sz="3200" b="1" dirty="0" smtClean="0"/>
              <a:t>UI Lanjutan (Database, Koneksi dan Insert)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hlinkClick r:id="" action="ppaction://noaction"/>
          </p:cNvPr>
          <p:cNvSpPr txBox="1"/>
          <p:nvPr/>
        </p:nvSpPr>
        <p:spPr>
          <a:xfrm>
            <a:off x="1768928" y="1295400"/>
            <a:ext cx="722267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>
              <a:spcBef>
                <a:spcPts val="600"/>
              </a:spcBef>
            </a:pPr>
            <a:r>
              <a:rPr lang="id-ID" sz="1600" b="1" dirty="0" smtClean="0">
                <a:solidFill>
                  <a:srgbClr val="0070C0"/>
                </a:solidFill>
              </a:rPr>
              <a:t>Koneksi (Lanjutan....)</a:t>
            </a:r>
          </a:p>
          <a:p>
            <a:pPr marL="914400" lvl="1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id-ID" sz="1600" b="1" dirty="0" smtClean="0"/>
              <a:t>Buat class Koneksi dengan langkah sbb :</a:t>
            </a:r>
          </a:p>
          <a:p>
            <a:pPr marL="1371600" lvl="2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id-ID" sz="1600" dirty="0" smtClean="0"/>
              <a:t>Buat file baru dengan nama Koneksi.java</a:t>
            </a:r>
          </a:p>
          <a:p>
            <a:pPr marL="1371600" lvl="2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id-ID" sz="1600" dirty="0" smtClean="0"/>
              <a:t>Tuliskan kode berikut :</a:t>
            </a:r>
          </a:p>
          <a:p>
            <a:pPr lvl="2">
              <a:spcBef>
                <a:spcPts val="600"/>
              </a:spcBef>
            </a:pPr>
            <a:r>
              <a:rPr lang="id-ID" sz="1600" b="1" dirty="0" smtClean="0"/>
              <a:t>	</a:t>
            </a:r>
          </a:p>
          <a:p>
            <a:pPr lvl="1">
              <a:spcBef>
                <a:spcPts val="600"/>
              </a:spcBef>
            </a:pPr>
            <a:endParaRPr lang="id-ID" sz="1600" b="1" dirty="0" smtClean="0">
              <a:solidFill>
                <a:srgbClr val="0070C0"/>
              </a:solidFill>
            </a:endParaRPr>
          </a:p>
          <a:p>
            <a:pPr marL="914400" lvl="1" indent="-457200">
              <a:spcBef>
                <a:spcPts val="600"/>
              </a:spcBef>
              <a:buFont typeface="Arial" pitchFamily="34" charset="0"/>
              <a:buChar char="•"/>
            </a:pPr>
            <a:endParaRPr lang="en-US" sz="1600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42" r="52787" b="14583"/>
          <a:stretch/>
        </p:blipFill>
        <p:spPr bwMode="auto">
          <a:xfrm>
            <a:off x="3295807" y="2699427"/>
            <a:ext cx="5390993" cy="3740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66616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905000" cy="6858000"/>
            <a:chOff x="0" y="0"/>
            <a:chExt cx="1905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544286" cy="6858000"/>
            </a:xfrm>
            <a:prstGeom prst="rect">
              <a:avLst/>
            </a:prstGeom>
            <a:gradFill flip="none" rotWithShape="1">
              <a:gsLst>
                <a:gs pos="0">
                  <a:srgbClr val="FFFF99"/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Elbow Connector 4"/>
            <p:cNvCxnSpPr/>
            <p:nvPr/>
          </p:nvCxnSpPr>
          <p:spPr>
            <a:xfrm rot="5400000">
              <a:off x="-1973036" y="2789464"/>
              <a:ext cx="5715000" cy="136071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Elbow Connector 5"/>
            <p:cNvCxnSpPr/>
            <p:nvPr/>
          </p:nvCxnSpPr>
          <p:spPr>
            <a:xfrm rot="16200000" flipH="1">
              <a:off x="-791936" y="2005693"/>
              <a:ext cx="3352800" cy="408214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lbow Connector 6"/>
            <p:cNvCxnSpPr/>
            <p:nvPr/>
          </p:nvCxnSpPr>
          <p:spPr>
            <a:xfrm>
              <a:off x="544286" y="4800600"/>
              <a:ext cx="1360714" cy="533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Elbow Connector 7"/>
            <p:cNvCxnSpPr/>
            <p:nvPr/>
          </p:nvCxnSpPr>
          <p:spPr>
            <a:xfrm flipV="1">
              <a:off x="0" y="4724400"/>
              <a:ext cx="1768929" cy="152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lbow Connector 8"/>
            <p:cNvCxnSpPr/>
            <p:nvPr/>
          </p:nvCxnSpPr>
          <p:spPr>
            <a:xfrm>
              <a:off x="544286" y="457200"/>
              <a:ext cx="1224643" cy="533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/>
            <p:cNvCxnSpPr/>
            <p:nvPr/>
          </p:nvCxnSpPr>
          <p:spPr>
            <a:xfrm flipV="1">
              <a:off x="0" y="381000"/>
              <a:ext cx="1768929" cy="152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/>
            <p:nvPr/>
          </p:nvCxnSpPr>
          <p:spPr>
            <a:xfrm>
              <a:off x="0" y="6553200"/>
              <a:ext cx="816429" cy="3048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/>
            <p:nvPr/>
          </p:nvCxnSpPr>
          <p:spPr>
            <a:xfrm>
              <a:off x="0" y="6400800"/>
              <a:ext cx="1224643" cy="152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/>
            <p:nvPr/>
          </p:nvCxnSpPr>
          <p:spPr>
            <a:xfrm rot="16200000" flipH="1">
              <a:off x="-133350" y="5772150"/>
              <a:ext cx="1219200" cy="9525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 descr="KIM-1.png"/>
            <p:cNvPicPr>
              <a:picLocks noChangeAspect="1"/>
            </p:cNvPicPr>
            <p:nvPr/>
          </p:nvPicPr>
          <p:blipFill>
            <a:blip r:embed="rId2" cstate="print"/>
            <a:srcRect l="6276" t="11111" r="10563" b="15556"/>
            <a:stretch>
              <a:fillRect/>
            </a:stretch>
          </p:blipFill>
          <p:spPr>
            <a:xfrm>
              <a:off x="76200" y="76200"/>
              <a:ext cx="1407391" cy="1752600"/>
            </a:xfrm>
            <a:prstGeom prst="rect">
              <a:avLst/>
            </a:prstGeom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" y="5867400"/>
              <a:ext cx="1311721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5" name="Right Arrow 34">
            <a:hlinkClick r:id="rId4" action="ppaction://hlinksldjump"/>
          </p:cNvPr>
          <p:cNvSpPr/>
          <p:nvPr/>
        </p:nvSpPr>
        <p:spPr>
          <a:xfrm>
            <a:off x="2209800" y="6400800"/>
            <a:ext cx="338138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>
            <a:hlinkClick r:id="rId5" action="ppaction://hlinksldjump"/>
          </p:cNvPr>
          <p:cNvSpPr/>
          <p:nvPr/>
        </p:nvSpPr>
        <p:spPr>
          <a:xfrm flipH="1">
            <a:off x="1524000" y="6400800"/>
            <a:ext cx="372624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1752600" y="76200"/>
            <a:ext cx="7315200" cy="990600"/>
          </a:xfrm>
          <a:ln w="254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en-US" sz="3200" b="1" dirty="0">
                <a:solidFill>
                  <a:srgbClr val="FF0000"/>
                </a:solidFill>
              </a:rPr>
              <a:t>PERTEMUAN – </a:t>
            </a:r>
            <a:r>
              <a:rPr lang="id-ID" sz="3200" b="1" dirty="0">
                <a:solidFill>
                  <a:srgbClr val="FF0000"/>
                </a:solidFill>
              </a:rPr>
              <a:t>14</a:t>
            </a: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/>
              <a:t>G</a:t>
            </a:r>
            <a:r>
              <a:rPr lang="id-ID" sz="3200" b="1" dirty="0"/>
              <a:t>UI Lanjutan (Database, Koneksi dan Insert)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hlinkClick r:id="" action="ppaction://noaction"/>
          </p:cNvPr>
          <p:cNvSpPr txBox="1"/>
          <p:nvPr/>
        </p:nvSpPr>
        <p:spPr>
          <a:xfrm>
            <a:off x="1771557" y="1226433"/>
            <a:ext cx="7375072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AutoNum type="arabicPeriod" startAt="3"/>
            </a:pPr>
            <a:r>
              <a:rPr lang="en-US" sz="1600" b="1" dirty="0" err="1" smtClean="0">
                <a:solidFill>
                  <a:srgbClr val="0070C0"/>
                </a:solidFill>
              </a:rPr>
              <a:t>Membuat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operasi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id-ID" sz="1600" b="1" i="1" dirty="0" smtClean="0">
                <a:solidFill>
                  <a:srgbClr val="0070C0"/>
                </a:solidFill>
              </a:rPr>
              <a:t>insert </a:t>
            </a:r>
            <a:r>
              <a:rPr lang="id-ID" sz="1600" b="1" dirty="0" smtClean="0">
                <a:solidFill>
                  <a:srgbClr val="0070C0"/>
                </a:solidFill>
              </a:rPr>
              <a:t>pada Form Mahasiswa</a:t>
            </a:r>
          </a:p>
          <a:p>
            <a:pPr marL="914400" lvl="1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id-ID" sz="1600" b="1" dirty="0" smtClean="0">
                <a:solidFill>
                  <a:srgbClr val="0070C0"/>
                </a:solidFill>
              </a:rPr>
              <a:t>Tahapan sbb:</a:t>
            </a:r>
          </a:p>
          <a:p>
            <a:pPr marL="1371600" lvl="2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id-ID" sz="1600" b="1" dirty="0" smtClean="0">
                <a:solidFill>
                  <a:srgbClr val="0070C0"/>
                </a:solidFill>
              </a:rPr>
              <a:t>Buka file Mahasiswa.java</a:t>
            </a:r>
          </a:p>
          <a:p>
            <a:pPr marL="1371600" lvl="2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id-ID" sz="1600" b="1" dirty="0" smtClean="0">
                <a:solidFill>
                  <a:srgbClr val="0070C0"/>
                </a:solidFill>
              </a:rPr>
              <a:t>Modifikasi dengan langka sbb:</a:t>
            </a:r>
          </a:p>
          <a:p>
            <a:pPr marL="1828800" lvl="3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id-ID" sz="1400" b="1" dirty="0"/>
              <a:t>Buka</a:t>
            </a:r>
            <a:r>
              <a:rPr lang="id-ID" sz="1400" dirty="0"/>
              <a:t> kode program Anda dan tambahkan package </a:t>
            </a:r>
            <a:r>
              <a:rPr lang="id-ID" sz="1400" b="1" dirty="0"/>
              <a:t>Java.sql.* </a:t>
            </a:r>
            <a:r>
              <a:rPr lang="id-ID" sz="1400" dirty="0"/>
              <a:t> </a:t>
            </a:r>
            <a:r>
              <a:rPr lang="id-ID" sz="1400" dirty="0" smtClean="0"/>
              <a:t>java.awt.* dan java.awt.event.* sehingga </a:t>
            </a:r>
            <a:r>
              <a:rPr lang="id-ID" sz="1400" dirty="0"/>
              <a:t>tampilan kode program paling atas adalah sebagai berikut </a:t>
            </a:r>
            <a:r>
              <a:rPr lang="id-ID" sz="1400" dirty="0" smtClean="0"/>
              <a:t>:</a:t>
            </a:r>
          </a:p>
          <a:p>
            <a:pPr marL="1828800" lvl="3" indent="-457200">
              <a:spcBef>
                <a:spcPts val="600"/>
              </a:spcBef>
              <a:buFont typeface="Arial" pitchFamily="34" charset="0"/>
              <a:buChar char="•"/>
            </a:pPr>
            <a:endParaRPr lang="id-ID" sz="1400" dirty="0"/>
          </a:p>
          <a:p>
            <a:pPr marL="1828800" lvl="3" indent="-457200">
              <a:spcBef>
                <a:spcPts val="600"/>
              </a:spcBef>
              <a:buFont typeface="Arial" pitchFamily="34" charset="0"/>
              <a:buChar char="•"/>
            </a:pPr>
            <a:endParaRPr lang="id-ID" sz="1400" dirty="0" smtClean="0"/>
          </a:p>
          <a:p>
            <a:pPr lvl="3">
              <a:spcBef>
                <a:spcPts val="600"/>
              </a:spcBef>
            </a:pPr>
            <a:endParaRPr lang="id-ID" sz="1400" dirty="0" smtClean="0"/>
          </a:p>
          <a:p>
            <a:pPr lvl="3">
              <a:spcBef>
                <a:spcPts val="600"/>
              </a:spcBef>
            </a:pPr>
            <a:endParaRPr lang="id-ID" sz="1400" dirty="0" smtClean="0"/>
          </a:p>
          <a:p>
            <a:pPr lvl="3">
              <a:spcBef>
                <a:spcPts val="600"/>
              </a:spcBef>
            </a:pPr>
            <a:endParaRPr lang="id-ID" sz="1400" dirty="0" smtClean="0"/>
          </a:p>
          <a:p>
            <a:pPr marL="1828800" lvl="3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id-ID" sz="1400" dirty="0"/>
              <a:t>Tambahkan listener pada tombol simpan dengan kode sbb:</a:t>
            </a:r>
          </a:p>
          <a:p>
            <a:pPr marL="2243138" lvl="4" indent="-414338">
              <a:spcBef>
                <a:spcPts val="600"/>
              </a:spcBef>
            </a:pPr>
            <a:r>
              <a:rPr lang="id-ID" sz="1400" b="1" dirty="0" smtClean="0"/>
              <a:t>	cmdSimpan.addActionListener(this);</a:t>
            </a:r>
          </a:p>
          <a:p>
            <a:pPr marL="1800225" lvl="3" indent="-428625">
              <a:spcBef>
                <a:spcPts val="600"/>
              </a:spcBef>
              <a:buFont typeface="Arial" pitchFamily="34" charset="0"/>
              <a:buChar char="•"/>
            </a:pPr>
            <a:r>
              <a:rPr lang="id-ID" sz="1400" dirty="0"/>
              <a:t>Tambahkan perintah untuk memanggil methode simpan dalam metode actionPerformed() sbb:</a:t>
            </a:r>
          </a:p>
          <a:p>
            <a:pPr marL="1371600" lvl="2" indent="-457200">
              <a:spcBef>
                <a:spcPts val="600"/>
              </a:spcBef>
              <a:buFont typeface="Arial" pitchFamily="34" charset="0"/>
              <a:buChar char="•"/>
            </a:pPr>
            <a:endParaRPr lang="id-ID" sz="1600" b="1" dirty="0" smtClean="0">
              <a:solidFill>
                <a:srgbClr val="0070C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93" t="73438" r="26916" b="10286"/>
          <a:stretch/>
        </p:blipFill>
        <p:spPr bwMode="auto">
          <a:xfrm>
            <a:off x="3597721" y="5784819"/>
            <a:ext cx="4724459" cy="1073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25" t="65429" r="26680" b="13672"/>
          <a:stretch/>
        </p:blipFill>
        <p:spPr bwMode="auto">
          <a:xfrm>
            <a:off x="3681411" y="3285267"/>
            <a:ext cx="4640769" cy="1362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4392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905000" cy="6858000"/>
            <a:chOff x="0" y="0"/>
            <a:chExt cx="1905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544286" cy="6858000"/>
            </a:xfrm>
            <a:prstGeom prst="rect">
              <a:avLst/>
            </a:prstGeom>
            <a:gradFill flip="none" rotWithShape="1">
              <a:gsLst>
                <a:gs pos="0">
                  <a:srgbClr val="FFFF99"/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Elbow Connector 4"/>
            <p:cNvCxnSpPr/>
            <p:nvPr/>
          </p:nvCxnSpPr>
          <p:spPr>
            <a:xfrm rot="5400000">
              <a:off x="-1973036" y="2789464"/>
              <a:ext cx="5715000" cy="136071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Elbow Connector 5"/>
            <p:cNvCxnSpPr/>
            <p:nvPr/>
          </p:nvCxnSpPr>
          <p:spPr>
            <a:xfrm rot="16200000" flipH="1">
              <a:off x="-791936" y="2005693"/>
              <a:ext cx="3352800" cy="408214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lbow Connector 6"/>
            <p:cNvCxnSpPr/>
            <p:nvPr/>
          </p:nvCxnSpPr>
          <p:spPr>
            <a:xfrm>
              <a:off x="544286" y="4800600"/>
              <a:ext cx="1360714" cy="533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Elbow Connector 7"/>
            <p:cNvCxnSpPr/>
            <p:nvPr/>
          </p:nvCxnSpPr>
          <p:spPr>
            <a:xfrm flipV="1">
              <a:off x="0" y="4724400"/>
              <a:ext cx="1768929" cy="152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lbow Connector 8"/>
            <p:cNvCxnSpPr/>
            <p:nvPr/>
          </p:nvCxnSpPr>
          <p:spPr>
            <a:xfrm>
              <a:off x="544286" y="457200"/>
              <a:ext cx="1224643" cy="533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/>
            <p:cNvCxnSpPr/>
            <p:nvPr/>
          </p:nvCxnSpPr>
          <p:spPr>
            <a:xfrm flipV="1">
              <a:off x="0" y="381000"/>
              <a:ext cx="1768929" cy="152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/>
            <p:nvPr/>
          </p:nvCxnSpPr>
          <p:spPr>
            <a:xfrm>
              <a:off x="0" y="6553200"/>
              <a:ext cx="816429" cy="3048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/>
            <p:nvPr/>
          </p:nvCxnSpPr>
          <p:spPr>
            <a:xfrm>
              <a:off x="0" y="6400800"/>
              <a:ext cx="1224643" cy="152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/>
            <p:nvPr/>
          </p:nvCxnSpPr>
          <p:spPr>
            <a:xfrm rot="16200000" flipH="1">
              <a:off x="-133350" y="5772150"/>
              <a:ext cx="1219200" cy="9525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 descr="KIM-1.png"/>
            <p:cNvPicPr>
              <a:picLocks noChangeAspect="1"/>
            </p:cNvPicPr>
            <p:nvPr/>
          </p:nvPicPr>
          <p:blipFill>
            <a:blip r:embed="rId2" cstate="print"/>
            <a:srcRect l="6276" t="11111" r="10563" b="15556"/>
            <a:stretch>
              <a:fillRect/>
            </a:stretch>
          </p:blipFill>
          <p:spPr>
            <a:xfrm>
              <a:off x="76200" y="76200"/>
              <a:ext cx="1407391" cy="1752600"/>
            </a:xfrm>
            <a:prstGeom prst="rect">
              <a:avLst/>
            </a:prstGeom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" y="5867400"/>
              <a:ext cx="1311721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5" name="Right Arrow 34">
            <a:hlinkClick r:id="rId4" action="ppaction://hlinksldjump"/>
          </p:cNvPr>
          <p:cNvSpPr/>
          <p:nvPr/>
        </p:nvSpPr>
        <p:spPr>
          <a:xfrm>
            <a:off x="2209800" y="6400800"/>
            <a:ext cx="338138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>
            <a:hlinkClick r:id="rId5" action="ppaction://hlinksldjump"/>
          </p:cNvPr>
          <p:cNvSpPr/>
          <p:nvPr/>
        </p:nvSpPr>
        <p:spPr>
          <a:xfrm flipH="1">
            <a:off x="1524000" y="6400800"/>
            <a:ext cx="372624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1752600" y="76200"/>
            <a:ext cx="7315200" cy="990600"/>
          </a:xfrm>
          <a:ln w="254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en-US" sz="3200" b="1" dirty="0">
                <a:solidFill>
                  <a:srgbClr val="FF0000"/>
                </a:solidFill>
              </a:rPr>
              <a:t>PERTEMUAN – </a:t>
            </a:r>
            <a:r>
              <a:rPr lang="id-ID" sz="3200" b="1" dirty="0">
                <a:solidFill>
                  <a:srgbClr val="FF0000"/>
                </a:solidFill>
              </a:rPr>
              <a:t>14</a:t>
            </a: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/>
              <a:t>G</a:t>
            </a:r>
            <a:r>
              <a:rPr lang="id-ID" sz="3200" b="1" dirty="0"/>
              <a:t>UI Lanjutan (Database, Koneksi dan Insert)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hlinkClick r:id="" action="ppaction://noaction"/>
          </p:cNvPr>
          <p:cNvSpPr txBox="1"/>
          <p:nvPr/>
        </p:nvSpPr>
        <p:spPr>
          <a:xfrm>
            <a:off x="1732142" y="1303377"/>
            <a:ext cx="737507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1325">
              <a:spcBef>
                <a:spcPts val="600"/>
              </a:spcBef>
            </a:pPr>
            <a:r>
              <a:rPr lang="en-US" sz="1600" b="1" dirty="0" err="1" smtClean="0">
                <a:solidFill>
                  <a:srgbClr val="0070C0"/>
                </a:solidFill>
              </a:rPr>
              <a:t>Membuat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operasi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id-ID" sz="1600" b="1" i="1" dirty="0" smtClean="0">
                <a:solidFill>
                  <a:srgbClr val="0070C0"/>
                </a:solidFill>
              </a:rPr>
              <a:t>Insert </a:t>
            </a:r>
            <a:r>
              <a:rPr lang="id-ID" sz="1600" b="1" dirty="0" smtClean="0">
                <a:solidFill>
                  <a:srgbClr val="0070C0"/>
                </a:solidFill>
              </a:rPr>
              <a:t>pada Form Mahasiswa (lanjutan....)</a:t>
            </a:r>
          </a:p>
          <a:p>
            <a:pPr marL="914400" lvl="1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id-ID" sz="1600" b="1" dirty="0" smtClean="0">
                <a:solidFill>
                  <a:srgbClr val="0070C0"/>
                </a:solidFill>
              </a:rPr>
              <a:t>Tahapan sbb :</a:t>
            </a:r>
          </a:p>
          <a:p>
            <a:pPr marL="1800225" lvl="3" indent="-428625">
              <a:spcBef>
                <a:spcPts val="600"/>
              </a:spcBef>
              <a:buFont typeface="Arial" pitchFamily="34" charset="0"/>
              <a:buChar char="•"/>
            </a:pPr>
            <a:r>
              <a:rPr lang="id-ID" sz="1400" dirty="0" smtClean="0"/>
              <a:t>Tambahkan metode simpan sbb :</a:t>
            </a:r>
            <a:endParaRPr lang="id-ID" sz="1600" dirty="0"/>
          </a:p>
          <a:p>
            <a:pPr lvl="4">
              <a:spcBef>
                <a:spcPts val="600"/>
              </a:spcBef>
            </a:pPr>
            <a:endParaRPr lang="id-ID" sz="1600" b="1" dirty="0" smtClean="0"/>
          </a:p>
          <a:p>
            <a:pPr lvl="3">
              <a:spcBef>
                <a:spcPts val="600"/>
              </a:spcBef>
            </a:pPr>
            <a:r>
              <a:rPr lang="id-ID" sz="1600" dirty="0" smtClean="0"/>
              <a:t>	</a:t>
            </a:r>
          </a:p>
          <a:p>
            <a:pPr marL="1828800" lvl="3" indent="-457200">
              <a:spcBef>
                <a:spcPts val="600"/>
              </a:spcBef>
              <a:buFont typeface="Arial" pitchFamily="34" charset="0"/>
              <a:buChar char="•"/>
            </a:pPr>
            <a:endParaRPr lang="en-US" sz="1600" dirty="0"/>
          </a:p>
          <a:p>
            <a:pPr marL="1371600" lvl="2" indent="-457200">
              <a:spcBef>
                <a:spcPts val="600"/>
              </a:spcBef>
              <a:buFont typeface="Arial" pitchFamily="34" charset="0"/>
              <a:buChar char="•"/>
            </a:pPr>
            <a:endParaRPr lang="id-ID" sz="1600" b="1" dirty="0" smtClean="0">
              <a:solidFill>
                <a:srgbClr val="0070C0"/>
              </a:solidFill>
            </a:endParaRPr>
          </a:p>
          <a:p>
            <a:pPr marL="1371600" lvl="2" indent="-457200">
              <a:spcBef>
                <a:spcPts val="600"/>
              </a:spcBef>
              <a:buFont typeface="Arial" pitchFamily="34" charset="0"/>
              <a:buChar char="•"/>
            </a:pPr>
            <a:endParaRPr lang="id-ID" sz="1600" b="1" dirty="0">
              <a:solidFill>
                <a:srgbClr val="0070C0"/>
              </a:solidFill>
            </a:endParaRPr>
          </a:p>
          <a:p>
            <a:pPr marL="1371600" lvl="2" indent="-457200">
              <a:spcBef>
                <a:spcPts val="600"/>
              </a:spcBef>
              <a:buFont typeface="Arial" pitchFamily="34" charset="0"/>
              <a:buChar char="•"/>
            </a:pPr>
            <a:endParaRPr lang="id-ID" sz="1600" b="1" dirty="0" smtClean="0">
              <a:solidFill>
                <a:srgbClr val="0070C0"/>
              </a:solidFill>
            </a:endParaRPr>
          </a:p>
          <a:p>
            <a:pPr marL="1371600" lvl="2" indent="-457200">
              <a:spcBef>
                <a:spcPts val="600"/>
              </a:spcBef>
              <a:buFont typeface="Arial" pitchFamily="34" charset="0"/>
              <a:buChar char="•"/>
            </a:pPr>
            <a:endParaRPr lang="id-ID" sz="1600" b="1" dirty="0">
              <a:solidFill>
                <a:srgbClr val="0070C0"/>
              </a:solidFill>
            </a:endParaRPr>
          </a:p>
          <a:p>
            <a:pPr marL="1371600" lvl="2" indent="-457200">
              <a:spcBef>
                <a:spcPts val="600"/>
              </a:spcBef>
              <a:buFont typeface="Arial" pitchFamily="34" charset="0"/>
              <a:buChar char="•"/>
            </a:pPr>
            <a:endParaRPr lang="id-ID" sz="1600" b="1" dirty="0" smtClean="0">
              <a:solidFill>
                <a:srgbClr val="0070C0"/>
              </a:solidFill>
            </a:endParaRPr>
          </a:p>
          <a:p>
            <a:pPr marL="1371600" lvl="2" indent="-457200">
              <a:spcBef>
                <a:spcPts val="600"/>
              </a:spcBef>
              <a:buFont typeface="Arial" pitchFamily="34" charset="0"/>
              <a:buChar char="•"/>
            </a:pPr>
            <a:endParaRPr lang="id-ID" sz="1600" b="1" dirty="0">
              <a:solidFill>
                <a:srgbClr val="0070C0"/>
              </a:solidFill>
            </a:endParaRPr>
          </a:p>
          <a:p>
            <a:pPr marL="1371600" lvl="2" indent="-457200">
              <a:spcBef>
                <a:spcPts val="600"/>
              </a:spcBef>
              <a:buFont typeface="Arial" pitchFamily="34" charset="0"/>
              <a:buChar char="•"/>
            </a:pPr>
            <a:endParaRPr lang="id-ID" sz="1600" b="1" dirty="0" smtClean="0">
              <a:solidFill>
                <a:srgbClr val="0070C0"/>
              </a:solidFill>
            </a:endParaRPr>
          </a:p>
          <a:p>
            <a:pPr marL="1371600" lvl="2" indent="-457200">
              <a:spcBef>
                <a:spcPts val="600"/>
              </a:spcBef>
              <a:buFont typeface="Arial" pitchFamily="34" charset="0"/>
              <a:buChar char="•"/>
            </a:pPr>
            <a:endParaRPr lang="id-ID" sz="1600" b="1" dirty="0">
              <a:solidFill>
                <a:srgbClr val="0070C0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42" t="23566" r="15041" b="21875"/>
          <a:stretch/>
        </p:blipFill>
        <p:spPr bwMode="auto">
          <a:xfrm>
            <a:off x="3581400" y="2257424"/>
            <a:ext cx="5456376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>
            <a:hlinkClick r:id="" action="ppaction://noaction"/>
          </p:cNvPr>
          <p:cNvSpPr txBox="1"/>
          <p:nvPr/>
        </p:nvSpPr>
        <p:spPr>
          <a:xfrm>
            <a:off x="3069583" y="6448424"/>
            <a:ext cx="59681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id-ID" sz="1600" b="1" dirty="0" smtClean="0"/>
              <a:t>Program </a:t>
            </a:r>
            <a:r>
              <a:rPr lang="id-ID" sz="1600" b="1" dirty="0"/>
              <a:t>Lengkap dapat dilihat pada </a:t>
            </a:r>
            <a:r>
              <a:rPr lang="id-ID" sz="1600" b="1" dirty="0" smtClean="0"/>
              <a:t>: “FormMahasiswa6.java”</a:t>
            </a:r>
          </a:p>
        </p:txBody>
      </p:sp>
    </p:spTree>
    <p:extLst>
      <p:ext uri="{BB962C8B-B14F-4D97-AF65-F5344CB8AC3E}">
        <p14:creationId xmlns:p14="http://schemas.microsoft.com/office/powerpoint/2010/main" val="32267262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ecagon 2"/>
          <p:cNvSpPr/>
          <p:nvPr/>
        </p:nvSpPr>
        <p:spPr>
          <a:xfrm>
            <a:off x="2971800" y="2133600"/>
            <a:ext cx="2743200" cy="2743200"/>
          </a:xfrm>
          <a:prstGeom prst="decagon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2"/>
                </a:solidFill>
                <a:latin typeface="Franklin Gothic Heavy" pitchFamily="34" charset="0"/>
              </a:rPr>
              <a:t>End</a:t>
            </a:r>
          </a:p>
          <a:p>
            <a:pPr algn="ctr"/>
            <a:r>
              <a:rPr lang="en-US" sz="4800" dirty="0" smtClean="0">
                <a:solidFill>
                  <a:schemeClr val="tx2"/>
                </a:solidFill>
                <a:latin typeface="Franklin Gothic Heavy" pitchFamily="34" charset="0"/>
              </a:rPr>
              <a:t>Of</a:t>
            </a:r>
          </a:p>
          <a:p>
            <a:pPr algn="ctr"/>
            <a:r>
              <a:rPr lang="en-US" sz="4800" dirty="0" smtClean="0">
                <a:solidFill>
                  <a:schemeClr val="tx2"/>
                </a:solidFill>
                <a:latin typeface="Franklin Gothic Heavy" pitchFamily="34" charset="0"/>
              </a:rPr>
              <a:t>Slide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0"/>
            <a:ext cx="65532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PERTEMUAN - </a:t>
            </a:r>
            <a:r>
              <a:rPr lang="en-US" b="1" dirty="0" smtClean="0"/>
              <a:t>14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0" y="914400"/>
            <a:ext cx="5562600" cy="1588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-2209800" y="3124200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-2132806" y="3123406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-2056606" y="3809206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-1980406" y="3809206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04800" y="61722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4800" y="62484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-304800" y="55626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-304800" y="5484812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48"/>
          <p:cNvGrpSpPr/>
          <p:nvPr/>
        </p:nvGrpSpPr>
        <p:grpSpPr>
          <a:xfrm>
            <a:off x="838200" y="914400"/>
            <a:ext cx="1676400" cy="5638800"/>
            <a:chOff x="838200" y="685800"/>
            <a:chExt cx="1676400" cy="5638800"/>
          </a:xfrm>
        </p:grpSpPr>
        <p:sp>
          <p:nvSpPr>
            <p:cNvPr id="6" name="Snip Diagonal Corner Rectangle 5">
              <a:hlinkClick r:id="rId2" action="ppaction://hlinksldjump"/>
            </p:cNvPr>
            <p:cNvSpPr/>
            <p:nvPr/>
          </p:nvSpPr>
          <p:spPr>
            <a:xfrm>
              <a:off x="838200" y="685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Snip Diagonal Corner Rectangle 32">
              <a:hlinkClick r:id="rId2" action="ppaction://hlinksldjump"/>
            </p:cNvPr>
            <p:cNvSpPr/>
            <p:nvPr/>
          </p:nvSpPr>
          <p:spPr>
            <a:xfrm>
              <a:off x="838200" y="1066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Snip Diagonal Corner Rectangle 33">
              <a:hlinkClick r:id="rId3" action="ppaction://hlinksldjump"/>
            </p:cNvPr>
            <p:cNvSpPr/>
            <p:nvPr/>
          </p:nvSpPr>
          <p:spPr>
            <a:xfrm>
              <a:off x="838200" y="1447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Snip Diagonal Corner Rectangle 34">
              <a:hlinkClick r:id="rId4" action="ppaction://hlinksldjump"/>
            </p:cNvPr>
            <p:cNvSpPr/>
            <p:nvPr/>
          </p:nvSpPr>
          <p:spPr>
            <a:xfrm>
              <a:off x="838200" y="1828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Snip Diagonal Corner Rectangle 35">
              <a:hlinkClick r:id="rId5" action="ppaction://hlinksldjump"/>
            </p:cNvPr>
            <p:cNvSpPr/>
            <p:nvPr/>
          </p:nvSpPr>
          <p:spPr>
            <a:xfrm>
              <a:off x="838200" y="2209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Snip Diagonal Corner Rectangle 36">
              <a:hlinkClick r:id="rId6" action="ppaction://hlinksldjump"/>
            </p:cNvPr>
            <p:cNvSpPr/>
            <p:nvPr/>
          </p:nvSpPr>
          <p:spPr>
            <a:xfrm>
              <a:off x="838200" y="2590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Snip Diagonal Corner Rectangle 37">
              <a:hlinkClick r:id="rId7" action="ppaction://hlinksldjump"/>
            </p:cNvPr>
            <p:cNvSpPr/>
            <p:nvPr/>
          </p:nvSpPr>
          <p:spPr>
            <a:xfrm>
              <a:off x="838200" y="2971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Snip Diagonal Corner Rectangle 38">
              <a:hlinkClick r:id="rId8" action="ppaction://hlinksldjump"/>
            </p:cNvPr>
            <p:cNvSpPr/>
            <p:nvPr/>
          </p:nvSpPr>
          <p:spPr>
            <a:xfrm>
              <a:off x="838200" y="3352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Snip Diagonal Corner Rectangle 39">
              <a:hlinkClick r:id="rId7" action="ppaction://hlinksldjump"/>
            </p:cNvPr>
            <p:cNvSpPr/>
            <p:nvPr/>
          </p:nvSpPr>
          <p:spPr>
            <a:xfrm>
              <a:off x="838200" y="3733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Snip Diagonal Corner Rectangle 40">
              <a:hlinkClick r:id="rId9" action="ppaction://hlinksldjump"/>
            </p:cNvPr>
            <p:cNvSpPr/>
            <p:nvPr/>
          </p:nvSpPr>
          <p:spPr>
            <a:xfrm>
              <a:off x="838200" y="4114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" name="Snip Diagonal Corner Rectangle 41">
              <a:hlinkClick r:id="rId10" action="ppaction://hlinksldjump"/>
            </p:cNvPr>
            <p:cNvSpPr/>
            <p:nvPr/>
          </p:nvSpPr>
          <p:spPr>
            <a:xfrm>
              <a:off x="838200" y="4495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Snip Diagonal Corner Rectangle 42">
              <a:hlinkClick r:id="rId11" action="ppaction://hlinksldjump"/>
            </p:cNvPr>
            <p:cNvSpPr/>
            <p:nvPr/>
          </p:nvSpPr>
          <p:spPr>
            <a:xfrm>
              <a:off x="838200" y="4876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Snip Diagonal Corner Rectangle 43">
              <a:hlinkClick r:id="rId12" action="ppaction://hlinksldjump"/>
            </p:cNvPr>
            <p:cNvSpPr/>
            <p:nvPr/>
          </p:nvSpPr>
          <p:spPr>
            <a:xfrm>
              <a:off x="838200" y="5257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Snip Diagonal Corner Rectangle 44">
              <a:hlinkClick r:id="rId2" action="ppaction://hlinksldjump"/>
            </p:cNvPr>
            <p:cNvSpPr/>
            <p:nvPr/>
          </p:nvSpPr>
          <p:spPr>
            <a:xfrm>
              <a:off x="838200" y="5638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Snip Diagonal Corner Rectangle 45">
              <a:hlinkClick r:id="" action="ppaction://noaction"/>
            </p:cNvPr>
            <p:cNvSpPr/>
            <p:nvPr/>
          </p:nvSpPr>
          <p:spPr>
            <a:xfrm>
              <a:off x="838200" y="6019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15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200400" y="13716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</a:rPr>
              <a:t>Pengenalan</a:t>
            </a:r>
            <a:r>
              <a:rPr lang="en-US" sz="2400" b="1" dirty="0">
                <a:solidFill>
                  <a:srgbClr val="FF0000"/>
                </a:solidFill>
              </a:rPr>
              <a:t> Java™ GUI</a:t>
            </a:r>
            <a:endParaRPr lang="en-US" sz="2200" b="1" dirty="0" smtClean="0">
              <a:solidFill>
                <a:srgbClr val="FF0000"/>
              </a:solidFill>
            </a:endParaRPr>
          </a:p>
        </p:txBody>
      </p:sp>
      <p:cxnSp>
        <p:nvCxnSpPr>
          <p:cNvPr id="31" name="Elbow Connector 52"/>
          <p:cNvCxnSpPr>
            <a:stCxn id="44" idx="0"/>
          </p:cNvCxnSpPr>
          <p:nvPr/>
        </p:nvCxnSpPr>
        <p:spPr>
          <a:xfrm flipV="1">
            <a:off x="2514600" y="1600200"/>
            <a:ext cx="381000" cy="4038600"/>
          </a:xfrm>
          <a:prstGeom prst="bentConnector2">
            <a:avLst/>
          </a:prstGeom>
          <a:ln w="381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895600" y="1600200"/>
            <a:ext cx="304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200400" y="1828800"/>
            <a:ext cx="5807103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TUJUAN INTERAKSIONAL</a:t>
            </a:r>
            <a:endParaRPr lang="id-ID" b="1" dirty="0" smtClean="0"/>
          </a:p>
          <a:p>
            <a:endParaRPr lang="id-ID" sz="1400" b="1" dirty="0" smtClean="0"/>
          </a:p>
          <a:p>
            <a:r>
              <a:rPr lang="id-ID" sz="1400" b="1" dirty="0" smtClean="0"/>
              <a:t>UMUM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1400" dirty="0"/>
              <a:t>Mahasiswa mampu </a:t>
            </a:r>
            <a:r>
              <a:rPr lang="en-US" sz="1400" dirty="0" err="1"/>
              <a:t>menerapkan</a:t>
            </a:r>
            <a:r>
              <a:rPr lang="id-ID" sz="1400" dirty="0"/>
              <a:t> GUI(</a:t>
            </a:r>
            <a:r>
              <a:rPr lang="id-ID" sz="1400" i="1" dirty="0"/>
              <a:t>Graphical User Interface</a:t>
            </a:r>
            <a:r>
              <a:rPr lang="id-ID" sz="1400" dirty="0"/>
              <a:t>)  pada </a:t>
            </a:r>
            <a:r>
              <a:rPr lang="id-ID" sz="1400" dirty="0" smtClean="0"/>
              <a:t>java</a:t>
            </a:r>
          </a:p>
          <a:p>
            <a:pPr marL="285750" indent="-285750">
              <a:buFont typeface="Arial" pitchFamily="34" charset="0"/>
              <a:buChar char="•"/>
            </a:pPr>
            <a:endParaRPr lang="id-ID" sz="1000" b="1" dirty="0" smtClean="0"/>
          </a:p>
          <a:p>
            <a:r>
              <a:rPr lang="id-ID" sz="1400" b="1" dirty="0" smtClean="0"/>
              <a:t>KHUSUS 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400" dirty="0" err="1"/>
              <a:t>Mahasiswa</a:t>
            </a:r>
            <a:r>
              <a:rPr lang="en-US" sz="1400" dirty="0"/>
              <a:t> </a:t>
            </a:r>
            <a:r>
              <a:rPr lang="en-US" sz="1400" dirty="0" err="1"/>
              <a:t>mampu</a:t>
            </a:r>
            <a:r>
              <a:rPr lang="en-US" sz="1400" dirty="0"/>
              <a:t> </a:t>
            </a:r>
            <a:r>
              <a:rPr lang="en-US" sz="1400" dirty="0" err="1"/>
              <a:t>menjelaskan</a:t>
            </a:r>
            <a:r>
              <a:rPr lang="en-US" sz="1400" dirty="0"/>
              <a:t> </a:t>
            </a:r>
            <a:r>
              <a:rPr lang="en-US" sz="1400" dirty="0" err="1"/>
              <a:t>konsep</a:t>
            </a:r>
            <a:r>
              <a:rPr lang="en-US" sz="1400" dirty="0"/>
              <a:t> GUI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400" dirty="0" err="1"/>
              <a:t>Mahasiswa</a:t>
            </a:r>
            <a:r>
              <a:rPr lang="en-US" sz="1400" dirty="0"/>
              <a:t> </a:t>
            </a:r>
            <a:r>
              <a:rPr lang="en-US" sz="1400" dirty="0" err="1"/>
              <a:t>mampu</a:t>
            </a:r>
            <a:r>
              <a:rPr lang="en-US" sz="1400" dirty="0"/>
              <a:t> </a:t>
            </a:r>
            <a:r>
              <a:rPr lang="en-US" sz="1400" dirty="0" err="1"/>
              <a:t>menjelaskan</a:t>
            </a:r>
            <a:r>
              <a:rPr lang="en-US" sz="1400" dirty="0"/>
              <a:t> </a:t>
            </a:r>
            <a:r>
              <a:rPr lang="en-US" sz="1400" dirty="0" err="1"/>
              <a:t>komponen</a:t>
            </a:r>
            <a:r>
              <a:rPr lang="en-US" sz="1400" dirty="0"/>
              <a:t> GUI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err="1"/>
              <a:t>Mahasiswa</a:t>
            </a:r>
            <a:r>
              <a:rPr lang="en-US" sz="1400" dirty="0"/>
              <a:t> </a:t>
            </a:r>
            <a:r>
              <a:rPr lang="en-US" sz="1400" dirty="0" err="1"/>
              <a:t>mampu</a:t>
            </a:r>
            <a:r>
              <a:rPr lang="en-US" sz="1400" dirty="0"/>
              <a:t> </a:t>
            </a:r>
            <a:r>
              <a:rPr lang="en-US" sz="1400" dirty="0" err="1"/>
              <a:t>mendesain</a:t>
            </a:r>
            <a:r>
              <a:rPr lang="en-US" sz="1400" dirty="0"/>
              <a:t> </a:t>
            </a:r>
            <a:r>
              <a:rPr lang="en-US" sz="1400" dirty="0" err="1"/>
              <a:t>tampilan</a:t>
            </a:r>
            <a:r>
              <a:rPr lang="en-US" sz="1400" dirty="0"/>
              <a:t> </a:t>
            </a:r>
            <a:r>
              <a:rPr lang="en-US" sz="1400" dirty="0" err="1"/>
              <a:t>antar</a:t>
            </a:r>
            <a:r>
              <a:rPr lang="en-US" sz="1400" dirty="0"/>
              <a:t> </a:t>
            </a:r>
            <a:r>
              <a:rPr lang="en-US" sz="1400" dirty="0" err="1"/>
              <a:t>muka</a:t>
            </a:r>
            <a:r>
              <a:rPr lang="en-US" sz="1400" dirty="0"/>
              <a:t>.</a:t>
            </a:r>
            <a:endParaRPr lang="en-US" sz="1300" dirty="0"/>
          </a:p>
        </p:txBody>
      </p:sp>
      <p:sp>
        <p:nvSpPr>
          <p:cNvPr id="59" name="Rectangle 58"/>
          <p:cNvSpPr/>
          <p:nvPr/>
        </p:nvSpPr>
        <p:spPr>
          <a:xfrm>
            <a:off x="3200348" y="4021975"/>
            <a:ext cx="7771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400" b="1" dirty="0" smtClean="0"/>
              <a:t>Materi :</a:t>
            </a:r>
            <a:endParaRPr lang="id-ID" sz="1400" b="1" dirty="0"/>
          </a:p>
        </p:txBody>
      </p:sp>
      <p:sp>
        <p:nvSpPr>
          <p:cNvPr id="50" name="Rectangle 49">
            <a:hlinkClick r:id="rId2" action="ppaction://hlinksldjump"/>
          </p:cNvPr>
          <p:cNvSpPr/>
          <p:nvPr/>
        </p:nvSpPr>
        <p:spPr>
          <a:xfrm>
            <a:off x="3206212" y="4286189"/>
            <a:ext cx="5404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>
              <a:buFont typeface="+mj-lt"/>
              <a:buAutoNum type="arabicPeriod"/>
            </a:pPr>
            <a:r>
              <a:rPr lang="en-GB" b="1" dirty="0" err="1">
                <a:solidFill>
                  <a:srgbClr val="0070C0"/>
                </a:solidFill>
              </a:rPr>
              <a:t>Konsep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Pemrograman</a:t>
            </a:r>
            <a:r>
              <a:rPr lang="en-GB" b="1" dirty="0">
                <a:solidFill>
                  <a:srgbClr val="0070C0"/>
                </a:solidFill>
              </a:rPr>
              <a:t> GUI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1" name="Rectangle 50">
            <a:hlinkClick r:id="rId3" action="ppaction://hlinksldjump"/>
          </p:cNvPr>
          <p:cNvSpPr/>
          <p:nvPr/>
        </p:nvSpPr>
        <p:spPr>
          <a:xfrm>
            <a:off x="3215390" y="4572000"/>
            <a:ext cx="53952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lvl="2" indent="-357188">
              <a:buFont typeface="+mj-lt"/>
              <a:buAutoNum type="arabicPeriod" startAt="2"/>
            </a:pPr>
            <a:r>
              <a:rPr lang="id-ID" b="1" dirty="0">
                <a:solidFill>
                  <a:srgbClr val="0070C0"/>
                </a:solidFill>
              </a:rPr>
              <a:t>Interaksi User dengan GUI</a:t>
            </a:r>
          </a:p>
        </p:txBody>
      </p:sp>
      <p:sp>
        <p:nvSpPr>
          <p:cNvPr id="52" name="Rectangle 51">
            <a:hlinkClick r:id="rId4" action="ppaction://hlinksldjump"/>
          </p:cNvPr>
          <p:cNvSpPr/>
          <p:nvPr/>
        </p:nvSpPr>
        <p:spPr>
          <a:xfrm>
            <a:off x="3206211" y="4876800"/>
            <a:ext cx="54043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lvl="2" indent="-357188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b="1" dirty="0" err="1">
                <a:solidFill>
                  <a:srgbClr val="0070C0"/>
                </a:solidFill>
              </a:rPr>
              <a:t>Tiga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tipe</a:t>
            </a:r>
            <a:r>
              <a:rPr lang="en-US" b="1" dirty="0">
                <a:solidFill>
                  <a:srgbClr val="0070C0"/>
                </a:solidFill>
              </a:rPr>
              <a:t> program yang </a:t>
            </a:r>
            <a:r>
              <a:rPr lang="en-US" b="1" dirty="0" err="1">
                <a:solidFill>
                  <a:srgbClr val="0070C0"/>
                </a:solidFill>
              </a:rPr>
              <a:t>berbasis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kepada</a:t>
            </a:r>
            <a:r>
              <a:rPr lang="en-US" b="1" dirty="0">
                <a:solidFill>
                  <a:srgbClr val="0070C0"/>
                </a:solidFill>
              </a:rPr>
              <a:t> GUI</a:t>
            </a:r>
          </a:p>
        </p:txBody>
      </p:sp>
      <p:sp>
        <p:nvSpPr>
          <p:cNvPr id="53" name="Rectangle 52">
            <a:hlinkClick r:id="rId5" action="ppaction://hlinksldjump"/>
          </p:cNvPr>
          <p:cNvSpPr/>
          <p:nvPr/>
        </p:nvSpPr>
        <p:spPr>
          <a:xfrm>
            <a:off x="3215390" y="5181600"/>
            <a:ext cx="53952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lvl="2" indent="-357188" fontAlgn="auto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GB" b="1" dirty="0">
                <a:solidFill>
                  <a:srgbClr val="0070C0"/>
                </a:solidFill>
              </a:rPr>
              <a:t>Class</a:t>
            </a:r>
            <a:r>
              <a:rPr lang="id-ID" b="1" dirty="0">
                <a:solidFill>
                  <a:srgbClr val="0070C0"/>
                </a:solidFill>
              </a:rPr>
              <a:t> C</a:t>
            </a:r>
            <a:r>
              <a:rPr lang="en-GB" b="1" dirty="0" err="1">
                <a:solidFill>
                  <a:srgbClr val="0070C0"/>
                </a:solidFill>
              </a:rPr>
              <a:t>omponen</a:t>
            </a:r>
            <a:r>
              <a:rPr lang="id-ID" b="1" dirty="0">
                <a:solidFill>
                  <a:srgbClr val="0070C0"/>
                </a:solidFill>
              </a:rPr>
              <a:t>t, Interface dan Package </a:t>
            </a:r>
            <a:r>
              <a:rPr lang="en-GB" b="1" dirty="0">
                <a:solidFill>
                  <a:srgbClr val="0070C0"/>
                </a:solidFill>
              </a:rPr>
              <a:t>GUI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4" name="Rectangle 53">
            <a:hlinkClick r:id="rId6" action="ppaction://hlinksldjump"/>
          </p:cNvPr>
          <p:cNvSpPr/>
          <p:nvPr/>
        </p:nvSpPr>
        <p:spPr>
          <a:xfrm>
            <a:off x="3215390" y="5498068"/>
            <a:ext cx="53952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lvl="2" indent="-360363" fontAlgn="auto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id-ID" b="1" dirty="0">
                <a:solidFill>
                  <a:srgbClr val="0070C0"/>
                </a:solidFill>
              </a:rPr>
              <a:t>Design Form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905000" cy="6858000"/>
            <a:chOff x="0" y="0"/>
            <a:chExt cx="1905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544286" cy="6858000"/>
            </a:xfrm>
            <a:prstGeom prst="rect">
              <a:avLst/>
            </a:prstGeom>
            <a:gradFill flip="none" rotWithShape="1">
              <a:gsLst>
                <a:gs pos="0">
                  <a:srgbClr val="FFFF99"/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Elbow Connector 4"/>
            <p:cNvCxnSpPr/>
            <p:nvPr/>
          </p:nvCxnSpPr>
          <p:spPr>
            <a:xfrm rot="5400000">
              <a:off x="-1973036" y="2789464"/>
              <a:ext cx="5715000" cy="136071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Elbow Connector 5"/>
            <p:cNvCxnSpPr/>
            <p:nvPr/>
          </p:nvCxnSpPr>
          <p:spPr>
            <a:xfrm rot="16200000" flipH="1">
              <a:off x="-791936" y="2005693"/>
              <a:ext cx="3352800" cy="408214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lbow Connector 6"/>
            <p:cNvCxnSpPr/>
            <p:nvPr/>
          </p:nvCxnSpPr>
          <p:spPr>
            <a:xfrm>
              <a:off x="544286" y="4800600"/>
              <a:ext cx="1360714" cy="533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Elbow Connector 7"/>
            <p:cNvCxnSpPr/>
            <p:nvPr/>
          </p:nvCxnSpPr>
          <p:spPr>
            <a:xfrm flipV="1">
              <a:off x="0" y="4724400"/>
              <a:ext cx="1768929" cy="152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lbow Connector 8"/>
            <p:cNvCxnSpPr/>
            <p:nvPr/>
          </p:nvCxnSpPr>
          <p:spPr>
            <a:xfrm>
              <a:off x="544286" y="457200"/>
              <a:ext cx="1224643" cy="533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/>
            <p:cNvCxnSpPr/>
            <p:nvPr/>
          </p:nvCxnSpPr>
          <p:spPr>
            <a:xfrm flipV="1">
              <a:off x="0" y="381000"/>
              <a:ext cx="1768929" cy="152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/>
            <p:nvPr/>
          </p:nvCxnSpPr>
          <p:spPr>
            <a:xfrm>
              <a:off x="0" y="6553200"/>
              <a:ext cx="816429" cy="3048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/>
            <p:nvPr/>
          </p:nvCxnSpPr>
          <p:spPr>
            <a:xfrm>
              <a:off x="0" y="6400800"/>
              <a:ext cx="1224643" cy="152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/>
            <p:nvPr/>
          </p:nvCxnSpPr>
          <p:spPr>
            <a:xfrm rot="16200000" flipH="1">
              <a:off x="-133350" y="5772150"/>
              <a:ext cx="1219200" cy="9525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 descr="KIM-1.png"/>
            <p:cNvPicPr>
              <a:picLocks noChangeAspect="1"/>
            </p:cNvPicPr>
            <p:nvPr/>
          </p:nvPicPr>
          <p:blipFill>
            <a:blip r:embed="rId2" cstate="print"/>
            <a:srcRect l="6276" t="11111" r="10563" b="15556"/>
            <a:stretch>
              <a:fillRect/>
            </a:stretch>
          </p:blipFill>
          <p:spPr>
            <a:xfrm>
              <a:off x="76200" y="76200"/>
              <a:ext cx="1407391" cy="1752600"/>
            </a:xfrm>
            <a:prstGeom prst="rect">
              <a:avLst/>
            </a:prstGeom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" y="5867400"/>
              <a:ext cx="1311721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5" name="Right Arrow 34">
            <a:hlinkClick r:id="rId4" action="ppaction://hlinksldjump"/>
          </p:cNvPr>
          <p:cNvSpPr/>
          <p:nvPr/>
        </p:nvSpPr>
        <p:spPr>
          <a:xfrm>
            <a:off x="2209800" y="6400800"/>
            <a:ext cx="338138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>
            <a:hlinkClick r:id="rId5" action="ppaction://hlinksldjump"/>
          </p:cNvPr>
          <p:cNvSpPr/>
          <p:nvPr/>
        </p:nvSpPr>
        <p:spPr>
          <a:xfrm flipH="1">
            <a:off x="1524000" y="6400800"/>
            <a:ext cx="372624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1752600" y="76200"/>
            <a:ext cx="7315200" cy="990600"/>
          </a:xfrm>
          <a:ln w="254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PERTEMUAN – </a:t>
            </a:r>
            <a:r>
              <a:rPr lang="id-ID" sz="3200" b="1" dirty="0" smtClean="0">
                <a:solidFill>
                  <a:srgbClr val="FF0000"/>
                </a:solidFill>
              </a:rPr>
              <a:t>1</a:t>
            </a:r>
            <a:r>
              <a:rPr lang="en-US" sz="3200" b="1" dirty="0" smtClean="0">
                <a:solidFill>
                  <a:srgbClr val="FF0000"/>
                </a:solidFill>
              </a:rPr>
              <a:t>4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/>
              <a:t>G</a:t>
            </a:r>
            <a:r>
              <a:rPr lang="id-ID" sz="3200" b="1" dirty="0" smtClean="0"/>
              <a:t>UI (Pengenalan GUI dan Design Form)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787979" y="1388269"/>
            <a:ext cx="4308021" cy="4995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>
              <a:buFont typeface="+mj-lt"/>
              <a:buAutoNum type="arabicPeriod"/>
            </a:pPr>
            <a:r>
              <a:rPr lang="en-GB" sz="2000" b="1" dirty="0" err="1" smtClean="0"/>
              <a:t>Konsep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Pemrograman</a:t>
            </a:r>
            <a:r>
              <a:rPr lang="en-GB" sz="2000" b="1" dirty="0" smtClean="0"/>
              <a:t> GUI</a:t>
            </a:r>
            <a:endParaRPr lang="en-US" sz="2000" b="1" dirty="0" smtClean="0"/>
          </a:p>
          <a:p>
            <a:pPr marL="357187" lvl="2" indent="0">
              <a:buNone/>
            </a:pP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dasarnya</a:t>
            </a:r>
            <a:r>
              <a:rPr lang="en-US" sz="1800" dirty="0" smtClean="0"/>
              <a:t> </a:t>
            </a:r>
            <a:r>
              <a:rPr lang="en-US" sz="1800" dirty="0" err="1" smtClean="0"/>
              <a:t>pemrograman</a:t>
            </a:r>
            <a:r>
              <a:rPr lang="en-US" sz="1800" dirty="0" smtClean="0"/>
              <a:t> GUI,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pemrograman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mengandalkan</a:t>
            </a:r>
            <a:r>
              <a:rPr lang="en-US" sz="1800" dirty="0" smtClean="0"/>
              <a:t> </a:t>
            </a:r>
            <a:r>
              <a:rPr lang="en-US" sz="1800" dirty="0" err="1" smtClean="0"/>
              <a:t>kemampuan</a:t>
            </a:r>
            <a:r>
              <a:rPr lang="en-US" sz="1800" dirty="0" smtClean="0"/>
              <a:t> </a:t>
            </a:r>
            <a:r>
              <a:rPr lang="en-US" sz="1800" dirty="0" err="1" smtClean="0"/>
              <a:t>tampilan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grafik</a:t>
            </a:r>
            <a:r>
              <a:rPr lang="en-US" sz="1800" dirty="0" smtClean="0"/>
              <a:t>. </a:t>
            </a:r>
            <a:r>
              <a:rPr lang="en-US" sz="1800" dirty="0" err="1" smtClean="0"/>
              <a:t>dimana</a:t>
            </a:r>
            <a:r>
              <a:rPr lang="en-US" sz="1800" dirty="0" smtClean="0"/>
              <a:t> program yang </a:t>
            </a:r>
            <a:r>
              <a:rPr lang="en-US" sz="1800" dirty="0" err="1" smtClean="0"/>
              <a:t>dibuat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memberikan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kenikmatan</a:t>
            </a:r>
            <a:r>
              <a:rPr lang="en-US" sz="1800" dirty="0" smtClean="0"/>
              <a:t> </a:t>
            </a:r>
            <a:r>
              <a:rPr lang="en-US" sz="1800" dirty="0" err="1" smtClean="0"/>
              <a:t>tersendiri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penggunaannya</a:t>
            </a:r>
            <a:r>
              <a:rPr lang="en-US" sz="1800" dirty="0" smtClean="0"/>
              <a:t>.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lagi</a:t>
            </a:r>
            <a:r>
              <a:rPr lang="en-US" sz="1800" dirty="0" smtClean="0"/>
              <a:t> </a:t>
            </a:r>
            <a:r>
              <a:rPr lang="en-US" sz="1800" dirty="0" err="1" smtClean="0"/>
              <a:t>monoton</a:t>
            </a:r>
            <a:r>
              <a:rPr lang="en-US" sz="1800" dirty="0" smtClean="0"/>
              <a:t>, </a:t>
            </a:r>
            <a:r>
              <a:rPr lang="en-US" sz="1800" dirty="0" err="1" smtClean="0"/>
              <a:t>hitam-putih</a:t>
            </a:r>
            <a:r>
              <a:rPr lang="en-US" sz="1800" dirty="0" smtClean="0"/>
              <a:t>, mode DOS </a:t>
            </a:r>
            <a:r>
              <a:rPr lang="en-US" sz="1800" dirty="0" err="1" smtClean="0"/>
              <a:t>dan</a:t>
            </a:r>
            <a:r>
              <a:rPr lang="en-US" sz="1800" dirty="0" smtClean="0"/>
              <a:t> lain </a:t>
            </a:r>
            <a:r>
              <a:rPr lang="en-US" sz="1800" dirty="0" err="1" smtClean="0"/>
              <a:t>sebagainya</a:t>
            </a:r>
            <a:r>
              <a:rPr lang="en-US" sz="1800" dirty="0" smtClean="0"/>
              <a:t>.</a:t>
            </a:r>
            <a:r>
              <a:rPr lang="id-ID" sz="1800" dirty="0" smtClean="0"/>
              <a:t> </a:t>
            </a:r>
          </a:p>
          <a:p>
            <a:pPr marL="357187" lvl="2" indent="0">
              <a:buNone/>
            </a:pPr>
            <a:endParaRPr lang="id-ID" sz="1800" dirty="0" smtClean="0"/>
          </a:p>
          <a:p>
            <a:pPr marL="357187" lvl="2" indent="0">
              <a:buNone/>
              <a:tabLst>
                <a:tab pos="5472113" algn="l"/>
              </a:tabLst>
            </a:pPr>
            <a:r>
              <a:rPr lang="en-US" sz="1800" dirty="0" err="1" smtClean="0"/>
              <a:t>Kalau</a:t>
            </a:r>
            <a:r>
              <a:rPr lang="en-US" sz="1800" dirty="0" smtClean="0"/>
              <a:t>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lihat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gambar</a:t>
            </a:r>
            <a:r>
              <a:rPr lang="en-US" sz="1800" dirty="0" smtClean="0"/>
              <a:t>, </a:t>
            </a:r>
            <a:r>
              <a:rPr lang="en-US" sz="1800" dirty="0" err="1" smtClean="0"/>
              <a:t>menjelaskan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interaksi</a:t>
            </a:r>
            <a:r>
              <a:rPr lang="en-US" sz="1800" dirty="0" smtClean="0"/>
              <a:t>  yang </a:t>
            </a:r>
            <a:r>
              <a:rPr lang="en-US" sz="1800" dirty="0" err="1" smtClean="0"/>
              <a:t>terjadi</a:t>
            </a:r>
            <a:r>
              <a:rPr lang="en-US" sz="1800" dirty="0" smtClean="0"/>
              <a:t>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user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program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id-ID" sz="1800" dirty="0" smtClean="0"/>
              <a:t> </a:t>
            </a:r>
            <a:r>
              <a:rPr lang="en-US" sz="1800" dirty="0" err="1" smtClean="0"/>
              <a:t>sebuah</a:t>
            </a:r>
            <a:r>
              <a:rPr lang="en-US" sz="1800" dirty="0" smtClean="0"/>
              <a:t> </a:t>
            </a:r>
            <a:r>
              <a:rPr lang="en-US" sz="1800" dirty="0" err="1" smtClean="0"/>
              <a:t>tampilan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berbentuk</a:t>
            </a:r>
            <a:r>
              <a:rPr lang="en-US" sz="1800" dirty="0" smtClean="0"/>
              <a:t> </a:t>
            </a:r>
            <a:r>
              <a:rPr lang="en-US" sz="1800" dirty="0" err="1" smtClean="0"/>
              <a:t>grafik</a:t>
            </a:r>
            <a:r>
              <a:rPr lang="en-US" sz="1800" dirty="0" smtClean="0"/>
              <a:t>.</a:t>
            </a:r>
            <a:endParaRPr lang="en-GB" sz="1800" dirty="0" smtClean="0"/>
          </a:p>
        </p:txBody>
      </p:sp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43600" y="3307555"/>
            <a:ext cx="3048000" cy="284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427216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905000" cy="6858000"/>
            <a:chOff x="0" y="0"/>
            <a:chExt cx="1905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544286" cy="6858000"/>
            </a:xfrm>
            <a:prstGeom prst="rect">
              <a:avLst/>
            </a:prstGeom>
            <a:gradFill flip="none" rotWithShape="1">
              <a:gsLst>
                <a:gs pos="0">
                  <a:srgbClr val="FFFF99"/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Elbow Connector 4"/>
            <p:cNvCxnSpPr/>
            <p:nvPr/>
          </p:nvCxnSpPr>
          <p:spPr>
            <a:xfrm rot="5400000">
              <a:off x="-1973036" y="2789464"/>
              <a:ext cx="5715000" cy="136071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Elbow Connector 5"/>
            <p:cNvCxnSpPr/>
            <p:nvPr/>
          </p:nvCxnSpPr>
          <p:spPr>
            <a:xfrm rot="16200000" flipH="1">
              <a:off x="-791936" y="2005693"/>
              <a:ext cx="3352800" cy="408214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lbow Connector 6"/>
            <p:cNvCxnSpPr/>
            <p:nvPr/>
          </p:nvCxnSpPr>
          <p:spPr>
            <a:xfrm>
              <a:off x="544286" y="4800600"/>
              <a:ext cx="1360714" cy="533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Elbow Connector 7"/>
            <p:cNvCxnSpPr/>
            <p:nvPr/>
          </p:nvCxnSpPr>
          <p:spPr>
            <a:xfrm flipV="1">
              <a:off x="0" y="4724400"/>
              <a:ext cx="1768929" cy="152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lbow Connector 8"/>
            <p:cNvCxnSpPr/>
            <p:nvPr/>
          </p:nvCxnSpPr>
          <p:spPr>
            <a:xfrm>
              <a:off x="544286" y="457200"/>
              <a:ext cx="1224643" cy="533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/>
            <p:cNvCxnSpPr/>
            <p:nvPr/>
          </p:nvCxnSpPr>
          <p:spPr>
            <a:xfrm flipV="1">
              <a:off x="0" y="381000"/>
              <a:ext cx="1768929" cy="152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/>
            <p:nvPr/>
          </p:nvCxnSpPr>
          <p:spPr>
            <a:xfrm>
              <a:off x="0" y="6553200"/>
              <a:ext cx="816429" cy="3048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/>
            <p:nvPr/>
          </p:nvCxnSpPr>
          <p:spPr>
            <a:xfrm>
              <a:off x="0" y="6400800"/>
              <a:ext cx="1224643" cy="152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/>
            <p:nvPr/>
          </p:nvCxnSpPr>
          <p:spPr>
            <a:xfrm rot="16200000" flipH="1">
              <a:off x="-133350" y="5772150"/>
              <a:ext cx="1219200" cy="9525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 descr="KIM-1.png"/>
            <p:cNvPicPr>
              <a:picLocks noChangeAspect="1"/>
            </p:cNvPicPr>
            <p:nvPr/>
          </p:nvPicPr>
          <p:blipFill>
            <a:blip r:embed="rId2" cstate="print"/>
            <a:srcRect l="6276" t="11111" r="10563" b="15556"/>
            <a:stretch>
              <a:fillRect/>
            </a:stretch>
          </p:blipFill>
          <p:spPr>
            <a:xfrm>
              <a:off x="76200" y="76200"/>
              <a:ext cx="1407391" cy="1752600"/>
            </a:xfrm>
            <a:prstGeom prst="rect">
              <a:avLst/>
            </a:prstGeom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" y="5867400"/>
              <a:ext cx="1311721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5" name="Right Arrow 34">
            <a:hlinkClick r:id="rId4" action="ppaction://hlinksldjump"/>
          </p:cNvPr>
          <p:cNvSpPr/>
          <p:nvPr/>
        </p:nvSpPr>
        <p:spPr>
          <a:xfrm>
            <a:off x="2209800" y="6400800"/>
            <a:ext cx="338138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>
            <a:hlinkClick r:id="rId5" action="ppaction://hlinksldjump"/>
          </p:cNvPr>
          <p:cNvSpPr/>
          <p:nvPr/>
        </p:nvSpPr>
        <p:spPr>
          <a:xfrm flipH="1">
            <a:off x="1524000" y="6400800"/>
            <a:ext cx="372624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1752600" y="76200"/>
            <a:ext cx="7315200" cy="990600"/>
          </a:xfrm>
          <a:ln w="254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PERTEMUAN – </a:t>
            </a:r>
            <a:r>
              <a:rPr lang="id-ID" sz="3200" b="1" dirty="0" smtClean="0">
                <a:solidFill>
                  <a:srgbClr val="FF0000"/>
                </a:solidFill>
              </a:rPr>
              <a:t>13</a:t>
            </a: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/>
              <a:t>G</a:t>
            </a:r>
            <a:r>
              <a:rPr lang="id-ID" sz="3200" b="1" dirty="0" smtClean="0"/>
              <a:t>UI (Pengenalan GUI dan Design Form)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710312" y="1476376"/>
            <a:ext cx="7205088" cy="4995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2" indent="-357188">
              <a:buFont typeface="+mj-lt"/>
              <a:buAutoNum type="arabicPeriod" startAt="2"/>
            </a:pPr>
            <a:r>
              <a:rPr lang="id-ID" sz="2000" b="1" dirty="0" smtClean="0"/>
              <a:t>Interaksi User dengan GUI</a:t>
            </a:r>
          </a:p>
          <a:p>
            <a:pPr marL="357188" lvl="2" indent="0">
              <a:buNone/>
              <a:tabLst>
                <a:tab pos="357188" algn="l"/>
              </a:tabLst>
            </a:pPr>
            <a:r>
              <a:rPr lang="en-US" sz="1800" dirty="0" err="1" smtClean="0"/>
              <a:t>interaksi</a:t>
            </a:r>
            <a:r>
              <a:rPr lang="en-US" sz="1800" dirty="0" smtClean="0"/>
              <a:t> yang </a:t>
            </a:r>
            <a:r>
              <a:rPr lang="en-US" sz="1800" dirty="0" err="1" smtClean="0"/>
              <a:t>terjadi</a:t>
            </a:r>
            <a:r>
              <a:rPr lang="en-US" sz="1800" dirty="0" smtClean="0"/>
              <a:t>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</a:t>
            </a:r>
            <a:r>
              <a:rPr lang="en-US" sz="1800" dirty="0" err="1" smtClean="0"/>
              <a:t>pengguna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komponen</a:t>
            </a:r>
            <a:r>
              <a:rPr lang="en-US" sz="1800" dirty="0" smtClean="0"/>
              <a:t> GUI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beberapa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cara</a:t>
            </a:r>
            <a:r>
              <a:rPr lang="en-US" sz="1800" dirty="0" smtClean="0"/>
              <a:t> </a:t>
            </a:r>
            <a:r>
              <a:rPr lang="en-US" sz="1800" dirty="0" err="1" smtClean="0"/>
              <a:t>diantaranya</a:t>
            </a:r>
            <a:r>
              <a:rPr lang="en-US" sz="1800" dirty="0" smtClean="0"/>
              <a:t> :</a:t>
            </a:r>
            <a:endParaRPr lang="id-ID" sz="1800" dirty="0" smtClean="0"/>
          </a:p>
          <a:p>
            <a:pPr marL="357188" lvl="2" indent="0">
              <a:buNone/>
              <a:tabLst>
                <a:tab pos="357188" algn="l"/>
              </a:tabLst>
            </a:pPr>
            <a:endParaRPr lang="en-US" sz="1800" dirty="0" smtClean="0"/>
          </a:p>
          <a:p>
            <a:pPr marL="642937" lvl="3" indent="-285750">
              <a:buFont typeface="Wingdings" pitchFamily="2" charset="2"/>
              <a:buChar char="q"/>
            </a:pPr>
            <a:r>
              <a:rPr lang="en-US" sz="1800" i="1" dirty="0" err="1" smtClean="0"/>
              <a:t>Dengan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penekanan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komponen</a:t>
            </a:r>
            <a:r>
              <a:rPr lang="en-US" sz="1800" i="1" dirty="0" smtClean="0"/>
              <a:t> </a:t>
            </a:r>
            <a:r>
              <a:rPr lang="en-US" sz="1800" b="1" i="1" dirty="0" err="1" smtClean="0"/>
              <a:t>tombol</a:t>
            </a:r>
            <a:r>
              <a:rPr lang="en-US" sz="1800" i="1" dirty="0" smtClean="0"/>
              <a:t>.</a:t>
            </a:r>
            <a:endParaRPr lang="en-US" sz="1800" dirty="0" smtClean="0"/>
          </a:p>
          <a:p>
            <a:pPr marL="642937" lvl="3" indent="-285750">
              <a:buFont typeface="Wingdings" pitchFamily="2" charset="2"/>
              <a:buChar char="q"/>
            </a:pPr>
            <a:r>
              <a:rPr lang="en-US" sz="1800" i="1" dirty="0" err="1" smtClean="0"/>
              <a:t>Dengan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membuat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pilihan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pada</a:t>
            </a:r>
            <a:r>
              <a:rPr lang="en-US" sz="1800" i="1" dirty="0" smtClean="0"/>
              <a:t> </a:t>
            </a:r>
            <a:r>
              <a:rPr lang="en-US" sz="1800" b="1" i="1" dirty="0" smtClean="0"/>
              <a:t>menu</a:t>
            </a:r>
            <a:r>
              <a:rPr lang="en-US" sz="1800" i="1" dirty="0" smtClean="0"/>
              <a:t>. </a:t>
            </a:r>
            <a:endParaRPr lang="en-US" sz="1800" dirty="0" smtClean="0"/>
          </a:p>
          <a:p>
            <a:pPr marL="642937" lvl="3" indent="-285750">
              <a:buFont typeface="Wingdings" pitchFamily="2" charset="2"/>
              <a:buChar char="q"/>
            </a:pPr>
            <a:r>
              <a:rPr lang="en-US" sz="1800" i="1" dirty="0" err="1" smtClean="0"/>
              <a:t>Melakukan</a:t>
            </a:r>
            <a:r>
              <a:rPr lang="en-US" sz="1800" i="1" dirty="0" smtClean="0"/>
              <a:t> </a:t>
            </a:r>
            <a:r>
              <a:rPr lang="en-US" sz="1800" b="1" i="1" dirty="0" smtClean="0"/>
              <a:t>enter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pada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objek</a:t>
            </a:r>
            <a:r>
              <a:rPr lang="en-US" sz="1800" i="1" dirty="0" smtClean="0"/>
              <a:t>  text. </a:t>
            </a:r>
            <a:endParaRPr lang="en-US" sz="1800" dirty="0" smtClean="0"/>
          </a:p>
          <a:p>
            <a:pPr marL="642937" lvl="3" indent="-285750">
              <a:buFont typeface="Wingdings" pitchFamily="2" charset="2"/>
              <a:buChar char="q"/>
            </a:pPr>
            <a:r>
              <a:rPr lang="en-US" sz="1800" i="1" dirty="0" err="1" smtClean="0"/>
              <a:t>Pergerakan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tombol</a:t>
            </a:r>
            <a:r>
              <a:rPr lang="en-US" sz="1800" i="1" dirty="0" smtClean="0"/>
              <a:t> </a:t>
            </a:r>
            <a:r>
              <a:rPr lang="en-US" sz="1800" b="1" i="1" dirty="0" smtClean="0"/>
              <a:t>scroll bar</a:t>
            </a:r>
            <a:r>
              <a:rPr lang="en-US" sz="1800" i="1" dirty="0" smtClean="0"/>
              <a:t>. </a:t>
            </a:r>
            <a:endParaRPr lang="en-US" sz="1800" dirty="0" smtClean="0"/>
          </a:p>
          <a:p>
            <a:pPr marL="642937" lvl="3" indent="-285750">
              <a:buFont typeface="Wingdings" pitchFamily="2" charset="2"/>
              <a:buChar char="q"/>
            </a:pPr>
            <a:r>
              <a:rPr lang="en-US" sz="1800" i="1" dirty="0" err="1" smtClean="0"/>
              <a:t>Dengan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penekan</a:t>
            </a:r>
            <a:r>
              <a:rPr lang="en-US" sz="1800" i="1" dirty="0" smtClean="0"/>
              <a:t> </a:t>
            </a:r>
            <a:r>
              <a:rPr lang="en-US" sz="1800" b="1" i="1" dirty="0" err="1" smtClean="0"/>
              <a:t>tombol</a:t>
            </a:r>
            <a:r>
              <a:rPr lang="en-US" sz="1800" b="1" i="1" dirty="0" smtClean="0"/>
              <a:t> close </a:t>
            </a:r>
            <a:r>
              <a:rPr lang="en-US" sz="1800" i="1" dirty="0" err="1" smtClean="0"/>
              <a:t>pada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objek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wondows</a:t>
            </a:r>
            <a:r>
              <a:rPr lang="en-US" sz="1800" i="1" dirty="0" smtClean="0"/>
              <a:t>. </a:t>
            </a:r>
            <a:endParaRPr lang="en-US" sz="1800" dirty="0" smtClean="0"/>
          </a:p>
          <a:p>
            <a:pPr marL="642937" lvl="3" indent="-285750">
              <a:buFont typeface="Wingdings" pitchFamily="2" charset="2"/>
              <a:buChar char="q"/>
            </a:pPr>
            <a:r>
              <a:rPr lang="en-US" sz="1800" i="1" dirty="0" err="1" smtClean="0"/>
              <a:t>Dll</a:t>
            </a:r>
            <a:r>
              <a:rPr lang="en-US" sz="1800" i="1" dirty="0" smtClean="0"/>
              <a:t>.</a:t>
            </a:r>
            <a:endParaRPr lang="en-US" sz="1800" dirty="0" smtClean="0"/>
          </a:p>
          <a:p>
            <a:pPr lvl="2">
              <a:buFont typeface="Wingdings 2" pitchFamily="18" charset="2"/>
              <a:buNone/>
            </a:pP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32420808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905000" cy="6858000"/>
            <a:chOff x="0" y="0"/>
            <a:chExt cx="1905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544286" cy="6858000"/>
            </a:xfrm>
            <a:prstGeom prst="rect">
              <a:avLst/>
            </a:prstGeom>
            <a:gradFill flip="none" rotWithShape="1">
              <a:gsLst>
                <a:gs pos="0">
                  <a:srgbClr val="FFFF99"/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Elbow Connector 4"/>
            <p:cNvCxnSpPr/>
            <p:nvPr/>
          </p:nvCxnSpPr>
          <p:spPr>
            <a:xfrm rot="5400000">
              <a:off x="-1973036" y="2789464"/>
              <a:ext cx="5715000" cy="136071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Elbow Connector 5"/>
            <p:cNvCxnSpPr/>
            <p:nvPr/>
          </p:nvCxnSpPr>
          <p:spPr>
            <a:xfrm rot="16200000" flipH="1">
              <a:off x="-791936" y="2005693"/>
              <a:ext cx="3352800" cy="408214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lbow Connector 6"/>
            <p:cNvCxnSpPr/>
            <p:nvPr/>
          </p:nvCxnSpPr>
          <p:spPr>
            <a:xfrm>
              <a:off x="544286" y="4800600"/>
              <a:ext cx="1360714" cy="533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Elbow Connector 7"/>
            <p:cNvCxnSpPr/>
            <p:nvPr/>
          </p:nvCxnSpPr>
          <p:spPr>
            <a:xfrm flipV="1">
              <a:off x="0" y="4724400"/>
              <a:ext cx="1768929" cy="152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lbow Connector 8"/>
            <p:cNvCxnSpPr/>
            <p:nvPr/>
          </p:nvCxnSpPr>
          <p:spPr>
            <a:xfrm>
              <a:off x="544286" y="457200"/>
              <a:ext cx="1224643" cy="533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/>
            <p:cNvCxnSpPr/>
            <p:nvPr/>
          </p:nvCxnSpPr>
          <p:spPr>
            <a:xfrm flipV="1">
              <a:off x="0" y="381000"/>
              <a:ext cx="1768929" cy="152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/>
            <p:nvPr/>
          </p:nvCxnSpPr>
          <p:spPr>
            <a:xfrm>
              <a:off x="0" y="6553200"/>
              <a:ext cx="816429" cy="3048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/>
            <p:nvPr/>
          </p:nvCxnSpPr>
          <p:spPr>
            <a:xfrm>
              <a:off x="0" y="6400800"/>
              <a:ext cx="1224643" cy="152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/>
            <p:nvPr/>
          </p:nvCxnSpPr>
          <p:spPr>
            <a:xfrm rot="16200000" flipH="1">
              <a:off x="-133350" y="5772150"/>
              <a:ext cx="1219200" cy="9525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 descr="KIM-1.png"/>
            <p:cNvPicPr>
              <a:picLocks noChangeAspect="1"/>
            </p:cNvPicPr>
            <p:nvPr/>
          </p:nvPicPr>
          <p:blipFill>
            <a:blip r:embed="rId2" cstate="print"/>
            <a:srcRect l="6276" t="11111" r="10563" b="15556"/>
            <a:stretch>
              <a:fillRect/>
            </a:stretch>
          </p:blipFill>
          <p:spPr>
            <a:xfrm>
              <a:off x="76200" y="76200"/>
              <a:ext cx="1407391" cy="1752600"/>
            </a:xfrm>
            <a:prstGeom prst="rect">
              <a:avLst/>
            </a:prstGeom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" y="5867400"/>
              <a:ext cx="1311721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5" name="Right Arrow 34">
            <a:hlinkClick r:id="rId4" action="ppaction://hlinksldjump"/>
          </p:cNvPr>
          <p:cNvSpPr/>
          <p:nvPr/>
        </p:nvSpPr>
        <p:spPr>
          <a:xfrm>
            <a:off x="2209800" y="6400800"/>
            <a:ext cx="338138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>
            <a:hlinkClick r:id="rId5" action="ppaction://hlinksldjump"/>
          </p:cNvPr>
          <p:cNvSpPr/>
          <p:nvPr/>
        </p:nvSpPr>
        <p:spPr>
          <a:xfrm flipH="1">
            <a:off x="1524000" y="6400800"/>
            <a:ext cx="372624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1752600" y="76200"/>
            <a:ext cx="7315200" cy="990600"/>
          </a:xfrm>
          <a:ln w="254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PERTEMUAN – </a:t>
            </a:r>
            <a:r>
              <a:rPr lang="id-ID" sz="3200" b="1" dirty="0" smtClean="0">
                <a:solidFill>
                  <a:srgbClr val="FF0000"/>
                </a:solidFill>
              </a:rPr>
              <a:t>13</a:t>
            </a: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/>
              <a:t>G</a:t>
            </a:r>
            <a:r>
              <a:rPr lang="id-ID" sz="3200" b="1" dirty="0" smtClean="0"/>
              <a:t>UI (Pengenalan GUI dan Design Form)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710312" y="1476376"/>
            <a:ext cx="7205088" cy="4995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2" indent="-357188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2000" b="1" dirty="0" err="1" smtClean="0"/>
              <a:t>Tiga</a:t>
            </a:r>
            <a:r>
              <a:rPr lang="en-US" sz="2000" b="1" dirty="0" smtClean="0"/>
              <a:t> </a:t>
            </a:r>
            <a:r>
              <a:rPr lang="en-US" sz="2000" b="1" dirty="0" err="1"/>
              <a:t>tipe</a:t>
            </a:r>
            <a:r>
              <a:rPr lang="en-US" sz="2000" b="1" dirty="0"/>
              <a:t> program yang </a:t>
            </a:r>
            <a:r>
              <a:rPr lang="en-US" sz="2000" b="1" dirty="0" err="1"/>
              <a:t>berbasis</a:t>
            </a:r>
            <a:r>
              <a:rPr lang="en-US" sz="2000" b="1" dirty="0"/>
              <a:t> </a:t>
            </a:r>
            <a:r>
              <a:rPr lang="en-US" sz="2000" b="1" dirty="0" err="1"/>
              <a:t>kepada</a:t>
            </a:r>
            <a:r>
              <a:rPr lang="en-US" sz="2000" b="1" dirty="0"/>
              <a:t> </a:t>
            </a:r>
            <a:r>
              <a:rPr lang="en-US" sz="2000" b="1" dirty="0" smtClean="0"/>
              <a:t>GUI</a:t>
            </a:r>
            <a:endParaRPr lang="en-US" sz="2200" b="1" dirty="0"/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endParaRPr lang="en-US" sz="500" dirty="0"/>
          </a:p>
          <a:p>
            <a:pPr marL="714375" lvl="3" indent="-371475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b="1" i="1" dirty="0"/>
              <a:t>Graphical components</a:t>
            </a:r>
            <a:r>
              <a:rPr lang="en-US" sz="1800" dirty="0"/>
              <a:t> (GUI)</a:t>
            </a:r>
          </a:p>
          <a:p>
            <a:pPr marL="714375" lvl="3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id-ID" sz="1800" dirty="0" smtClean="0"/>
              <a:t>Y</a:t>
            </a:r>
            <a:r>
              <a:rPr lang="en-US" sz="1800" dirty="0" err="1" smtClean="0"/>
              <a:t>aitu</a:t>
            </a:r>
            <a:r>
              <a:rPr lang="en-US" sz="1800" dirty="0" smtClean="0"/>
              <a:t> </a:t>
            </a:r>
            <a:r>
              <a:rPr lang="en-US" sz="1800" dirty="0" err="1"/>
              <a:t>berupa</a:t>
            </a:r>
            <a:r>
              <a:rPr lang="en-US" sz="1800" dirty="0"/>
              <a:t> </a:t>
            </a:r>
            <a:r>
              <a:rPr lang="en-US" sz="1800" dirty="0" err="1"/>
              <a:t>rancangan</a:t>
            </a:r>
            <a:r>
              <a:rPr lang="en-US" sz="1800" dirty="0"/>
              <a:t> </a:t>
            </a:r>
            <a:r>
              <a:rPr lang="en-US" sz="1800" dirty="0" err="1"/>
              <a:t>tampilan</a:t>
            </a:r>
            <a:r>
              <a:rPr lang="en-US" sz="1800" dirty="0"/>
              <a:t> program yang </a:t>
            </a:r>
            <a:r>
              <a:rPr lang="en-US" sz="1800" dirty="0" err="1"/>
              <a:t>dikemas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menggunakan</a:t>
            </a:r>
            <a:r>
              <a:rPr lang="en-US" sz="1800" dirty="0"/>
              <a:t> </a:t>
            </a:r>
            <a:r>
              <a:rPr lang="en-US" sz="1800" dirty="0" err="1"/>
              <a:t>komponen-komponen</a:t>
            </a:r>
            <a:r>
              <a:rPr lang="en-US" sz="1800" dirty="0"/>
              <a:t> </a:t>
            </a:r>
            <a:r>
              <a:rPr lang="en-US" sz="1800" dirty="0" err="1"/>
              <a:t>grafik</a:t>
            </a:r>
            <a:r>
              <a:rPr lang="en-US" sz="1800" dirty="0"/>
              <a:t>.</a:t>
            </a:r>
          </a:p>
          <a:p>
            <a:pPr marL="714375" lvl="3" indent="-371475">
              <a:buFont typeface="Wingdings" pitchFamily="2" charset="2"/>
              <a:buChar char="q"/>
              <a:defRPr/>
            </a:pPr>
            <a:r>
              <a:rPr lang="en-US" sz="1800" b="1" i="1" dirty="0"/>
              <a:t>Listener methods </a:t>
            </a:r>
          </a:p>
          <a:p>
            <a:pPr marL="714375" lvl="3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err="1" smtClean="0"/>
              <a:t>Yaitu</a:t>
            </a:r>
            <a:r>
              <a:rPr lang="en-US" sz="1800" dirty="0" smtClean="0"/>
              <a:t> </a:t>
            </a:r>
            <a:r>
              <a:rPr lang="en-US" sz="1800" dirty="0" err="1"/>
              <a:t>berfungsi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menerima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merespon</a:t>
            </a:r>
            <a:r>
              <a:rPr lang="en-US" sz="1800" dirty="0"/>
              <a:t> event yang </a:t>
            </a:r>
            <a:r>
              <a:rPr lang="en-US" sz="1800" dirty="0" err="1"/>
              <a:t>terjadi</a:t>
            </a:r>
            <a:endParaRPr lang="en-US" sz="1800" dirty="0"/>
          </a:p>
          <a:p>
            <a:pPr marL="714375" lvl="3" indent="-371475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b="1" i="1" dirty="0"/>
              <a:t>Application </a:t>
            </a:r>
            <a:r>
              <a:rPr lang="en-US" sz="1800" b="1" i="1" dirty="0" smtClean="0"/>
              <a:t>methods</a:t>
            </a:r>
            <a:endParaRPr lang="id-ID" sz="1800" b="1" i="1" dirty="0" smtClean="0"/>
          </a:p>
          <a:p>
            <a:pPr marL="714375" lvl="3" indent="0" fontAlgn="auto">
              <a:spcAft>
                <a:spcPts val="0"/>
              </a:spcAft>
              <a:buNone/>
              <a:defRPr/>
            </a:pPr>
            <a:r>
              <a:rPr lang="en-US" sz="1800" dirty="0" err="1" smtClean="0"/>
              <a:t>Fungsi-fungsi</a:t>
            </a:r>
            <a:r>
              <a:rPr lang="en-US" sz="1800" dirty="0" smtClean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baris</a:t>
            </a:r>
            <a:r>
              <a:rPr lang="en-US" sz="1800" dirty="0"/>
              <a:t> </a:t>
            </a:r>
            <a:r>
              <a:rPr lang="en-US" sz="1800" dirty="0" err="1"/>
              <a:t>perintah</a:t>
            </a:r>
            <a:r>
              <a:rPr lang="en-US" sz="1800" dirty="0"/>
              <a:t> yang </a:t>
            </a:r>
            <a:r>
              <a:rPr lang="en-US" sz="1800" dirty="0" err="1"/>
              <a:t>berguna</a:t>
            </a:r>
            <a:r>
              <a:rPr lang="en-US" sz="1800" dirty="0"/>
              <a:t> </a:t>
            </a:r>
            <a:r>
              <a:rPr lang="en-US" sz="1800" dirty="0" err="1"/>
              <a:t>bagi</a:t>
            </a:r>
            <a:r>
              <a:rPr lang="en-US" sz="1800" dirty="0"/>
              <a:t> </a:t>
            </a:r>
            <a:r>
              <a:rPr lang="en-US" sz="1800" dirty="0" err="1"/>
              <a:t>pengguna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menghasilkan</a:t>
            </a:r>
            <a:r>
              <a:rPr lang="en-US" sz="1800" dirty="0"/>
              <a:t> </a:t>
            </a:r>
            <a:r>
              <a:rPr lang="en-US" sz="1800" dirty="0" err="1"/>
              <a:t>kegiatan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bentuk</a:t>
            </a:r>
            <a:r>
              <a:rPr lang="en-US" sz="1800" dirty="0"/>
              <a:t> </a:t>
            </a:r>
            <a:r>
              <a:rPr lang="en-US" sz="1800" dirty="0" err="1"/>
              <a:t>respon</a:t>
            </a:r>
            <a:r>
              <a:rPr lang="en-US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632580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905000" cy="6858000"/>
            <a:chOff x="0" y="0"/>
            <a:chExt cx="1905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544286" cy="6858000"/>
            </a:xfrm>
            <a:prstGeom prst="rect">
              <a:avLst/>
            </a:prstGeom>
            <a:gradFill flip="none" rotWithShape="1">
              <a:gsLst>
                <a:gs pos="0">
                  <a:srgbClr val="FFFF99"/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Elbow Connector 4"/>
            <p:cNvCxnSpPr/>
            <p:nvPr/>
          </p:nvCxnSpPr>
          <p:spPr>
            <a:xfrm rot="5400000">
              <a:off x="-1973036" y="2789464"/>
              <a:ext cx="5715000" cy="136071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Elbow Connector 5"/>
            <p:cNvCxnSpPr/>
            <p:nvPr/>
          </p:nvCxnSpPr>
          <p:spPr>
            <a:xfrm rot="16200000" flipH="1">
              <a:off x="-791936" y="2005693"/>
              <a:ext cx="3352800" cy="408214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lbow Connector 6"/>
            <p:cNvCxnSpPr/>
            <p:nvPr/>
          </p:nvCxnSpPr>
          <p:spPr>
            <a:xfrm>
              <a:off x="544286" y="4800600"/>
              <a:ext cx="1360714" cy="533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Elbow Connector 7"/>
            <p:cNvCxnSpPr/>
            <p:nvPr/>
          </p:nvCxnSpPr>
          <p:spPr>
            <a:xfrm flipV="1">
              <a:off x="0" y="4724400"/>
              <a:ext cx="1768929" cy="152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lbow Connector 8"/>
            <p:cNvCxnSpPr/>
            <p:nvPr/>
          </p:nvCxnSpPr>
          <p:spPr>
            <a:xfrm>
              <a:off x="544286" y="457200"/>
              <a:ext cx="1224643" cy="533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/>
            <p:cNvCxnSpPr/>
            <p:nvPr/>
          </p:nvCxnSpPr>
          <p:spPr>
            <a:xfrm flipV="1">
              <a:off x="0" y="381000"/>
              <a:ext cx="1768929" cy="152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/>
            <p:nvPr/>
          </p:nvCxnSpPr>
          <p:spPr>
            <a:xfrm>
              <a:off x="0" y="6553200"/>
              <a:ext cx="816429" cy="3048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/>
            <p:nvPr/>
          </p:nvCxnSpPr>
          <p:spPr>
            <a:xfrm>
              <a:off x="0" y="6400800"/>
              <a:ext cx="1224643" cy="152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/>
            <p:nvPr/>
          </p:nvCxnSpPr>
          <p:spPr>
            <a:xfrm rot="16200000" flipH="1">
              <a:off x="-133350" y="5772150"/>
              <a:ext cx="1219200" cy="9525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 descr="KIM-1.png"/>
            <p:cNvPicPr>
              <a:picLocks noChangeAspect="1"/>
            </p:cNvPicPr>
            <p:nvPr/>
          </p:nvPicPr>
          <p:blipFill>
            <a:blip r:embed="rId2" cstate="print"/>
            <a:srcRect l="6276" t="11111" r="10563" b="15556"/>
            <a:stretch>
              <a:fillRect/>
            </a:stretch>
          </p:blipFill>
          <p:spPr>
            <a:xfrm>
              <a:off x="76200" y="76200"/>
              <a:ext cx="1407391" cy="1752600"/>
            </a:xfrm>
            <a:prstGeom prst="rect">
              <a:avLst/>
            </a:prstGeom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" y="5867400"/>
              <a:ext cx="1311721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5" name="Right Arrow 34">
            <a:hlinkClick r:id="rId4" action="ppaction://hlinksldjump"/>
          </p:cNvPr>
          <p:cNvSpPr/>
          <p:nvPr/>
        </p:nvSpPr>
        <p:spPr>
          <a:xfrm>
            <a:off x="2209800" y="6400800"/>
            <a:ext cx="338138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>
            <a:hlinkClick r:id="rId5" action="ppaction://hlinksldjump"/>
          </p:cNvPr>
          <p:cNvSpPr/>
          <p:nvPr/>
        </p:nvSpPr>
        <p:spPr>
          <a:xfrm flipH="1">
            <a:off x="1524000" y="6400800"/>
            <a:ext cx="372624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1752600" y="76200"/>
            <a:ext cx="7315200" cy="990600"/>
          </a:xfrm>
          <a:ln w="254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PERTEMUAN – </a:t>
            </a:r>
            <a:r>
              <a:rPr lang="id-ID" sz="3200" b="1" dirty="0" smtClean="0">
                <a:solidFill>
                  <a:srgbClr val="FF0000"/>
                </a:solidFill>
              </a:rPr>
              <a:t>13</a:t>
            </a: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/>
              <a:t>G</a:t>
            </a:r>
            <a:r>
              <a:rPr lang="id-ID" sz="3200" b="1" dirty="0" smtClean="0"/>
              <a:t>UI (Pengenalan GUI dan Design Form)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710312" y="1476376"/>
            <a:ext cx="7205088" cy="4995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2" indent="-357188" fontAlgn="auto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GB" sz="2000" b="1" dirty="0" smtClean="0"/>
              <a:t>Class</a:t>
            </a:r>
            <a:r>
              <a:rPr lang="id-ID" sz="2000" b="1" dirty="0" smtClean="0"/>
              <a:t> C</a:t>
            </a:r>
            <a:r>
              <a:rPr lang="en-GB" sz="2000" b="1" dirty="0" err="1" smtClean="0"/>
              <a:t>omponen</a:t>
            </a:r>
            <a:r>
              <a:rPr lang="id-ID" sz="2000" b="1" dirty="0" smtClean="0"/>
              <a:t>t, Interface dan Package </a:t>
            </a:r>
            <a:r>
              <a:rPr lang="en-GB" sz="2000" b="1" dirty="0" smtClean="0"/>
              <a:t>GUI</a:t>
            </a:r>
            <a:endParaRPr lang="en-US" sz="2200" b="1" dirty="0" smtClean="0"/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endParaRPr lang="en-US" sz="500" dirty="0"/>
          </a:p>
          <a:p>
            <a:pPr marL="342900" lvl="3" indent="0" fontAlgn="auto">
              <a:spcAft>
                <a:spcPts val="0"/>
              </a:spcAft>
              <a:buNone/>
              <a:defRPr/>
            </a:pPr>
            <a:r>
              <a:rPr lang="en-US" sz="1800" dirty="0" smtClean="0"/>
              <a:t> </a:t>
            </a:r>
            <a:endParaRPr lang="en-US" sz="18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300334"/>
              </p:ext>
            </p:extLst>
          </p:nvPr>
        </p:nvGraphicFramePr>
        <p:xfrm>
          <a:off x="2195512" y="1938722"/>
          <a:ext cx="6781801" cy="3202776"/>
        </p:xfrm>
        <a:graphic>
          <a:graphicData uri="http://schemas.openxmlformats.org/drawingml/2006/table">
            <a:tbl>
              <a:tblPr/>
              <a:tblGrid>
                <a:gridCol w="535441"/>
                <a:gridCol w="1750559"/>
                <a:gridCol w="4495801"/>
              </a:tblGrid>
              <a:tr h="2135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</a:rPr>
                        <a:t>No.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</a:rPr>
                        <a:t>Nama Komponen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</a:rPr>
                        <a:t>Kegunaan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5859" marR="35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576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id-ID" sz="1400" dirty="0" smtClean="0">
                          <a:latin typeface="Arial"/>
                          <a:ea typeface="Times New Roman"/>
                        </a:rPr>
                        <a:t>1.</a:t>
                      </a:r>
                      <a:endParaRPr lang="it-IT" sz="1400" dirty="0">
                        <a:latin typeface="Arial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JFrame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Untuk</a:t>
                      </a:r>
                      <a:r>
                        <a:rPr lang="en-US" sz="14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membuat</a:t>
                      </a:r>
                      <a:r>
                        <a:rPr lang="en-US" sz="1400" dirty="0">
                          <a:latin typeface="Arial"/>
                          <a:ea typeface="Times New Roman"/>
                        </a:rPr>
                        <a:t> frame </a:t>
                      </a: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biasa</a:t>
                      </a:r>
                      <a:r>
                        <a:rPr lang="en-US" sz="1400" dirty="0">
                          <a:latin typeface="Arial"/>
                          <a:ea typeface="Times New Roman"/>
                        </a:rPr>
                        <a:t>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35859" marR="35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576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id-ID" sz="1400" dirty="0" smtClean="0">
                          <a:latin typeface="Arial"/>
                          <a:ea typeface="Times New Roman"/>
                        </a:rPr>
                        <a:t>2.</a:t>
                      </a:r>
                      <a:endParaRPr lang="en-US" sz="1400" dirty="0">
                        <a:latin typeface="Arial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JLabel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Untuk</a:t>
                      </a:r>
                      <a:r>
                        <a:rPr lang="en-US" sz="14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membuat</a:t>
                      </a:r>
                      <a:r>
                        <a:rPr lang="en-US" sz="14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tulisan</a:t>
                      </a:r>
                      <a:r>
                        <a:rPr lang="en-US" sz="1400" dirty="0">
                          <a:latin typeface="Arial"/>
                          <a:ea typeface="Times New Roman"/>
                        </a:rPr>
                        <a:t> yang </a:t>
                      </a: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akan</a:t>
                      </a:r>
                      <a:r>
                        <a:rPr lang="en-US" sz="14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menjelaskan</a:t>
                      </a:r>
                      <a:r>
                        <a:rPr lang="en-US" sz="14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komponen</a:t>
                      </a:r>
                      <a:r>
                        <a:rPr lang="en-US" sz="1400" dirty="0">
                          <a:latin typeface="Arial"/>
                          <a:ea typeface="Times New Roman"/>
                        </a:rPr>
                        <a:t> lain, </a:t>
                      </a: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dapat</a:t>
                      </a:r>
                      <a:r>
                        <a:rPr lang="en-US" sz="14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juga</a:t>
                      </a:r>
                      <a:r>
                        <a:rPr lang="en-US" sz="14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berupa</a:t>
                      </a:r>
                      <a:r>
                        <a:rPr lang="en-US" sz="14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gambar</a:t>
                      </a:r>
                      <a:r>
                        <a:rPr lang="en-US" sz="1400" dirty="0">
                          <a:latin typeface="Arial"/>
                          <a:ea typeface="Times New Roman"/>
                        </a:rPr>
                        <a:t>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35859" marR="35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576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id-ID" sz="1400" dirty="0" smtClean="0">
                          <a:latin typeface="Arial"/>
                          <a:ea typeface="Times New Roman"/>
                        </a:rPr>
                        <a:t>4.</a:t>
                      </a:r>
                      <a:endParaRPr lang="en-US" sz="14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JTextField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Untuk menginput string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576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id-ID" sz="1400" dirty="0" smtClean="0">
                          <a:latin typeface="Arial"/>
                          <a:ea typeface="Times New Roman"/>
                        </a:rPr>
                        <a:t>5.</a:t>
                      </a:r>
                      <a:endParaRPr lang="en-US" sz="14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JTextArea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Untuk</a:t>
                      </a:r>
                      <a:r>
                        <a:rPr lang="en-US" sz="14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menginput</a:t>
                      </a:r>
                      <a:r>
                        <a:rPr lang="en-US" sz="1400" dirty="0">
                          <a:latin typeface="Arial"/>
                          <a:ea typeface="Times New Roman"/>
                        </a:rPr>
                        <a:t> string yang </a:t>
                      </a: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lebih</a:t>
                      </a:r>
                      <a:r>
                        <a:rPr lang="en-US" sz="14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dari</a:t>
                      </a:r>
                      <a:r>
                        <a:rPr lang="en-US" sz="14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satu</a:t>
                      </a:r>
                      <a:r>
                        <a:rPr lang="en-US" sz="14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baris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576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id-ID" sz="1400" dirty="0" smtClean="0">
                          <a:latin typeface="Arial"/>
                          <a:ea typeface="Times New Roman"/>
                        </a:rPr>
                        <a:t>6.</a:t>
                      </a:r>
                      <a:endParaRPr lang="en-US" sz="14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JScrollPane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Untuk</a:t>
                      </a:r>
                      <a:r>
                        <a:rPr lang="en-US" sz="14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membuat</a:t>
                      </a:r>
                      <a:r>
                        <a:rPr lang="en-US" sz="14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objek</a:t>
                      </a:r>
                      <a:r>
                        <a:rPr lang="en-US" sz="14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tabel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576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id-ID" sz="1400" dirty="0" smtClean="0">
                          <a:latin typeface="Arial"/>
                          <a:ea typeface="Times New Roman"/>
                        </a:rPr>
                        <a:t>7.</a:t>
                      </a:r>
                      <a:endParaRPr lang="en-US" sz="14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JComboBox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Untuk membuat objek kombo yang berisi daftar pilihan.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576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id-ID" sz="1400" dirty="0" smtClean="0">
                          <a:latin typeface="Arial"/>
                          <a:ea typeface="Times New Roman"/>
                        </a:rPr>
                        <a:t>8.</a:t>
                      </a:r>
                      <a:endParaRPr lang="en-US" sz="14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ButtonGroup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Untuk membuat objek group sebagai tempat objek radiobutton.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576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id-ID" sz="1400" dirty="0" smtClean="0">
                          <a:latin typeface="Arial"/>
                          <a:ea typeface="Times New Roman"/>
                        </a:rPr>
                        <a:t>9.</a:t>
                      </a:r>
                      <a:endParaRPr lang="en-US" sz="14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JRadioButton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Untuk membuat objek pilihan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576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id-ID" sz="1400" dirty="0" smtClean="0">
                          <a:latin typeface="Arial"/>
                          <a:ea typeface="Times New Roman"/>
                        </a:rPr>
                        <a:t>10</a:t>
                      </a:r>
                      <a:endParaRPr lang="it-IT" sz="14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JOptionPane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Untuk</a:t>
                      </a:r>
                      <a:r>
                        <a:rPr lang="en-US" sz="14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menampilkan</a:t>
                      </a:r>
                      <a:r>
                        <a:rPr lang="en-US" sz="14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kotak</a:t>
                      </a:r>
                      <a:r>
                        <a:rPr lang="en-US" sz="1400" dirty="0">
                          <a:latin typeface="Arial"/>
                          <a:ea typeface="Times New Roman"/>
                        </a:rPr>
                        <a:t> dialog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576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id-ID" sz="1400" dirty="0" smtClean="0">
                          <a:latin typeface="Arial"/>
                          <a:ea typeface="Times New Roman"/>
                        </a:rPr>
                        <a:t>11.</a:t>
                      </a:r>
                      <a:endParaRPr lang="fi-FI" sz="14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Arial"/>
                          <a:ea typeface="Times New Roman"/>
                        </a:rPr>
                        <a:t>Connection 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Arial"/>
                          <a:ea typeface="Times New Roman"/>
                        </a:rPr>
                        <a:t>Untuk membuat objek koneksi.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576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id-ID" sz="1400" dirty="0" smtClean="0">
                          <a:latin typeface="Arial"/>
                          <a:ea typeface="Times New Roman"/>
                        </a:rPr>
                        <a:t>12.</a:t>
                      </a:r>
                      <a:endParaRPr lang="en-GB" sz="14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Arial"/>
                          <a:ea typeface="Times New Roman"/>
                        </a:rPr>
                        <a:t>Statement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latin typeface="Arial"/>
                          <a:ea typeface="Times New Roman"/>
                        </a:rPr>
                        <a:t>Untuk</a:t>
                      </a:r>
                      <a:r>
                        <a:rPr lang="en-GB" sz="14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GB" sz="1400" dirty="0" err="1">
                          <a:latin typeface="Arial"/>
                          <a:ea typeface="Times New Roman"/>
                        </a:rPr>
                        <a:t>membuat</a:t>
                      </a:r>
                      <a:r>
                        <a:rPr lang="en-GB" sz="1400" dirty="0">
                          <a:latin typeface="Arial"/>
                          <a:ea typeface="Times New Roman"/>
                        </a:rPr>
                        <a:t> statement.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576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id-ID" sz="1400" dirty="0" smtClean="0">
                          <a:latin typeface="Arial"/>
                          <a:ea typeface="Times New Roman"/>
                        </a:rPr>
                        <a:t>13.</a:t>
                      </a:r>
                      <a:endParaRPr lang="en-GB" sz="14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Arial"/>
                          <a:ea typeface="Times New Roman"/>
                        </a:rPr>
                        <a:t>ResultSet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latin typeface="Arial"/>
                          <a:ea typeface="Times New Roman"/>
                        </a:rPr>
                        <a:t>Untuk</a:t>
                      </a:r>
                      <a:r>
                        <a:rPr lang="en-GB" sz="14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GB" sz="1400" dirty="0" err="1">
                          <a:latin typeface="Arial"/>
                          <a:ea typeface="Times New Roman"/>
                        </a:rPr>
                        <a:t>menampung</a:t>
                      </a:r>
                      <a:r>
                        <a:rPr lang="en-GB" sz="14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GB" sz="1400" dirty="0" err="1">
                          <a:latin typeface="Arial"/>
                          <a:ea typeface="Times New Roman"/>
                        </a:rPr>
                        <a:t>hasil</a:t>
                      </a:r>
                      <a:r>
                        <a:rPr lang="en-GB" sz="1400" dirty="0">
                          <a:latin typeface="Arial"/>
                          <a:ea typeface="Times New Roman"/>
                        </a:rPr>
                        <a:t> query.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881279"/>
              </p:ext>
            </p:extLst>
          </p:nvPr>
        </p:nvGraphicFramePr>
        <p:xfrm>
          <a:off x="4648200" y="5303836"/>
          <a:ext cx="1905001" cy="482600"/>
        </p:xfrm>
        <a:graphic>
          <a:graphicData uri="http://schemas.openxmlformats.org/drawingml/2006/table">
            <a:tbl>
              <a:tblPr/>
              <a:tblGrid>
                <a:gridCol w="414132"/>
                <a:gridCol w="1490869"/>
              </a:tblGrid>
              <a:tr h="24130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</a:rPr>
                        <a:t>No.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"/>
                          <a:ea typeface="Times New Roman"/>
                        </a:rPr>
                        <a:t>Nama</a:t>
                      </a:r>
                      <a:r>
                        <a:rPr lang="en-US" sz="1200" b="1" dirty="0">
                          <a:latin typeface="Arial"/>
                          <a:ea typeface="Times New Roman"/>
                        </a:rPr>
                        <a:t> Interface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200" dirty="0" smtClean="0">
                          <a:latin typeface="Arial"/>
                          <a:ea typeface="Times New Roman"/>
                        </a:rPr>
                        <a:t>1.</a:t>
                      </a:r>
                      <a:endParaRPr lang="en-US" sz="12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Arial"/>
                          <a:ea typeface="Times New Roman"/>
                        </a:rPr>
                        <a:t>ActionLIstener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553218"/>
              </p:ext>
            </p:extLst>
          </p:nvPr>
        </p:nvGraphicFramePr>
        <p:xfrm>
          <a:off x="6781800" y="5295900"/>
          <a:ext cx="2209800" cy="1371600"/>
        </p:xfrm>
        <a:graphic>
          <a:graphicData uri="http://schemas.openxmlformats.org/drawingml/2006/table">
            <a:tbl>
              <a:tblPr/>
              <a:tblGrid>
                <a:gridCol w="459836"/>
                <a:gridCol w="1749964"/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Arial"/>
                          <a:ea typeface="Times New Roman"/>
                        </a:rPr>
                        <a:t>No.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latin typeface="Arial"/>
                          <a:ea typeface="Times New Roman"/>
                        </a:rPr>
                        <a:t>Nama</a:t>
                      </a:r>
                      <a:r>
                        <a:rPr lang="en-GB" sz="1200" b="1" dirty="0">
                          <a:latin typeface="Arial"/>
                          <a:ea typeface="Times New Roman"/>
                        </a:rPr>
                        <a:t> Package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1200" dirty="0" smtClean="0">
                          <a:latin typeface="Arial"/>
                          <a:ea typeface="Times New Roman"/>
                        </a:rPr>
                        <a:t>1.</a:t>
                      </a:r>
                      <a:endParaRPr lang="en-GB" sz="12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200">
                          <a:latin typeface="Arial"/>
                          <a:ea typeface="Times New Roman"/>
                        </a:rPr>
                        <a:t>java.awt.*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1200" dirty="0" smtClean="0">
                          <a:latin typeface="Arial"/>
                          <a:ea typeface="Times New Roman"/>
                        </a:rPr>
                        <a:t>2.</a:t>
                      </a:r>
                      <a:endParaRPr lang="en-GB" sz="12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200" dirty="0">
                          <a:latin typeface="Arial"/>
                          <a:ea typeface="Times New Roman"/>
                        </a:rPr>
                        <a:t>javax.swing.*;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1200" dirty="0" smtClean="0">
                          <a:latin typeface="Arial"/>
                          <a:ea typeface="Times New Roman"/>
                        </a:rPr>
                        <a:t>3.</a:t>
                      </a:r>
                      <a:endParaRPr lang="en-GB" sz="12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200">
                          <a:latin typeface="Arial"/>
                          <a:ea typeface="Times New Roman"/>
                        </a:rPr>
                        <a:t>java.awt.event.*;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id-ID" sz="1200" dirty="0" smtClean="0">
                          <a:latin typeface="Arial"/>
                          <a:ea typeface="Times New Roman"/>
                        </a:rPr>
                        <a:t>4</a:t>
                      </a:r>
                      <a:r>
                        <a:rPr lang="en-GB" sz="1200" dirty="0" smtClean="0">
                          <a:latin typeface="Arial"/>
                          <a:ea typeface="Times New Roman"/>
                        </a:rPr>
                        <a:t>.</a:t>
                      </a:r>
                      <a:endParaRPr lang="en-GB" sz="12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/>
                          <a:ea typeface="Times New Roman"/>
                        </a:rPr>
                        <a:t>java.sql.*;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id-ID" sz="1200" dirty="0" smtClean="0">
                          <a:latin typeface="Arial"/>
                          <a:ea typeface="Times New Roman"/>
                        </a:rPr>
                        <a:t>5</a:t>
                      </a:r>
                      <a:r>
                        <a:rPr lang="en-GB" sz="1200" dirty="0" smtClean="0">
                          <a:latin typeface="Arial"/>
                          <a:ea typeface="Times New Roman"/>
                        </a:rPr>
                        <a:t>.</a:t>
                      </a:r>
                      <a:endParaRPr lang="en-GB" sz="12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Times New Roman"/>
                        </a:rPr>
                        <a:t>java.io.*;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6454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905000" cy="6858000"/>
            <a:chOff x="0" y="0"/>
            <a:chExt cx="1905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544286" cy="6858000"/>
            </a:xfrm>
            <a:prstGeom prst="rect">
              <a:avLst/>
            </a:prstGeom>
            <a:gradFill flip="none" rotWithShape="1">
              <a:gsLst>
                <a:gs pos="0">
                  <a:srgbClr val="FFFF99"/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Elbow Connector 4"/>
            <p:cNvCxnSpPr/>
            <p:nvPr/>
          </p:nvCxnSpPr>
          <p:spPr>
            <a:xfrm rot="5400000">
              <a:off x="-1973036" y="2789464"/>
              <a:ext cx="5715000" cy="136071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Elbow Connector 5"/>
            <p:cNvCxnSpPr/>
            <p:nvPr/>
          </p:nvCxnSpPr>
          <p:spPr>
            <a:xfrm rot="16200000" flipH="1">
              <a:off x="-791936" y="2005693"/>
              <a:ext cx="3352800" cy="408214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lbow Connector 6"/>
            <p:cNvCxnSpPr/>
            <p:nvPr/>
          </p:nvCxnSpPr>
          <p:spPr>
            <a:xfrm>
              <a:off x="544286" y="4800600"/>
              <a:ext cx="1360714" cy="533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Elbow Connector 7"/>
            <p:cNvCxnSpPr/>
            <p:nvPr/>
          </p:nvCxnSpPr>
          <p:spPr>
            <a:xfrm flipV="1">
              <a:off x="0" y="4724400"/>
              <a:ext cx="1768929" cy="152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lbow Connector 8"/>
            <p:cNvCxnSpPr/>
            <p:nvPr/>
          </p:nvCxnSpPr>
          <p:spPr>
            <a:xfrm>
              <a:off x="544286" y="457200"/>
              <a:ext cx="1224643" cy="533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/>
            <p:cNvCxnSpPr/>
            <p:nvPr/>
          </p:nvCxnSpPr>
          <p:spPr>
            <a:xfrm flipV="1">
              <a:off x="0" y="381000"/>
              <a:ext cx="1768929" cy="152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/>
            <p:nvPr/>
          </p:nvCxnSpPr>
          <p:spPr>
            <a:xfrm>
              <a:off x="0" y="6553200"/>
              <a:ext cx="816429" cy="3048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/>
            <p:nvPr/>
          </p:nvCxnSpPr>
          <p:spPr>
            <a:xfrm>
              <a:off x="0" y="6400800"/>
              <a:ext cx="1224643" cy="152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/>
            <p:nvPr/>
          </p:nvCxnSpPr>
          <p:spPr>
            <a:xfrm rot="16200000" flipH="1">
              <a:off x="-133350" y="5772150"/>
              <a:ext cx="1219200" cy="9525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 descr="KIM-1.png"/>
            <p:cNvPicPr>
              <a:picLocks noChangeAspect="1"/>
            </p:cNvPicPr>
            <p:nvPr/>
          </p:nvPicPr>
          <p:blipFill>
            <a:blip r:embed="rId2" cstate="print"/>
            <a:srcRect l="6276" t="11111" r="10563" b="15556"/>
            <a:stretch>
              <a:fillRect/>
            </a:stretch>
          </p:blipFill>
          <p:spPr>
            <a:xfrm>
              <a:off x="76200" y="76200"/>
              <a:ext cx="1407391" cy="1752600"/>
            </a:xfrm>
            <a:prstGeom prst="rect">
              <a:avLst/>
            </a:prstGeom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" y="5867400"/>
              <a:ext cx="1311721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5" name="Right Arrow 34">
            <a:hlinkClick r:id="rId4" action="ppaction://hlinksldjump"/>
          </p:cNvPr>
          <p:cNvSpPr/>
          <p:nvPr/>
        </p:nvSpPr>
        <p:spPr>
          <a:xfrm>
            <a:off x="2209800" y="6400800"/>
            <a:ext cx="338138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>
            <a:hlinkClick r:id="rId5" action="ppaction://hlinksldjump"/>
          </p:cNvPr>
          <p:cNvSpPr/>
          <p:nvPr/>
        </p:nvSpPr>
        <p:spPr>
          <a:xfrm flipH="1">
            <a:off x="1524000" y="6400800"/>
            <a:ext cx="372624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1752600" y="76200"/>
            <a:ext cx="7315200" cy="990600"/>
          </a:xfrm>
          <a:ln w="254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PERTEMUAN – </a:t>
            </a:r>
            <a:r>
              <a:rPr lang="id-ID" sz="3200" b="1" dirty="0" smtClean="0">
                <a:solidFill>
                  <a:srgbClr val="FF0000"/>
                </a:solidFill>
              </a:rPr>
              <a:t>13</a:t>
            </a: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/>
              <a:t>G</a:t>
            </a:r>
            <a:r>
              <a:rPr lang="id-ID" sz="3200" b="1" dirty="0" smtClean="0"/>
              <a:t>UI (Pengenalan GUI dan Design Form)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710312" y="1476376"/>
            <a:ext cx="7205088" cy="4391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2" indent="-457200" fontAlgn="auto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id-ID" sz="2000" b="1" dirty="0" smtClean="0"/>
              <a:t>Design Form</a:t>
            </a:r>
            <a:endParaRPr lang="en-US" sz="2200" b="1" dirty="0" smtClean="0"/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endParaRPr lang="en-US" sz="500" dirty="0"/>
          </a:p>
          <a:p>
            <a:pPr marL="342900" lvl="3" indent="0" fontAlgn="auto">
              <a:spcAft>
                <a:spcPts val="0"/>
              </a:spcAft>
              <a:buNone/>
              <a:defRPr/>
            </a:pPr>
            <a:r>
              <a:rPr lang="en-US" sz="1800" dirty="0" smtClean="0"/>
              <a:t> </a:t>
            </a:r>
            <a:endParaRPr lang="en-US" sz="1800" dirty="0"/>
          </a:p>
        </p:txBody>
      </p:sp>
      <p:pic>
        <p:nvPicPr>
          <p:cNvPr id="21" name="Picture 20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67230"/>
            <a:ext cx="6705600" cy="4052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781484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905000" cy="6858000"/>
            <a:chOff x="0" y="0"/>
            <a:chExt cx="1905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544286" cy="6858000"/>
            </a:xfrm>
            <a:prstGeom prst="rect">
              <a:avLst/>
            </a:prstGeom>
            <a:gradFill flip="none" rotWithShape="1">
              <a:gsLst>
                <a:gs pos="0">
                  <a:srgbClr val="FFFF99"/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Elbow Connector 4"/>
            <p:cNvCxnSpPr/>
            <p:nvPr/>
          </p:nvCxnSpPr>
          <p:spPr>
            <a:xfrm rot="5400000">
              <a:off x="-1973036" y="2789464"/>
              <a:ext cx="5715000" cy="136071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Elbow Connector 5"/>
            <p:cNvCxnSpPr/>
            <p:nvPr/>
          </p:nvCxnSpPr>
          <p:spPr>
            <a:xfrm rot="16200000" flipH="1">
              <a:off x="-791936" y="2005693"/>
              <a:ext cx="3352800" cy="408214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lbow Connector 6"/>
            <p:cNvCxnSpPr/>
            <p:nvPr/>
          </p:nvCxnSpPr>
          <p:spPr>
            <a:xfrm>
              <a:off x="544286" y="4800600"/>
              <a:ext cx="1360714" cy="533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Elbow Connector 7"/>
            <p:cNvCxnSpPr/>
            <p:nvPr/>
          </p:nvCxnSpPr>
          <p:spPr>
            <a:xfrm flipV="1">
              <a:off x="0" y="4724400"/>
              <a:ext cx="1768929" cy="152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lbow Connector 8"/>
            <p:cNvCxnSpPr/>
            <p:nvPr/>
          </p:nvCxnSpPr>
          <p:spPr>
            <a:xfrm>
              <a:off x="544286" y="457200"/>
              <a:ext cx="1224643" cy="533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/>
            <p:cNvCxnSpPr/>
            <p:nvPr/>
          </p:nvCxnSpPr>
          <p:spPr>
            <a:xfrm flipV="1">
              <a:off x="0" y="381000"/>
              <a:ext cx="1768929" cy="152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/>
            <p:nvPr/>
          </p:nvCxnSpPr>
          <p:spPr>
            <a:xfrm>
              <a:off x="0" y="6553200"/>
              <a:ext cx="816429" cy="3048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/>
            <p:nvPr/>
          </p:nvCxnSpPr>
          <p:spPr>
            <a:xfrm>
              <a:off x="0" y="6400800"/>
              <a:ext cx="1224643" cy="152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/>
            <p:nvPr/>
          </p:nvCxnSpPr>
          <p:spPr>
            <a:xfrm rot="16200000" flipH="1">
              <a:off x="-133350" y="5772150"/>
              <a:ext cx="1219200" cy="9525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 descr="KIM-1.png"/>
            <p:cNvPicPr>
              <a:picLocks noChangeAspect="1"/>
            </p:cNvPicPr>
            <p:nvPr/>
          </p:nvPicPr>
          <p:blipFill>
            <a:blip r:embed="rId2" cstate="print"/>
            <a:srcRect l="6276" t="11111" r="10563" b="15556"/>
            <a:stretch>
              <a:fillRect/>
            </a:stretch>
          </p:blipFill>
          <p:spPr>
            <a:xfrm>
              <a:off x="76200" y="76200"/>
              <a:ext cx="1407391" cy="1752600"/>
            </a:xfrm>
            <a:prstGeom prst="rect">
              <a:avLst/>
            </a:prstGeom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" y="5867400"/>
              <a:ext cx="1311721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5" name="Right Arrow 34">
            <a:hlinkClick r:id="rId4" action="ppaction://hlinksldjump"/>
          </p:cNvPr>
          <p:cNvSpPr/>
          <p:nvPr/>
        </p:nvSpPr>
        <p:spPr>
          <a:xfrm>
            <a:off x="2209800" y="6400800"/>
            <a:ext cx="338138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>
            <a:hlinkClick r:id="rId5" action="ppaction://hlinksldjump"/>
          </p:cNvPr>
          <p:cNvSpPr/>
          <p:nvPr/>
        </p:nvSpPr>
        <p:spPr>
          <a:xfrm flipH="1">
            <a:off x="1524000" y="6400800"/>
            <a:ext cx="372624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1752600" y="76200"/>
            <a:ext cx="7315200" cy="990600"/>
          </a:xfrm>
          <a:ln w="254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PERTEMUAN – </a:t>
            </a:r>
            <a:r>
              <a:rPr lang="id-ID" sz="3200" b="1" dirty="0" smtClean="0">
                <a:solidFill>
                  <a:srgbClr val="FF0000"/>
                </a:solidFill>
              </a:rPr>
              <a:t>14</a:t>
            </a: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/>
              <a:t>G</a:t>
            </a:r>
            <a:r>
              <a:rPr lang="id-ID" sz="3200" b="1" dirty="0" smtClean="0"/>
              <a:t>UI Lanjutan (Database, Koneksi dan Insert)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hlinkClick r:id="" action="ppaction://noaction"/>
          </p:cNvPr>
          <p:cNvSpPr txBox="1"/>
          <p:nvPr/>
        </p:nvSpPr>
        <p:spPr>
          <a:xfrm>
            <a:off x="1768929" y="1143000"/>
            <a:ext cx="7222671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600"/>
              </a:spcBef>
              <a:buAutoNum type="arabicPeriod"/>
            </a:pPr>
            <a:r>
              <a:rPr lang="en-US" sz="1600" b="1" dirty="0" err="1" smtClean="0">
                <a:solidFill>
                  <a:srgbClr val="0070C0"/>
                </a:solidFill>
              </a:rPr>
              <a:t>Mempersiapkan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i="1" dirty="0" smtClean="0">
                <a:solidFill>
                  <a:srgbClr val="0070C0"/>
                </a:solidFill>
              </a:rPr>
              <a:t>Database</a:t>
            </a:r>
            <a:endParaRPr lang="id-ID" sz="1600" b="1" i="1" dirty="0" smtClean="0">
              <a:solidFill>
                <a:srgbClr val="0070C0"/>
              </a:solidFill>
            </a:endParaRPr>
          </a:p>
          <a:p>
            <a:pPr marL="728663" lvl="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id-ID" sz="1600" b="1" dirty="0" smtClean="0"/>
              <a:t>Install xampp jika belum tersedia dan aktifkan MySql</a:t>
            </a:r>
          </a:p>
          <a:p>
            <a:pPr marL="728663" lvl="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id-ID" sz="1600" b="1" dirty="0" smtClean="0"/>
              <a:t>Install MySQLFront jika belum tersedia</a:t>
            </a:r>
          </a:p>
          <a:p>
            <a:pPr marL="728663" lvl="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id-ID" sz="1600" b="1" dirty="0" smtClean="0"/>
              <a:t>Buka MySqlFront &gt;&gt; Open LocalHost</a:t>
            </a:r>
          </a:p>
          <a:p>
            <a:pPr marL="1185863" lvl="1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id-ID" sz="1600" b="1" dirty="0" smtClean="0"/>
              <a:t>Buat Database dengan nama : KAMPUS</a:t>
            </a:r>
          </a:p>
          <a:p>
            <a:pPr marL="1185863" lvl="1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id-ID" sz="1600" b="1" dirty="0" smtClean="0"/>
              <a:t>Buat Tabel pada database KAMPUS dengan Nama : Mahasiswa</a:t>
            </a:r>
          </a:p>
          <a:p>
            <a:pPr marL="1185863" lvl="1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id-ID" sz="1600" b="1" dirty="0" smtClean="0"/>
              <a:t>Struktur Tabel Mahasiswa sbb:</a:t>
            </a:r>
          </a:p>
          <a:p>
            <a:pPr marL="1643063" lvl="2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id-ID" sz="1600" dirty="0"/>
              <a:t>Nim (char : 10), Nama (Varchar : 30), Alamat (Varchar : 200), Telepon (varchar:15), JK (varchar:10), Agama(varchar:10), Hobby1(varchar:10), Hobby2(varchar:10), Hobby3(varchar:10)</a:t>
            </a:r>
            <a:endParaRPr lang="id-ID" sz="1600" b="1" dirty="0" smtClean="0">
              <a:solidFill>
                <a:srgbClr val="0070C0"/>
              </a:solidFill>
            </a:endParaRPr>
          </a:p>
          <a:p>
            <a:pPr marL="728663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id-ID" sz="1600" b="1" dirty="0" smtClean="0"/>
              <a:t>Download driver MySQL</a:t>
            </a:r>
          </a:p>
          <a:p>
            <a:pPr marL="442913">
              <a:spcBef>
                <a:spcPts val="600"/>
              </a:spcBef>
            </a:pPr>
            <a:endParaRPr lang="id-ID" sz="1600" b="1" dirty="0" smtClean="0"/>
          </a:p>
          <a:p>
            <a:pPr marL="728663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id-ID" sz="1600" b="1" dirty="0" smtClean="0"/>
              <a:t>Aturdengan  atur </a:t>
            </a:r>
            <a:r>
              <a:rPr lang="id-ID" sz="1600" b="1" dirty="0"/>
              <a:t>dengan langkah sbb:</a:t>
            </a:r>
            <a:endParaRPr lang="id-ID" sz="1600" b="1" dirty="0" smtClean="0"/>
          </a:p>
          <a:p>
            <a:pPr marL="1185863" lvl="1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id-ID" sz="1600" dirty="0"/>
              <a:t>Ekstrak file tersebut sehingga akan muncul folder</a:t>
            </a:r>
            <a:endParaRPr lang="en-US" sz="1600" dirty="0"/>
          </a:p>
          <a:p>
            <a:pPr marL="1185863" lvl="1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id-ID" sz="1600" dirty="0"/>
              <a:t>Copy file </a:t>
            </a:r>
            <a:r>
              <a:rPr lang="id-ID" sz="1600" b="1" dirty="0"/>
              <a:t>mysql-connector-java-5.1.39-bin </a:t>
            </a:r>
            <a:r>
              <a:rPr lang="id-ID" sz="1600" dirty="0" smtClean="0"/>
              <a:t>yang terdapat pada forlder tersebut ke dalam </a:t>
            </a:r>
            <a:r>
              <a:rPr lang="id-ID" sz="1600" dirty="0"/>
              <a:t>folder dengan alamat C:\Program </a:t>
            </a:r>
            <a:r>
              <a:rPr lang="id-ID" sz="1600" dirty="0" smtClean="0"/>
              <a:t>Files\Java\jdk1.5.0_04\jre\lib\ext</a:t>
            </a:r>
            <a:endParaRPr lang="en-US" sz="1600" b="1" dirty="0">
              <a:solidFill>
                <a:srgbClr val="0070C0"/>
              </a:solidFill>
            </a:endParaRPr>
          </a:p>
        </p:txBody>
      </p:sp>
      <p:pic>
        <p:nvPicPr>
          <p:cNvPr id="19" name="Picture 18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337366"/>
            <a:ext cx="2819400" cy="544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715080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905000" cy="6858000"/>
            <a:chOff x="0" y="0"/>
            <a:chExt cx="1905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544286" cy="6858000"/>
            </a:xfrm>
            <a:prstGeom prst="rect">
              <a:avLst/>
            </a:prstGeom>
            <a:gradFill flip="none" rotWithShape="1">
              <a:gsLst>
                <a:gs pos="0">
                  <a:srgbClr val="FFFF99"/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Elbow Connector 4"/>
            <p:cNvCxnSpPr/>
            <p:nvPr/>
          </p:nvCxnSpPr>
          <p:spPr>
            <a:xfrm rot="5400000">
              <a:off x="-1973036" y="2789464"/>
              <a:ext cx="5715000" cy="136071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Elbow Connector 5"/>
            <p:cNvCxnSpPr/>
            <p:nvPr/>
          </p:nvCxnSpPr>
          <p:spPr>
            <a:xfrm rot="16200000" flipH="1">
              <a:off x="-791936" y="2005693"/>
              <a:ext cx="3352800" cy="408214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lbow Connector 6"/>
            <p:cNvCxnSpPr/>
            <p:nvPr/>
          </p:nvCxnSpPr>
          <p:spPr>
            <a:xfrm>
              <a:off x="544286" y="4800600"/>
              <a:ext cx="1360714" cy="533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Elbow Connector 7"/>
            <p:cNvCxnSpPr/>
            <p:nvPr/>
          </p:nvCxnSpPr>
          <p:spPr>
            <a:xfrm flipV="1">
              <a:off x="0" y="4724400"/>
              <a:ext cx="1768929" cy="152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lbow Connector 8"/>
            <p:cNvCxnSpPr/>
            <p:nvPr/>
          </p:nvCxnSpPr>
          <p:spPr>
            <a:xfrm>
              <a:off x="544286" y="457200"/>
              <a:ext cx="1224643" cy="533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/>
            <p:cNvCxnSpPr/>
            <p:nvPr/>
          </p:nvCxnSpPr>
          <p:spPr>
            <a:xfrm flipV="1">
              <a:off x="0" y="381000"/>
              <a:ext cx="1768929" cy="152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/>
            <p:nvPr/>
          </p:nvCxnSpPr>
          <p:spPr>
            <a:xfrm>
              <a:off x="0" y="6553200"/>
              <a:ext cx="816429" cy="3048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/>
            <p:nvPr/>
          </p:nvCxnSpPr>
          <p:spPr>
            <a:xfrm>
              <a:off x="0" y="6400800"/>
              <a:ext cx="1224643" cy="1524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/>
            <p:nvPr/>
          </p:nvCxnSpPr>
          <p:spPr>
            <a:xfrm rot="16200000" flipH="1">
              <a:off x="-133350" y="5772150"/>
              <a:ext cx="1219200" cy="9525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 descr="KIM-1.png"/>
            <p:cNvPicPr>
              <a:picLocks noChangeAspect="1"/>
            </p:cNvPicPr>
            <p:nvPr/>
          </p:nvPicPr>
          <p:blipFill>
            <a:blip r:embed="rId2" cstate="print"/>
            <a:srcRect l="6276" t="11111" r="10563" b="15556"/>
            <a:stretch>
              <a:fillRect/>
            </a:stretch>
          </p:blipFill>
          <p:spPr>
            <a:xfrm>
              <a:off x="76200" y="76200"/>
              <a:ext cx="1407391" cy="1752600"/>
            </a:xfrm>
            <a:prstGeom prst="rect">
              <a:avLst/>
            </a:prstGeom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" y="5867400"/>
              <a:ext cx="1311721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5" name="Right Arrow 34">
            <a:hlinkClick r:id="rId4" action="ppaction://hlinksldjump"/>
          </p:cNvPr>
          <p:cNvSpPr/>
          <p:nvPr/>
        </p:nvSpPr>
        <p:spPr>
          <a:xfrm>
            <a:off x="2209800" y="6400800"/>
            <a:ext cx="338138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>
            <a:hlinkClick r:id="rId5" action="ppaction://hlinksldjump"/>
          </p:cNvPr>
          <p:cNvSpPr/>
          <p:nvPr/>
        </p:nvSpPr>
        <p:spPr>
          <a:xfrm flipH="1">
            <a:off x="1524000" y="6400800"/>
            <a:ext cx="372624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1752600" y="76200"/>
            <a:ext cx="7315200" cy="990600"/>
          </a:xfrm>
          <a:ln w="254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PERTEMUAN – </a:t>
            </a:r>
            <a:r>
              <a:rPr lang="id-ID" sz="3200" b="1" dirty="0" smtClean="0">
                <a:solidFill>
                  <a:srgbClr val="FF0000"/>
                </a:solidFill>
              </a:rPr>
              <a:t>14</a:t>
            </a: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/>
              <a:t>G</a:t>
            </a:r>
            <a:r>
              <a:rPr lang="id-ID" sz="3200" b="1" dirty="0" smtClean="0"/>
              <a:t>UI Lanjutan (Database, Koneksi dan Insert)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hlinkClick r:id="" action="ppaction://noaction"/>
          </p:cNvPr>
          <p:cNvSpPr txBox="1"/>
          <p:nvPr/>
        </p:nvSpPr>
        <p:spPr>
          <a:xfrm>
            <a:off x="1768928" y="1295400"/>
            <a:ext cx="7222672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AutoNum type="arabicPeriod" startAt="2"/>
            </a:pPr>
            <a:r>
              <a:rPr lang="id-ID" sz="1600" b="1" dirty="0" smtClean="0">
                <a:solidFill>
                  <a:srgbClr val="0070C0"/>
                </a:solidFill>
              </a:rPr>
              <a:t>Koneksi</a:t>
            </a:r>
          </a:p>
          <a:p>
            <a:pPr marL="914400" lvl="1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id-ID" sz="1600" b="1" dirty="0" smtClean="0">
                <a:solidFill>
                  <a:srgbClr val="0070C0"/>
                </a:solidFill>
              </a:rPr>
              <a:t>Setting Driver MysSQL dengan pada Jcreator</a:t>
            </a:r>
          </a:p>
          <a:p>
            <a:pPr marL="1185863" lvl="1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600" dirty="0" err="1" smtClean="0"/>
              <a:t>Buka</a:t>
            </a:r>
            <a:r>
              <a:rPr lang="en-US" sz="1600" dirty="0" smtClean="0"/>
              <a:t> J</a:t>
            </a:r>
            <a:r>
              <a:rPr lang="id-ID" sz="1600" dirty="0" smtClean="0"/>
              <a:t>C</a:t>
            </a:r>
            <a:r>
              <a:rPr lang="en-US" sz="1600" dirty="0" err="1" smtClean="0"/>
              <a:t>reator</a:t>
            </a:r>
            <a:r>
              <a:rPr lang="en-US" sz="1600" dirty="0" smtClean="0"/>
              <a:t> </a:t>
            </a:r>
            <a:r>
              <a:rPr lang="en-US" sz="1600" dirty="0" err="1"/>
              <a:t>kemudian</a:t>
            </a:r>
            <a:r>
              <a:rPr lang="en-US" sz="1600" dirty="0"/>
              <a:t> </a:t>
            </a:r>
            <a:r>
              <a:rPr lang="en-US" sz="1600" dirty="0" err="1" smtClean="0"/>
              <a:t>pilih</a:t>
            </a:r>
            <a:r>
              <a:rPr lang="en-US" sz="1600" dirty="0" smtClean="0"/>
              <a:t> </a:t>
            </a:r>
            <a:endParaRPr lang="id-ID" sz="1600" dirty="0" smtClean="0"/>
          </a:p>
          <a:p>
            <a:pPr marL="900113" lvl="1">
              <a:spcBef>
                <a:spcPts val="600"/>
              </a:spcBef>
            </a:pPr>
            <a:r>
              <a:rPr lang="en-US" sz="1600" dirty="0" smtClean="0"/>
              <a:t>menu</a:t>
            </a:r>
            <a:r>
              <a:rPr lang="id-ID" sz="1600" dirty="0" smtClean="0"/>
              <a:t> </a:t>
            </a:r>
            <a:r>
              <a:rPr lang="en-US" sz="1600" dirty="0" smtClean="0"/>
              <a:t>Configure </a:t>
            </a:r>
            <a:r>
              <a:rPr lang="en-US" sz="1600" dirty="0"/>
              <a:t>-&gt; </a:t>
            </a:r>
            <a:r>
              <a:rPr lang="en-US" sz="1600" dirty="0" smtClean="0"/>
              <a:t>Option </a:t>
            </a:r>
            <a:endParaRPr lang="id-ID" sz="1600" dirty="0" smtClean="0"/>
          </a:p>
          <a:p>
            <a:pPr marL="900113" lvl="1">
              <a:spcBef>
                <a:spcPts val="600"/>
              </a:spcBef>
            </a:pPr>
            <a:r>
              <a:rPr lang="id-ID" sz="1600" dirty="0" smtClean="0"/>
              <a:t>hingga</a:t>
            </a:r>
            <a:r>
              <a:rPr lang="en-US" sz="1600" dirty="0" smtClean="0"/>
              <a:t> </a:t>
            </a:r>
            <a:r>
              <a:rPr lang="en-US" sz="1600" dirty="0" err="1"/>
              <a:t>muncul</a:t>
            </a:r>
            <a:r>
              <a:rPr lang="en-US" sz="1600" dirty="0"/>
              <a:t> </a:t>
            </a:r>
            <a:r>
              <a:rPr lang="en-US" sz="1600" dirty="0" err="1" smtClean="0"/>
              <a:t>gambar</a:t>
            </a:r>
            <a:r>
              <a:rPr lang="en-US" sz="1600" dirty="0" smtClean="0"/>
              <a:t> </a:t>
            </a:r>
            <a:r>
              <a:rPr lang="en-US" sz="1600" dirty="0"/>
              <a:t>di </a:t>
            </a:r>
            <a:r>
              <a:rPr lang="en-US" sz="1600" dirty="0" err="1"/>
              <a:t>bawah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smtClean="0"/>
              <a:t>:</a:t>
            </a:r>
            <a:endParaRPr lang="id-ID" sz="1600" dirty="0" smtClean="0"/>
          </a:p>
          <a:p>
            <a:pPr marL="900113" lvl="1">
              <a:spcBef>
                <a:spcPts val="600"/>
              </a:spcBef>
            </a:pPr>
            <a:endParaRPr lang="id-ID" sz="1600" dirty="0"/>
          </a:p>
          <a:p>
            <a:pPr marL="900113" lvl="1">
              <a:spcBef>
                <a:spcPts val="600"/>
              </a:spcBef>
            </a:pPr>
            <a:endParaRPr lang="id-ID" sz="1600" dirty="0" smtClean="0"/>
          </a:p>
          <a:p>
            <a:pPr marL="1185863" lvl="1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600" dirty="0" err="1" smtClean="0"/>
              <a:t>Klik</a:t>
            </a:r>
            <a:r>
              <a:rPr lang="en-US" sz="1600" dirty="0" smtClean="0"/>
              <a:t> </a:t>
            </a:r>
            <a:r>
              <a:rPr lang="en-US" sz="1600" dirty="0"/>
              <a:t>2 kali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tulisan</a:t>
            </a:r>
            <a:r>
              <a:rPr lang="en-US" sz="1600" dirty="0"/>
              <a:t> JDK </a:t>
            </a:r>
            <a:r>
              <a:rPr lang="en-US" sz="1600" dirty="0" err="1"/>
              <a:t>sehingga</a:t>
            </a:r>
            <a:r>
              <a:rPr lang="en-US" sz="1600" dirty="0"/>
              <a:t> </a:t>
            </a:r>
            <a:r>
              <a:rPr lang="en-US" sz="1600" dirty="0" err="1" smtClean="0"/>
              <a:t>akan</a:t>
            </a:r>
            <a:endParaRPr lang="id-ID" sz="1600" dirty="0" smtClean="0"/>
          </a:p>
          <a:p>
            <a:pPr marL="900113" lvl="1">
              <a:spcBef>
                <a:spcPts val="600"/>
              </a:spcBef>
            </a:pPr>
            <a:r>
              <a:rPr lang="en-US" sz="1600" dirty="0" smtClean="0"/>
              <a:t> </a:t>
            </a:r>
            <a:r>
              <a:rPr lang="en-US" sz="1600" dirty="0" err="1"/>
              <a:t>muncul</a:t>
            </a:r>
            <a:r>
              <a:rPr lang="en-US" sz="1600" dirty="0"/>
              <a:t> </a:t>
            </a:r>
            <a:r>
              <a:rPr lang="en-US" sz="1600" dirty="0" err="1"/>
              <a:t>tampilan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 smtClean="0"/>
              <a:t>berikut</a:t>
            </a:r>
            <a:r>
              <a:rPr lang="en-US" sz="1600" dirty="0" smtClean="0"/>
              <a:t>:</a:t>
            </a:r>
            <a:endParaRPr lang="en-US" sz="1600" dirty="0"/>
          </a:p>
          <a:p>
            <a:pPr marL="900113" lvl="1">
              <a:spcBef>
                <a:spcPts val="600"/>
              </a:spcBef>
            </a:pPr>
            <a:endParaRPr lang="id-ID" sz="1600" dirty="0" smtClean="0"/>
          </a:p>
          <a:p>
            <a:pPr marL="4500563" lvl="1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600" dirty="0" err="1" smtClean="0"/>
              <a:t>Pilih</a:t>
            </a:r>
            <a:r>
              <a:rPr lang="en-US" sz="1600" dirty="0" smtClean="0"/>
              <a:t> </a:t>
            </a:r>
            <a:r>
              <a:rPr lang="en-US" sz="1600" dirty="0"/>
              <a:t>Add Archive </a:t>
            </a:r>
            <a:r>
              <a:rPr lang="en-US" sz="1600" dirty="0" err="1"/>
              <a:t>kemudian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tampil</a:t>
            </a:r>
            <a:r>
              <a:rPr lang="en-US" sz="1600" dirty="0"/>
              <a:t> windows explorer </a:t>
            </a:r>
            <a:r>
              <a:rPr lang="en-US" sz="1600" dirty="0" err="1"/>
              <a:t>tempat</a:t>
            </a:r>
            <a:r>
              <a:rPr lang="en-US" sz="1600" dirty="0"/>
              <a:t> </a:t>
            </a:r>
            <a:r>
              <a:rPr lang="en-US" sz="1600" dirty="0" err="1"/>
              <a:t>Anda</a:t>
            </a:r>
            <a:r>
              <a:rPr lang="en-US" sz="1600" dirty="0"/>
              <a:t> </a:t>
            </a:r>
            <a:r>
              <a:rPr lang="en-US" sz="1600" dirty="0" err="1"/>
              <a:t>menyimpan</a:t>
            </a:r>
            <a:r>
              <a:rPr lang="en-US" sz="1600" dirty="0"/>
              <a:t> </a:t>
            </a:r>
            <a:r>
              <a:rPr lang="en-US" sz="1600" dirty="0" err="1"/>
              <a:t>mysql</a:t>
            </a:r>
            <a:r>
              <a:rPr lang="en-US" sz="1600" dirty="0"/>
              <a:t> connector.</a:t>
            </a:r>
            <a:endParaRPr lang="id-ID" sz="1600" dirty="0"/>
          </a:p>
          <a:p>
            <a:pPr marL="4500563" lvl="1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id-ID" sz="1600" dirty="0"/>
              <a:t>Pilih file tersebut dan clik tombol OK hingga selesai</a:t>
            </a:r>
            <a:r>
              <a:rPr lang="id-ID" sz="1600" dirty="0" smtClean="0"/>
              <a:t>.</a:t>
            </a:r>
            <a:r>
              <a:rPr lang="id-ID" sz="1600" b="1" dirty="0" smtClean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21" name="Picture 20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5210" y="1980406"/>
            <a:ext cx="2866390" cy="160099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282757"/>
            <a:ext cx="3048000" cy="19704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9945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4529</TotalTime>
  <Words>734</Words>
  <Application>Microsoft Office PowerPoint</Application>
  <PresentationFormat>On-screen Show (4:3)</PresentationFormat>
  <Paragraphs>188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Berlin Sans FB Demi</vt:lpstr>
      <vt:lpstr>Calibri</vt:lpstr>
      <vt:lpstr>Comic Sans MS</vt:lpstr>
      <vt:lpstr>Footlight MT Light</vt:lpstr>
      <vt:lpstr>Franklin Gothic Heavy</vt:lpstr>
      <vt:lpstr>Mistral</vt:lpstr>
      <vt:lpstr>Times New Roman</vt:lpstr>
      <vt:lpstr>Wingdings</vt:lpstr>
      <vt:lpstr>Wingdings 2</vt:lpstr>
      <vt:lpstr>Office Theme</vt:lpstr>
      <vt:lpstr>PowerPoint Presentation</vt:lpstr>
      <vt:lpstr>PERTEMUAN - 14</vt:lpstr>
      <vt:lpstr>PERTEMUAN – 14 GUI (Pengenalan GUI dan Design Form)</vt:lpstr>
      <vt:lpstr>PERTEMUAN – 13 GUI (Pengenalan GUI dan Design Form)</vt:lpstr>
      <vt:lpstr>PERTEMUAN – 13 GUI (Pengenalan GUI dan Design Form)</vt:lpstr>
      <vt:lpstr>PERTEMUAN – 13 GUI (Pengenalan GUI dan Design Form)</vt:lpstr>
      <vt:lpstr>PERTEMUAN – 13 GUI (Pengenalan GUI dan Design Form)</vt:lpstr>
      <vt:lpstr>PERTEMUAN – 14 GUI Lanjutan (Database, Koneksi dan Insert)</vt:lpstr>
      <vt:lpstr>PERTEMUAN – 14 GUI Lanjutan (Database, Koneksi dan Insert)</vt:lpstr>
      <vt:lpstr>PERTEMUAN – 14 GUI Lanjutan (Database, Koneksi dan Insert)</vt:lpstr>
      <vt:lpstr>PERTEMUAN – 14 GUI Lanjutan (Database, Koneksi dan Insert)</vt:lpstr>
      <vt:lpstr>PERTEMUAN – 14 GUI Lanjutan (Database, Koneksi dan Insert)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budi luhur</dc:creator>
  <cp:lastModifiedBy>Ahmad Pudoli</cp:lastModifiedBy>
  <cp:revision>1546</cp:revision>
  <dcterms:created xsi:type="dcterms:W3CDTF">2011-07-09T02:33:43Z</dcterms:created>
  <dcterms:modified xsi:type="dcterms:W3CDTF">2017-05-18T22:46:12Z</dcterms:modified>
</cp:coreProperties>
</file>